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sldIdLst>
    <p:sldId id="268" r:id="rId2"/>
    <p:sldId id="256" r:id="rId3"/>
    <p:sldId id="265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9" r:id="rId12"/>
    <p:sldId id="266" r:id="rId13"/>
    <p:sldId id="264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F7DCD-0BE1-47A2-AB72-2552AF8119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C4B83-0258-4AB6-868B-6D6BEB784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r>
              <a:rPr lang="en-US" baseline="0" dirty="0" smtClean="0"/>
              <a:t> pages D74-76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C4B83-0258-4AB6-868B-6D6BEB784C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1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B36DC2-6011-4BA2-977C-D6D0383610A1}" type="slidenum">
              <a:rPr lang="en-GB" altLang="en-US" sz="1200">
                <a:solidFill>
                  <a:schemeClr val="tx1"/>
                </a:solidFill>
              </a:rPr>
              <a:pPr eaLnBrk="1" hangingPunct="1"/>
              <a:t>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45059" name="Rectangle 10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200" smtClean="0">
                <a:solidFill>
                  <a:schemeClr val="tx1"/>
                </a:solidFill>
              </a:rPr>
              <a:t>Boardworks GCSE Additional Science: Chemistry </a:t>
            </a:r>
          </a:p>
          <a:p>
            <a:r>
              <a:rPr lang="en-GB" altLang="en-US" sz="1200" smtClean="0">
                <a:solidFill>
                  <a:schemeClr val="tx1"/>
                </a:solidFill>
              </a:rPr>
              <a:t>Rates of Reaction</a:t>
            </a: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b="1" smtClean="0">
                <a:latin typeface="Arial" panose="020B0604020202020204" pitchFamily="34" charset="0"/>
              </a:rPr>
              <a:t>Photo credit: </a:t>
            </a:r>
            <a:r>
              <a:rPr lang="en-US" altLang="en-US" smtClean="0">
                <a:latin typeface="Arial" panose="020B0604020202020204" pitchFamily="34" charset="0"/>
              </a:rPr>
              <a:t>© 2007 Jupiterimages Corporation</a:t>
            </a:r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53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C4B83-0258-4AB6-868B-6D6BEB784C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70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Surface area,</a:t>
            </a:r>
            <a:r>
              <a:rPr lang="en-US" baseline="0" dirty="0" smtClean="0"/>
              <a:t> temperature, concentration.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C4B83-0258-4AB6-868B-6D6BEB784C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9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996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7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1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25495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558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8395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7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0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82578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0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BE9D85-F886-45FD-B053-980EC727D66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6BFA03-D9AB-4AEB-B5B6-E6EEF2A2E5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515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ttRV5ykP7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equation satisfy the law of conservation of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92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chemeClr val="tx1"/>
                </a:solidFill>
              </a:rPr>
              <a:t>Pb</a:t>
            </a:r>
            <a:r>
              <a:rPr lang="en-US" sz="4000" dirty="0" smtClean="0">
                <a:solidFill>
                  <a:schemeClr val="tx1"/>
                </a:solidFill>
              </a:rPr>
              <a:t>(OH)</a:t>
            </a:r>
            <a:r>
              <a:rPr lang="en-US" sz="2800" dirty="0" smtClean="0">
                <a:solidFill>
                  <a:schemeClr val="tx1"/>
                </a:solidFill>
              </a:rPr>
              <a:t>2</a:t>
            </a:r>
            <a:r>
              <a:rPr lang="en-US" sz="4000" dirty="0" smtClean="0">
                <a:solidFill>
                  <a:schemeClr val="tx1"/>
                </a:solidFill>
              </a:rPr>
              <a:t> +  </a:t>
            </a:r>
            <a:r>
              <a:rPr lang="en-US" sz="4000" dirty="0" err="1" smtClean="0">
                <a:solidFill>
                  <a:schemeClr val="tx1"/>
                </a:solidFill>
              </a:rPr>
              <a:t>HCl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  H</a:t>
            </a:r>
            <a:r>
              <a:rPr lang="en-US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sz="4000" dirty="0" smtClean="0">
                <a:solidFill>
                  <a:schemeClr val="tx1"/>
                </a:solidFill>
                <a:sym typeface="Wingdings" panose="05000000000000000000" pitchFamily="2" charset="2"/>
              </a:rPr>
              <a:t>O   +  PbCl</a:t>
            </a:r>
            <a:r>
              <a:rPr lang="en-US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</a:p>
          <a:p>
            <a:pPr marL="0" indent="0" algn="ctr">
              <a:buNone/>
            </a:pPr>
            <a:endParaRPr lang="en-US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Explain how you know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-20000" contrast="20000"/>
          </a:blip>
          <a:stretch>
            <a:fillRect/>
          </a:stretch>
        </p:blipFill>
        <p:spPr>
          <a:xfrm>
            <a:off x="1718039" y="3517900"/>
            <a:ext cx="9245600" cy="334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*Adding a catalyst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528" y="1268151"/>
            <a:ext cx="10800622" cy="3593591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 catalyst is a substance that increases the rate of reaction </a:t>
            </a:r>
            <a:r>
              <a:rPr lang="en-US" sz="2800" u="sng" dirty="0" smtClean="0">
                <a:solidFill>
                  <a:schemeClr val="tx1"/>
                </a:solidFill>
              </a:rPr>
              <a:t>without being used in the reaction.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 catalyst never produces more product, they only produce the same amount of product </a:t>
            </a:r>
            <a:r>
              <a:rPr lang="en-US" sz="2800" u="sng" dirty="0" smtClean="0">
                <a:solidFill>
                  <a:schemeClr val="tx1"/>
                </a:solidFill>
              </a:rPr>
              <a:t>faster. </a:t>
            </a:r>
            <a:r>
              <a:rPr lang="en-US" sz="2800" u="sng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At the end of a chemical reaction a catalyst remains </a:t>
            </a:r>
            <a:r>
              <a:rPr lang="en-US" sz="2800" u="sng" dirty="0" smtClean="0">
                <a:solidFill>
                  <a:schemeClr val="tx1"/>
                </a:solidFill>
              </a:rPr>
              <a:t>unchanged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5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catalyst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Stirring </a:t>
            </a:r>
            <a:r>
              <a:rPr lang="en-US" sz="3600" dirty="0" err="1"/>
              <a:t>koolaid</a:t>
            </a:r>
            <a:r>
              <a:rPr lang="en-US" sz="3600" dirty="0"/>
              <a:t> mix to form </a:t>
            </a:r>
            <a:r>
              <a:rPr lang="en-US" sz="3600" dirty="0" err="1"/>
              <a:t>koolaid</a:t>
            </a:r>
            <a:r>
              <a:rPr lang="en-US" sz="3600" dirty="0"/>
              <a:t> drink… spoon is catalyst because it helps speed up chemical reactions, but it is not a part of the </a:t>
            </a:r>
            <a:r>
              <a:rPr lang="en-US" sz="3600" dirty="0" err="1"/>
              <a:t>koolaid</a:t>
            </a:r>
            <a:r>
              <a:rPr lang="en-US" sz="3600" dirty="0"/>
              <a:t> drink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Ted Ed – rate of reactions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www.youtube.com/watch?v=OttRV5ykP7A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(4:55)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3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320800"/>
            <a:ext cx="10883900" cy="45587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Changing the _______ affects the frequency of solid reactants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Changing the _______ affects the frequency and energy of collisions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Changing the _______ affects the frequency of dissolved reactants </a:t>
            </a:r>
            <a:endParaRPr lang="en-US" sz="32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Explain a catalyst in your own words.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13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103876"/>
              </p:ext>
            </p:extLst>
          </p:nvPr>
        </p:nvGraphicFramePr>
        <p:xfrm>
          <a:off x="1219202" y="393701"/>
          <a:ext cx="10401297" cy="5930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658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Physical or Chemical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Property or change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71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The play-do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is stringy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22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 teacher got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brown highlights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71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Cotton can burn easily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67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Water boils at 100*C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876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Silver 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tarnish's over time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222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Food is warmed in </a:t>
                      </a:r>
                      <a:r>
                        <a:rPr lang="en-US" sz="2400" smtClean="0">
                          <a:latin typeface="Arial" pitchFamily="34" charset="0"/>
                          <a:cs typeface="Arial" pitchFamily="34" charset="0"/>
                        </a:rPr>
                        <a:t>the oven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3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279" y="1324304"/>
            <a:ext cx="10578662" cy="4792716"/>
          </a:xfrm>
        </p:spPr>
        <p:txBody>
          <a:bodyPr>
            <a:noAutofit/>
          </a:bodyPr>
          <a:lstStyle/>
          <a:p>
            <a:r>
              <a:rPr lang="en-US" sz="4400" dirty="0" smtClean="0"/>
              <a:t>#</a:t>
            </a:r>
            <a:r>
              <a:rPr lang="en-US" sz="4400" dirty="0" smtClean="0"/>
              <a:t>52 Combustion of Isopropyl alcohol demo</a:t>
            </a:r>
          </a:p>
          <a:p>
            <a:r>
              <a:rPr lang="en-US" sz="4400" dirty="0" smtClean="0"/>
              <a:t> </a:t>
            </a:r>
          </a:p>
          <a:p>
            <a:r>
              <a:rPr lang="en-US" sz="4400" dirty="0" smtClean="0"/>
              <a:t>#53 </a:t>
            </a:r>
            <a:r>
              <a:rPr lang="en-US" sz="4400" dirty="0" smtClean="0"/>
              <a:t>Rate </a:t>
            </a:r>
            <a:endParaRPr lang="en-US" sz="4400" dirty="0" smtClean="0"/>
          </a:p>
          <a:p>
            <a:r>
              <a:rPr lang="en-US" sz="4400" dirty="0" smtClean="0"/>
              <a:t>of reactions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51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chemical reactions do not occur instantly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In some cases it takes an extended period of time for the chemical reaction to occur.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2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1969" name="Picture 17" descr="30882102_cred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2809876"/>
            <a:ext cx="207010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2215"/>
          </a:xfrm>
        </p:spPr>
        <p:txBody>
          <a:bodyPr/>
          <a:lstStyle/>
          <a:p>
            <a:r>
              <a:rPr lang="en-US" dirty="0" smtClean="0"/>
              <a:t>*Rate of reactions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978" y="1223423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The speed of how fast or slow a substance reacts is known as the </a:t>
            </a:r>
            <a:r>
              <a:rPr lang="en-US" sz="3600" u="sng" dirty="0" smtClean="0">
                <a:solidFill>
                  <a:schemeClr val="tx1"/>
                </a:solidFill>
              </a:rPr>
              <a:t>rate of reaction. </a:t>
            </a:r>
            <a:endParaRPr lang="en-US" sz="3600" u="sng" dirty="0">
              <a:solidFill>
                <a:schemeClr val="tx1"/>
              </a:solidFill>
            </a:endParaRPr>
          </a:p>
        </p:txBody>
      </p:sp>
      <p:pic>
        <p:nvPicPr>
          <p:cNvPr id="1021958" name="Picture 6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2800350"/>
            <a:ext cx="2189162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1960" name="Picture 8" descr="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2800350"/>
            <a:ext cx="205740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749551" y="2806700"/>
            <a:ext cx="1133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b="1">
                <a:solidFill>
                  <a:schemeClr val="bg1"/>
                </a:solidFill>
              </a:rPr>
              <a:t>rusting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487989" y="2806700"/>
            <a:ext cx="10874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 b="1">
                <a:solidFill>
                  <a:schemeClr val="bg1"/>
                </a:solidFill>
              </a:rPr>
              <a:t>baking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8064500" y="2806700"/>
            <a:ext cx="14922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b="1">
                <a:solidFill>
                  <a:schemeClr val="bg1"/>
                </a:solidFill>
              </a:rPr>
              <a:t>explosion</a:t>
            </a:r>
          </a:p>
        </p:txBody>
      </p:sp>
      <p:sp>
        <p:nvSpPr>
          <p:cNvPr id="1021964" name="Text Box 12"/>
          <p:cNvSpPr txBox="1">
            <a:spLocks noChangeArrowheads="1"/>
          </p:cNvSpPr>
          <p:nvPr/>
        </p:nvSpPr>
        <p:spPr bwMode="auto">
          <a:xfrm>
            <a:off x="2919414" y="5992813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6600"/>
                </a:solidFill>
              </a:rPr>
              <a:t>slow</a:t>
            </a:r>
          </a:p>
        </p:txBody>
      </p:sp>
      <p:sp>
        <p:nvSpPr>
          <p:cNvPr id="1021965" name="Text Box 13"/>
          <p:cNvSpPr txBox="1">
            <a:spLocks noChangeArrowheads="1"/>
          </p:cNvSpPr>
          <p:nvPr/>
        </p:nvSpPr>
        <p:spPr bwMode="auto">
          <a:xfrm>
            <a:off x="5694364" y="5992813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6600"/>
                </a:solidFill>
              </a:rPr>
              <a:t>fast</a:t>
            </a:r>
          </a:p>
        </p:txBody>
      </p:sp>
      <p:sp>
        <p:nvSpPr>
          <p:cNvPr id="1021966" name="Text Box 14"/>
          <p:cNvSpPr txBox="1">
            <a:spLocks noChangeArrowheads="1"/>
          </p:cNvSpPr>
          <p:nvPr/>
        </p:nvSpPr>
        <p:spPr bwMode="auto">
          <a:xfrm>
            <a:off x="8143876" y="5992813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6600"/>
                </a:solidFill>
              </a:rPr>
              <a:t>very fast</a:t>
            </a:r>
          </a:p>
        </p:txBody>
      </p:sp>
    </p:spTree>
    <p:extLst>
      <p:ext uri="{BB962C8B-B14F-4D97-AF65-F5344CB8AC3E}">
        <p14:creationId xmlns:p14="http://schemas.microsoft.com/office/powerpoint/2010/main" val="316454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021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02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2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02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1964" grpId="0"/>
      <p:bldP spid="1021965" grpId="0"/>
      <p:bldP spid="10219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*Rate of reactions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46201"/>
            <a:ext cx="10178322" cy="4991099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</a:t>
            </a:r>
            <a:r>
              <a:rPr lang="en-US" sz="4000" dirty="0">
                <a:solidFill>
                  <a:schemeClr val="tx1"/>
                </a:solidFill>
              </a:rPr>
              <a:t>he rate of reactions depend on:</a:t>
            </a:r>
          </a:p>
          <a:p>
            <a:pPr lvl="1"/>
            <a:r>
              <a:rPr lang="en-US" sz="4000" dirty="0">
                <a:solidFill>
                  <a:schemeClr val="tx1"/>
                </a:solidFill>
              </a:rPr>
              <a:t>How often </a:t>
            </a:r>
            <a:r>
              <a:rPr lang="en-US" sz="4000" dirty="0" smtClean="0">
                <a:solidFill>
                  <a:schemeClr val="tx1"/>
                </a:solidFill>
              </a:rPr>
              <a:t>matter collides </a:t>
            </a:r>
            <a:r>
              <a:rPr lang="en-US" sz="4000" dirty="0">
                <a:solidFill>
                  <a:schemeClr val="tx1"/>
                </a:solidFill>
              </a:rPr>
              <a:t>together </a:t>
            </a:r>
          </a:p>
          <a:p>
            <a:pPr lvl="1"/>
            <a:r>
              <a:rPr lang="en-US" sz="4000" dirty="0">
                <a:solidFill>
                  <a:schemeClr val="tx1"/>
                </a:solidFill>
              </a:rPr>
              <a:t>The amount of energy that is needed or released 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Things that increase the number of collisions will speed up the rate of reactions.</a:t>
            </a:r>
            <a:endParaRPr lang="en-US" sz="4000" dirty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*Increased temperature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778" y="1346201"/>
            <a:ext cx="10178322" cy="276859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When you increase the temperature of a reaction, more collisions between particles </a:t>
            </a:r>
            <a:r>
              <a:rPr lang="en-US" sz="2800" dirty="0" smtClean="0">
                <a:solidFill>
                  <a:schemeClr val="tx1"/>
                </a:solidFill>
              </a:rPr>
              <a:t>occur since the particles are moving faster.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adding </a:t>
            </a:r>
            <a:r>
              <a:rPr lang="en-US" sz="2800" dirty="0" smtClean="0">
                <a:solidFill>
                  <a:schemeClr val="tx1"/>
                </a:solidFill>
              </a:rPr>
              <a:t>energy to the reactants </a:t>
            </a:r>
            <a:r>
              <a:rPr lang="en-US" sz="2800" dirty="0" smtClean="0">
                <a:solidFill>
                  <a:schemeClr val="tx1"/>
                </a:solidFill>
              </a:rPr>
              <a:t>will </a:t>
            </a:r>
            <a:r>
              <a:rPr lang="en-US" sz="2800" dirty="0" smtClean="0">
                <a:solidFill>
                  <a:schemeClr val="tx1"/>
                </a:solidFill>
              </a:rPr>
              <a:t>raise the temperature.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2278" y="3562238"/>
            <a:ext cx="666042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7030A0"/>
                </a:solidFill>
              </a:rPr>
              <a:t>Example </a:t>
            </a:r>
            <a:r>
              <a:rPr lang="en-US" sz="2800" dirty="0">
                <a:solidFill>
                  <a:srgbClr val="7030A0"/>
                </a:solidFill>
              </a:rPr>
              <a:t>– </a:t>
            </a:r>
          </a:p>
          <a:p>
            <a:r>
              <a:rPr lang="en-US" sz="2800" i="1" dirty="0">
                <a:solidFill>
                  <a:srgbClr val="7030A0"/>
                </a:solidFill>
              </a:rPr>
              <a:t>when cooking in most occasions chemical reactions </a:t>
            </a:r>
            <a:r>
              <a:rPr lang="en-US" sz="2800" i="1" dirty="0" smtClean="0">
                <a:solidFill>
                  <a:srgbClr val="7030A0"/>
                </a:solidFill>
              </a:rPr>
              <a:t>occur</a:t>
            </a:r>
            <a:r>
              <a:rPr lang="en-US" sz="2800" i="1" dirty="0" smtClean="0">
                <a:solidFill>
                  <a:srgbClr val="7030A0"/>
                </a:solidFill>
              </a:rPr>
              <a:t> slowly </a:t>
            </a:r>
            <a:r>
              <a:rPr lang="en-US" sz="2800" i="1" dirty="0">
                <a:solidFill>
                  <a:srgbClr val="7030A0"/>
                </a:solidFill>
              </a:rPr>
              <a:t>or do not take place at all until you add heat to the reactants. </a:t>
            </a:r>
            <a:r>
              <a:rPr lang="en-US" sz="2800" i="1" dirty="0" smtClean="0">
                <a:solidFill>
                  <a:srgbClr val="7030A0"/>
                </a:solidFill>
              </a:rPr>
              <a:t> Adding </a:t>
            </a:r>
            <a:r>
              <a:rPr lang="en-US" sz="2800" i="1" dirty="0">
                <a:solidFill>
                  <a:srgbClr val="7030A0"/>
                </a:solidFill>
              </a:rPr>
              <a:t>heat increases the amount of energy and makes particles move faster and collide more with other particles  </a:t>
            </a:r>
          </a:p>
          <a:p>
            <a:endParaRPr lang="en-US" dirty="0"/>
          </a:p>
        </p:txBody>
      </p:sp>
      <p:pic>
        <p:nvPicPr>
          <p:cNvPr id="1030" name="Picture 6" descr="Image result for temperature rate of re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3562238"/>
            <a:ext cx="4323968" cy="270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53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53785"/>
            <a:ext cx="10178322" cy="1492132"/>
          </a:xfrm>
        </p:spPr>
        <p:txBody>
          <a:bodyPr/>
          <a:lstStyle/>
          <a:p>
            <a:pPr algn="ctr"/>
            <a:r>
              <a:rPr lang="en-US" dirty="0" smtClean="0"/>
              <a:t>What is this cartoon saying about temperature </a:t>
            </a:r>
            <a:endParaRPr lang="en-US" dirty="0"/>
          </a:p>
        </p:txBody>
      </p:sp>
      <p:pic>
        <p:nvPicPr>
          <p:cNvPr id="4" name="Picture 6" descr="CA9 pat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1836417"/>
            <a:ext cx="9937021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0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*Increased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70026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3200" dirty="0" smtClean="0">
                <a:solidFill>
                  <a:schemeClr val="tx1"/>
                </a:solidFill>
              </a:rPr>
              <a:t>When increasing concentration</a:t>
            </a:r>
            <a:r>
              <a:rPr lang="en-GB" altLang="en-US" sz="3200" dirty="0">
                <a:solidFill>
                  <a:schemeClr val="tx1"/>
                </a:solidFill>
              </a:rPr>
              <a:t>, there are more particles in the </a:t>
            </a:r>
            <a:r>
              <a:rPr lang="en-GB" altLang="en-US" sz="3200" u="sng" dirty="0">
                <a:solidFill>
                  <a:schemeClr val="tx1"/>
                </a:solidFill>
              </a:rPr>
              <a:t>same amount of space. </a:t>
            </a:r>
            <a:r>
              <a:rPr lang="en-GB" altLang="en-US" sz="3200" dirty="0">
                <a:solidFill>
                  <a:schemeClr val="tx1"/>
                </a:solidFill>
              </a:rPr>
              <a:t>This means that the particles are more likely to collide and therefore more likely to </a:t>
            </a:r>
            <a:r>
              <a:rPr lang="en-GB" altLang="en-US" sz="3200" u="sng" dirty="0" smtClean="0">
                <a:solidFill>
                  <a:schemeClr val="tx1"/>
                </a:solidFill>
              </a:rPr>
              <a:t>react </a:t>
            </a:r>
            <a:r>
              <a:rPr lang="en-GB" altLang="en-US" sz="3200" dirty="0" smtClean="0">
                <a:solidFill>
                  <a:schemeClr val="tx1"/>
                </a:solidFill>
              </a:rPr>
              <a:t>with one another.</a:t>
            </a:r>
          </a:p>
          <a:p>
            <a:pPr marL="0" indent="0">
              <a:buNone/>
            </a:pPr>
            <a:endParaRPr lang="en-GB" altLang="en-US" dirty="0">
              <a:solidFill>
                <a:srgbClr val="000066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rgbClr val="000066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722438" y="3833626"/>
            <a:ext cx="3078162" cy="2457450"/>
            <a:chOff x="605" y="2486"/>
            <a:chExt cx="1939" cy="1548"/>
          </a:xfrm>
        </p:grpSpPr>
        <p:pic>
          <p:nvPicPr>
            <p:cNvPr id="5" name="Picture 6" descr="low concentra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0" y="2486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605" y="3746"/>
              <a:ext cx="19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rgbClr val="FF6600"/>
                  </a:solidFill>
                </a:rPr>
                <a:t>lower concentration</a:t>
              </a:r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7094538" y="3833626"/>
            <a:ext cx="3213100" cy="2455862"/>
            <a:chOff x="3133" y="2487"/>
            <a:chExt cx="2024" cy="1547"/>
          </a:xfrm>
        </p:grpSpPr>
        <p:pic>
          <p:nvPicPr>
            <p:cNvPr id="8" name="Picture 7" descr="high concentrati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0" y="2487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133" y="3746"/>
              <a:ext cx="2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b="1">
                  <a:solidFill>
                    <a:srgbClr val="FF6600"/>
                  </a:solidFill>
                </a:rPr>
                <a:t>higher concentration</a:t>
              </a:r>
            </a:p>
          </p:txBody>
        </p:sp>
      </p:grp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5370513" y="4659126"/>
            <a:ext cx="1219200" cy="330200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FF6600"/>
          </a:solidFill>
          <a:ln w="25400">
            <a:noFill/>
            <a:miter lim="800000"/>
            <a:headEnd/>
            <a:tailEnd/>
          </a:ln>
          <a:effectLst>
            <a:outerShdw dist="40161" dir="4293903" algn="ctr" rotWithShape="0">
              <a:srgbClr val="5F5F5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97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*Increased surface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15213"/>
            <a:ext cx="10178322" cy="359359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Chemical reactions of solids only take place on the surface of the particle.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Splitting the solid into multiple pieces increases the number of surfaces/surface area in which the particle can collide with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The smaller the piece, the larger the surface area, and greater chance of collisions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036639" y="4835525"/>
            <a:ext cx="2573337" cy="1739900"/>
            <a:chOff x="277" y="1678"/>
            <a:chExt cx="1621" cy="1096"/>
          </a:xfrm>
        </p:grpSpPr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277" y="2486"/>
              <a:ext cx="16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>
                  <a:solidFill>
                    <a:srgbClr val="FF6600"/>
                  </a:solidFill>
                </a:rPr>
                <a:t>low surface area</a:t>
              </a:r>
            </a:p>
          </p:txBody>
        </p:sp>
        <p:pic>
          <p:nvPicPr>
            <p:cNvPr id="6" name="Picture 26" descr="cub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" y="1678"/>
              <a:ext cx="850" cy="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25" descr="cube - tw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372" y="4835525"/>
            <a:ext cx="1481138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8721725" y="4770437"/>
            <a:ext cx="2708275" cy="1739900"/>
            <a:chOff x="3777" y="1678"/>
            <a:chExt cx="1706" cy="1096"/>
          </a:xfrm>
        </p:grpSpPr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3777" y="2486"/>
              <a:ext cx="17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b="1">
                  <a:solidFill>
                    <a:srgbClr val="FF6600"/>
                  </a:solidFill>
                </a:rPr>
                <a:t>high surface area</a:t>
              </a:r>
            </a:p>
          </p:txBody>
        </p:sp>
        <p:pic>
          <p:nvPicPr>
            <p:cNvPr id="10" name="Picture 27" descr="cube - fou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0" y="1678"/>
              <a:ext cx="933" cy="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7502525" y="5280024"/>
            <a:ext cx="1219200" cy="330200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FF6600"/>
          </a:solidFill>
          <a:ln w="25400">
            <a:noFill/>
            <a:miter lim="800000"/>
            <a:headEnd/>
            <a:tailEnd/>
          </a:ln>
          <a:effectLst>
            <a:outerShdw dist="40161" dir="4293903" algn="ctr" rotWithShape="0">
              <a:srgbClr val="5F5F5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3724276" y="5345112"/>
            <a:ext cx="1219200" cy="330200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FF6600"/>
          </a:solidFill>
          <a:ln w="25400">
            <a:noFill/>
            <a:miter lim="800000"/>
            <a:headEnd/>
            <a:tailEnd/>
          </a:ln>
          <a:effectLst>
            <a:outerShdw dist="40161" dir="4293903" algn="ctr" rotWithShape="0">
              <a:srgbClr val="5F5F5F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32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4061</TotalTime>
  <Words>513</Words>
  <Application>Microsoft Office PowerPoint</Application>
  <PresentationFormat>Widescreen</PresentationFormat>
  <Paragraphs>76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Wingdings</vt:lpstr>
      <vt:lpstr>Badge</vt:lpstr>
      <vt:lpstr>Does this equation satisfy the law of conservation of matter?</vt:lpstr>
      <vt:lpstr> </vt:lpstr>
      <vt:lpstr>All chemical reactions do not occur instantly </vt:lpstr>
      <vt:lpstr>*Rate of reactions </vt:lpstr>
      <vt:lpstr>*Rate of reactions </vt:lpstr>
      <vt:lpstr>*Increased temperature </vt:lpstr>
      <vt:lpstr>What is this cartoon saying about temperature </vt:lpstr>
      <vt:lpstr>*Increased concentration</vt:lpstr>
      <vt:lpstr>*Increased surface area</vt:lpstr>
      <vt:lpstr>*Adding a catalyst </vt:lpstr>
      <vt:lpstr>catalyst example…</vt:lpstr>
      <vt:lpstr>Ted Ed – rate of reactions </vt:lpstr>
      <vt:lpstr>Concept check 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Smart, Brittany S.</dc:creator>
  <cp:lastModifiedBy>Smart, Brittany S.</cp:lastModifiedBy>
  <cp:revision>32</cp:revision>
  <dcterms:created xsi:type="dcterms:W3CDTF">2018-01-16T14:24:25Z</dcterms:created>
  <dcterms:modified xsi:type="dcterms:W3CDTF">2020-01-29T22:16:08Z</dcterms:modified>
</cp:coreProperties>
</file>