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2" r:id="rId3"/>
    <p:sldId id="257" r:id="rId4"/>
    <p:sldId id="260" r:id="rId5"/>
    <p:sldId id="261" r:id="rId6"/>
    <p:sldId id="264" r:id="rId7"/>
    <p:sldId id="266" r:id="rId8"/>
    <p:sldId id="268" r:id="rId9"/>
    <p:sldId id="267" r:id="rId10"/>
    <p:sldId id="269" r:id="rId11"/>
    <p:sldId id="262" r:id="rId12"/>
    <p:sldId id="271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158" autoAdjust="0"/>
    <p:restoredTop sz="94599" autoAdjust="0"/>
  </p:normalViewPr>
  <p:slideViewPr>
    <p:cSldViewPr>
      <p:cViewPr varScale="1">
        <p:scale>
          <a:sx n="43" d="100"/>
          <a:sy n="43" d="100"/>
        </p:scale>
        <p:origin x="60" y="12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11/29/2016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11/29/2016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750181-1E3E-7B43-B480-0F346BA39B96}" type="slidenum">
              <a:rPr lang="en-GB"/>
              <a:pPr/>
              <a:t>5</a:t>
            </a:fld>
            <a:endParaRPr lang="en-GB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34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6CCA6B9-F988-49C2-A9A3-A816D76C054F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043871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17D59A9-C5A0-4A7C-A291-EB8B39B09F96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93490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C7D1B18-027F-4554-B8B5-C142449DB119}" type="slidenum">
              <a:rPr lang="en-US" altLang="en-US" sz="1200"/>
              <a:pPr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83337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8BE65A3-3BDF-4106-A00F-A83D28B6B1A0}" type="slidenum">
              <a:rPr lang="en-US" altLang="en-US" sz="1200"/>
              <a:pPr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476336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7087BBA-A005-4C12-8CAD-409C8C67AB34}" type="slidenum">
              <a:rPr lang="en-US" altLang="en-US" sz="1200"/>
              <a:pPr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527966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2DE2A7-EBE4-BB49-B33D-5B062DF693DA}" type="slidenum">
              <a:rPr lang="en-GB"/>
              <a:pPr/>
              <a:t>12</a:t>
            </a:fld>
            <a:endParaRPr lang="en-GB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15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11/29/2016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11/29/2016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030" y="381000"/>
            <a:ext cx="1015735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422029" y="1752600"/>
            <a:ext cx="4977104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2280" y="1752600"/>
            <a:ext cx="4977104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4334A6-BA3A-4263-A367-D7FB05BD63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934307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030" y="381000"/>
            <a:ext cx="1015735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22029" y="1752600"/>
            <a:ext cx="4977104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602280" y="1752600"/>
            <a:ext cx="4977104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C4456-9D28-4E48-A25C-B3A1680E98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25529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11/29/2016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11/29/2016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11/29/2016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11/29/2016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11/29/2016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11/29/2016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11/29/2016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11/29/2016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upenn.edu/etext/smith/m/moseley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2" y="1371600"/>
            <a:ext cx="9601200" cy="2667000"/>
          </a:xfrm>
        </p:spPr>
        <p:txBody>
          <a:bodyPr/>
          <a:lstStyle/>
          <a:p>
            <a:pPr algn="ctr"/>
            <a:r>
              <a:rPr lang="en-US" dirty="0" smtClean="0"/>
              <a:t>#34 Reading </a:t>
            </a:r>
            <a:r>
              <a:rPr lang="en-US" dirty="0" smtClean="0"/>
              <a:t>the Periodic table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dirty="0" smtClean="0">
                <a:latin typeface="Corbel" panose="020B0503020204020204" pitchFamily="34" charset="0"/>
              </a:rPr>
              <a:t>Until…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5612" y="1714500"/>
            <a:ext cx="7315200" cy="41148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3600" dirty="0" smtClean="0">
                <a:latin typeface="Corbel" panose="020B0503020204020204" pitchFamily="34" charset="0"/>
              </a:rPr>
              <a:t>*In </a:t>
            </a:r>
            <a:r>
              <a:rPr lang="en-US" sz="3600" dirty="0">
                <a:latin typeface="Corbel" panose="020B0503020204020204" pitchFamily="34" charset="0"/>
              </a:rPr>
              <a:t>1914, </a:t>
            </a:r>
            <a:r>
              <a:rPr lang="en-US" sz="3600" dirty="0" smtClean="0">
                <a:latin typeface="Corbel" panose="020B0503020204020204" pitchFamily="34" charset="0"/>
              </a:rPr>
              <a:t>Henry Moseley revised Mendeleev’s periodic </a:t>
            </a:r>
            <a:r>
              <a:rPr lang="en-US" sz="3600" dirty="0">
                <a:latin typeface="Corbel" panose="020B0503020204020204" pitchFamily="34" charset="0"/>
              </a:rPr>
              <a:t>table by rearranging the elements by their </a:t>
            </a:r>
            <a:r>
              <a:rPr lang="en-US" sz="3600" u="sng" dirty="0">
                <a:solidFill>
                  <a:srgbClr val="FFFF00"/>
                </a:solidFill>
                <a:latin typeface="Corbel" panose="020B0503020204020204" pitchFamily="34" charset="0"/>
              </a:rPr>
              <a:t>atomic numbers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3600" dirty="0" smtClean="0">
                <a:latin typeface="Corbel" panose="020B0503020204020204" pitchFamily="34" charset="0"/>
              </a:rPr>
              <a:t>*He </a:t>
            </a:r>
            <a:r>
              <a:rPr lang="en-US" sz="3600" dirty="0">
                <a:latin typeface="Corbel" panose="020B0503020204020204" pitchFamily="34" charset="0"/>
              </a:rPr>
              <a:t>concluded that the number of protons in an atom is its atomic </a:t>
            </a:r>
            <a:r>
              <a:rPr lang="en-US" sz="3600" dirty="0" smtClean="0">
                <a:latin typeface="Corbel" panose="020B0503020204020204" pitchFamily="34" charset="0"/>
              </a:rPr>
              <a:t>number this arrangement is still used today!</a:t>
            </a:r>
            <a:endParaRPr lang="en-US" sz="3600" dirty="0">
              <a:latin typeface="Corbel" panose="020B0503020204020204" pitchFamily="34" charset="0"/>
            </a:endParaRPr>
          </a:p>
        </p:txBody>
      </p:sp>
      <p:pic>
        <p:nvPicPr>
          <p:cNvPr id="6151" name="Picture 7" descr="moseley">
            <a:hlinkClick r:id="rId3"/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75612" y="1714500"/>
            <a:ext cx="3276600" cy="4114800"/>
          </a:xfrm>
        </p:spPr>
      </p:pic>
    </p:spTree>
    <p:extLst>
      <p:ext uri="{BB962C8B-B14F-4D97-AF65-F5344CB8AC3E}">
        <p14:creationId xmlns:p14="http://schemas.microsoft.com/office/powerpoint/2010/main" val="17991383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b="1" dirty="0" smtClean="0">
                <a:latin typeface="Corbel" panose="020B0503020204020204" pitchFamily="34" charset="0"/>
              </a:rPr>
              <a:t>So what is the Periodic Table?</a:t>
            </a:r>
            <a:endParaRPr lang="en-US" altLang="en-US" sz="4400" b="1" dirty="0">
              <a:latin typeface="Corbel" panose="020B050302020402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3" y="1752600"/>
            <a:ext cx="10972800" cy="4267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>
                <a:latin typeface="Corbel" panose="020B0503020204020204" pitchFamily="34" charset="0"/>
              </a:rPr>
              <a:t>Lets think of the word periodic… if something is </a:t>
            </a:r>
            <a:r>
              <a:rPr lang="en-US" altLang="en-US" sz="3600" b="1" i="1" u="sng" dirty="0">
                <a:latin typeface="Corbel" panose="020B0503020204020204" pitchFamily="34" charset="0"/>
              </a:rPr>
              <a:t>periodic</a:t>
            </a:r>
            <a:r>
              <a:rPr lang="en-US" altLang="en-US" sz="3600" dirty="0">
                <a:latin typeface="Corbel" panose="020B0503020204020204" pitchFamily="34" charset="0"/>
              </a:rPr>
              <a:t> </a:t>
            </a:r>
            <a:r>
              <a:rPr lang="en-US" altLang="en-US" sz="3600" dirty="0" smtClean="0">
                <a:latin typeface="Corbel" panose="020B0503020204020204" pitchFamily="34" charset="0"/>
              </a:rPr>
              <a:t>it occurs </a:t>
            </a:r>
            <a:r>
              <a:rPr lang="en-US" altLang="en-US" sz="3600" dirty="0">
                <a:latin typeface="Corbel" panose="020B0503020204020204" pitchFamily="34" charset="0"/>
              </a:rPr>
              <a:t>at regular or at least generally predictable intervals </a:t>
            </a:r>
          </a:p>
          <a:p>
            <a:pPr eaLnBrk="1" hangingPunct="1"/>
            <a:endParaRPr lang="en-US" altLang="en-US" sz="3600" dirty="0">
              <a:latin typeface="Corbel" panose="020B0503020204020204" pitchFamily="34" charset="0"/>
            </a:endParaRPr>
          </a:p>
          <a:p>
            <a:pPr eaLnBrk="1" hangingPunct="1"/>
            <a:r>
              <a:rPr lang="en-US" altLang="en-US" sz="3600" b="1" i="1" u="sng" dirty="0" smtClean="0">
                <a:solidFill>
                  <a:srgbClr val="FFFF00"/>
                </a:solidFill>
                <a:latin typeface="Corbel" panose="020B0503020204020204" pitchFamily="34" charset="0"/>
              </a:rPr>
              <a:t>*Periodic </a:t>
            </a:r>
            <a:r>
              <a:rPr lang="en-US" altLang="en-US" sz="3600" b="1" i="1" u="sng" dirty="0">
                <a:solidFill>
                  <a:srgbClr val="FFFF00"/>
                </a:solidFill>
                <a:latin typeface="Corbel" panose="020B0503020204020204" pitchFamily="34" charset="0"/>
              </a:rPr>
              <a:t>Table of Elements</a:t>
            </a:r>
            <a:r>
              <a:rPr lang="en-US" altLang="en-US" sz="3600" dirty="0">
                <a:solidFill>
                  <a:srgbClr val="FFFF00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3600" dirty="0">
                <a:latin typeface="Corbel" panose="020B0503020204020204" pitchFamily="34" charset="0"/>
              </a:rPr>
              <a:t>– </a:t>
            </a:r>
            <a:r>
              <a:rPr lang="en-US" altLang="en-US" sz="3600" dirty="0" smtClean="0">
                <a:latin typeface="Corbel" panose="020B0503020204020204" pitchFamily="34" charset="0"/>
              </a:rPr>
              <a:t>is a </a:t>
            </a:r>
            <a:r>
              <a:rPr lang="en-US" altLang="en-US" sz="3600" dirty="0">
                <a:latin typeface="Corbel" panose="020B0503020204020204" pitchFamily="34" charset="0"/>
              </a:rPr>
              <a:t>table of the elements, arranged by atomic number, that shows the patterns in their properties; </a:t>
            </a:r>
            <a:r>
              <a:rPr lang="en-US" altLang="en-US" sz="3600" dirty="0" smtClean="0">
                <a:latin typeface="Corbel" panose="020B0503020204020204" pitchFamily="34" charset="0"/>
              </a:rPr>
              <a:t>called </a:t>
            </a:r>
            <a:r>
              <a:rPr lang="en-US" altLang="en-US" sz="3600" dirty="0" smtClean="0">
                <a:latin typeface="Corbel" panose="020B0503020204020204" pitchFamily="34" charset="0"/>
              </a:rPr>
              <a:t>the </a:t>
            </a:r>
            <a:r>
              <a:rPr lang="en-US" altLang="en-US" sz="3600" dirty="0">
                <a:latin typeface="Corbel" panose="020B0503020204020204" pitchFamily="34" charset="0"/>
              </a:rPr>
              <a:t>periodic law </a:t>
            </a:r>
          </a:p>
        </p:txBody>
      </p:sp>
    </p:spTree>
    <p:extLst>
      <p:ext uri="{BB962C8B-B14F-4D97-AF65-F5344CB8AC3E}">
        <p14:creationId xmlns:p14="http://schemas.microsoft.com/office/powerpoint/2010/main" val="382179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542392" y="346750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*ATOMIC </a:t>
            </a:r>
            <a:r>
              <a:rPr lang="en-GB" sz="32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STRUCTURE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094413" y="2438401"/>
            <a:ext cx="43926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rbel" panose="020B0503020204020204" pitchFamily="34" charset="0"/>
              </a:rPr>
              <a:t>the number of protons in an atom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170612" y="4114800"/>
            <a:ext cx="3733800" cy="72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sz="2400" dirty="0">
                <a:latin typeface="Corbel" panose="020B0503020204020204" pitchFamily="34" charset="0"/>
              </a:rPr>
              <a:t>the number of protons and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sz="2400" dirty="0">
                <a:latin typeface="Corbel" panose="020B0503020204020204" pitchFamily="34" charset="0"/>
              </a:rPr>
              <a:t>neutrons in an atom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827212" y="2057401"/>
            <a:ext cx="360045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He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4875213" y="2286000"/>
            <a:ext cx="5032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2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4842668" y="3565524"/>
            <a:ext cx="5032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4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6170613" y="3657601"/>
            <a:ext cx="180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u="sng" dirty="0">
                <a:solidFill>
                  <a:srgbClr val="FFFF00"/>
                </a:solidFill>
                <a:latin typeface="Comic Sans MS" charset="0"/>
              </a:rPr>
              <a:t>Atomic mass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6094412" y="2057401"/>
            <a:ext cx="2520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u="sng" dirty="0">
                <a:solidFill>
                  <a:srgbClr val="FFFF00"/>
                </a:solidFill>
                <a:latin typeface="Comic Sans MS" charset="0"/>
              </a:rPr>
              <a:t>Atomic number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40" y="253196"/>
            <a:ext cx="40746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  <a:latin typeface="Comic Sans MS" pitchFamily="66" charset="0"/>
              </a:rPr>
              <a:t>Atomic symbol</a:t>
            </a:r>
          </a:p>
          <a:p>
            <a:r>
              <a:rPr lang="en-US" sz="2400" dirty="0">
                <a:latin typeface="Corbel" panose="020B0503020204020204" pitchFamily="34" charset="0"/>
              </a:rPr>
              <a:t>One or two letter abbreviation of an </a:t>
            </a:r>
            <a:r>
              <a:rPr lang="en-US" sz="2400" dirty="0" smtClean="0">
                <a:latin typeface="Corbel" panose="020B0503020204020204" pitchFamily="34" charset="0"/>
              </a:rPr>
              <a:t>element. Written </a:t>
            </a:r>
            <a:r>
              <a:rPr lang="en-US" altLang="en-US" sz="2400" dirty="0" smtClean="0">
                <a:latin typeface="Corbel" panose="020B0503020204020204" pitchFamily="34" charset="0"/>
              </a:rPr>
              <a:t>with </a:t>
            </a:r>
            <a:r>
              <a:rPr lang="en-US" altLang="en-US" sz="2400" dirty="0">
                <a:latin typeface="Corbel" panose="020B0503020204020204" pitchFamily="34" charset="0"/>
              </a:rPr>
              <a:t>a capital letter or a capital followed by a lower case if two letters </a:t>
            </a:r>
            <a:endParaRPr lang="en-US" sz="2400" dirty="0">
              <a:latin typeface="Corbel" panose="020B0503020204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27212" y="5173902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u="sng" dirty="0">
                <a:solidFill>
                  <a:srgbClr val="FFFF00"/>
                </a:solidFill>
                <a:latin typeface="Comic Sans MS" pitchFamily="66" charset="0"/>
              </a:rPr>
              <a:t>Element Name</a:t>
            </a:r>
          </a:p>
          <a:p>
            <a:r>
              <a:rPr lang="en-US" sz="2400" b="1" dirty="0">
                <a:latin typeface="Corbel" panose="020B0503020204020204" pitchFamily="34" charset="0"/>
              </a:rPr>
              <a:t>The name of the element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32012" y="42672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Helium</a:t>
            </a:r>
            <a:r>
              <a:rPr lang="en-US" sz="2800" dirty="0"/>
              <a:t> 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275012" y="2057400"/>
            <a:ext cx="152400" cy="45720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561012" y="2438400"/>
            <a:ext cx="457200" cy="15240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561012" y="3810000"/>
            <a:ext cx="457200" cy="7620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458481" y="4790420"/>
            <a:ext cx="0" cy="30480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98512" y="5976000"/>
            <a:ext cx="9525000" cy="707886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4000" b="1" dirty="0" smtClean="0">
                <a:ln w="1905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charset="0"/>
              </a:rPr>
              <a:t>*# </a:t>
            </a:r>
            <a:r>
              <a:rPr lang="en-GB" sz="4000" b="1" dirty="0">
                <a:ln w="1905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charset="0"/>
              </a:rPr>
              <a:t>of electrons = # of protons</a:t>
            </a:r>
            <a:endParaRPr lang="en-US" sz="4000" b="1" dirty="0">
              <a:ln w="1905"/>
              <a:solidFill>
                <a:schemeClr val="accent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517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/>
      <p:bldP spid="16395" grpId="0"/>
      <p:bldP spid="16400" grpId="0"/>
      <p:bldP spid="16401" grpId="0"/>
      <p:bldP spid="11" grpId="0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Write these questions down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2" y="1676400"/>
            <a:ext cx="11277600" cy="4724400"/>
          </a:xfrm>
        </p:spPr>
        <p:txBody>
          <a:bodyPr/>
          <a:lstStyle/>
          <a:p>
            <a:r>
              <a:rPr lang="en-US" sz="4000" dirty="0" smtClean="0"/>
              <a:t>What is an atom?</a:t>
            </a:r>
          </a:p>
          <a:p>
            <a:r>
              <a:rPr lang="en-US" sz="4000" dirty="0" smtClean="0"/>
              <a:t>When atoms combine what do they make?</a:t>
            </a:r>
          </a:p>
          <a:p>
            <a:r>
              <a:rPr lang="en-US" sz="4000" dirty="0" smtClean="0"/>
              <a:t>Protons? Neutrons? Electrons? What are they </a:t>
            </a:r>
          </a:p>
          <a:p>
            <a:r>
              <a:rPr lang="en-US" sz="4000" dirty="0" smtClean="0"/>
              <a:t>Everything in the universe is either _______________ or _______________. The smallest pieces of matter are ____________________.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63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905000"/>
            <a:ext cx="10972800" cy="4267200"/>
          </a:xfrm>
        </p:spPr>
        <p:txBody>
          <a:bodyPr/>
          <a:lstStyle/>
          <a:p>
            <a:r>
              <a:rPr lang="en-US" sz="3600" dirty="0" smtClean="0"/>
              <a:t>*All matter is made up of </a:t>
            </a:r>
            <a:r>
              <a:rPr lang="en-US" sz="3600" u="sng" dirty="0" smtClean="0">
                <a:solidFill>
                  <a:srgbClr val="FFFF00"/>
                </a:solidFill>
              </a:rPr>
              <a:t>atoms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*An </a:t>
            </a:r>
            <a:r>
              <a:rPr lang="en-US" sz="3600" b="1" u="sng" dirty="0" smtClean="0">
                <a:solidFill>
                  <a:srgbClr val="FFFF00"/>
                </a:solidFill>
              </a:rPr>
              <a:t>element</a:t>
            </a:r>
            <a:r>
              <a:rPr lang="en-US" sz="3600" dirty="0" smtClean="0"/>
              <a:t> consists of </a:t>
            </a:r>
            <a:r>
              <a:rPr lang="en-US" sz="3600" u="sng" dirty="0" smtClean="0"/>
              <a:t>one type of </a:t>
            </a:r>
            <a:r>
              <a:rPr lang="en-US" sz="3600" u="sng" dirty="0" smtClean="0"/>
              <a:t>atom </a:t>
            </a:r>
            <a:r>
              <a:rPr lang="en-US" sz="3600" u="sng" dirty="0" smtClean="0"/>
              <a:t>that cannot be broken down into simpler substances</a:t>
            </a:r>
            <a:r>
              <a:rPr lang="en-US" sz="3600" dirty="0"/>
              <a:t> </a:t>
            </a:r>
            <a:r>
              <a:rPr lang="en-US" sz="3600" dirty="0" smtClean="0"/>
              <a:t>by chemical or physical means.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35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012" y="381000"/>
            <a:ext cx="11734800" cy="5943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*All </a:t>
            </a:r>
            <a:r>
              <a:rPr lang="en-US" sz="3200" dirty="0"/>
              <a:t>atoms have three subatomic particles </a:t>
            </a:r>
            <a:r>
              <a:rPr lang="en-US" sz="3200" dirty="0" smtClean="0"/>
              <a:t>that helps determine the atoms identity.</a:t>
            </a:r>
          </a:p>
          <a:p>
            <a:pPr marL="0" indent="0">
              <a:buNone/>
            </a:pPr>
            <a:r>
              <a:rPr lang="en-US" sz="3200" dirty="0" smtClean="0"/>
              <a:t>The three subatomic particles are protons, neutrons, and electrons.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b="1" u="sng" dirty="0" smtClean="0">
                <a:solidFill>
                  <a:srgbClr val="FFFF00"/>
                </a:solidFill>
              </a:rPr>
              <a:t>*Proton (P) </a:t>
            </a:r>
            <a:r>
              <a:rPr lang="en-US" sz="3200" dirty="0" smtClean="0"/>
              <a:t>= positively charged particle</a:t>
            </a:r>
          </a:p>
          <a:p>
            <a:pPr marL="0" indent="0">
              <a:buNone/>
            </a:pPr>
            <a:r>
              <a:rPr lang="en-US" sz="3200" b="1" u="sng" dirty="0" smtClean="0">
                <a:solidFill>
                  <a:srgbClr val="FFFF00"/>
                </a:solidFill>
              </a:rPr>
              <a:t>*Neutron (N) </a:t>
            </a:r>
            <a:r>
              <a:rPr lang="en-US" sz="3200" dirty="0" smtClean="0"/>
              <a:t>= uncharged particle </a:t>
            </a:r>
          </a:p>
          <a:p>
            <a:pPr marL="0" indent="0">
              <a:buNone/>
            </a:pPr>
            <a:r>
              <a:rPr lang="en-US" sz="3200" b="1" u="sng" dirty="0" smtClean="0">
                <a:solidFill>
                  <a:srgbClr val="FFFF00"/>
                </a:solidFill>
              </a:rPr>
              <a:t>*Electron (e)= </a:t>
            </a:r>
            <a:r>
              <a:rPr lang="en-US" sz="3200" dirty="0" smtClean="0"/>
              <a:t>negatively charged particle that moves/orbits around the nucleus of an atom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*Protons and neutrons are grouped together in the atoms center called the </a:t>
            </a:r>
            <a:r>
              <a:rPr lang="en-US" sz="3200" u="sng" dirty="0" smtClean="0">
                <a:solidFill>
                  <a:srgbClr val="FFFF00"/>
                </a:solidFill>
              </a:rPr>
              <a:t>nucleus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8453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4438650" y="1557339"/>
            <a:ext cx="3816350" cy="3743325"/>
          </a:xfrm>
          <a:prstGeom prst="ellipse">
            <a:avLst/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2412" y="47625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dirty="0" smtClean="0">
                <a:latin typeface="Comic Sans MS" charset="0"/>
              </a:rPr>
              <a:t>*HELIUM </a:t>
            </a:r>
            <a:r>
              <a:rPr lang="en-GB" sz="3200" b="1" dirty="0">
                <a:latin typeface="Comic Sans MS" charset="0"/>
              </a:rPr>
              <a:t>ATOM</a:t>
            </a:r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6310313" y="3213101"/>
            <a:ext cx="576263" cy="5762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Comic Sans MS" charset="0"/>
              </a:rPr>
              <a:t>+</a:t>
            </a: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6238875" y="2781301"/>
            <a:ext cx="576262" cy="576263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600" b="1" dirty="0">
                <a:latin typeface="Comic Sans MS" charset="0"/>
              </a:rPr>
              <a:t>N</a:t>
            </a:r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5807075" y="3429001"/>
            <a:ext cx="576262" cy="576263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600" b="1">
                <a:latin typeface="Comic Sans MS" charset="0"/>
              </a:rPr>
              <a:t>N</a:t>
            </a: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5807075" y="2924176"/>
            <a:ext cx="576262" cy="5762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Comic Sans MS" charset="0"/>
              </a:rPr>
              <a:t>+</a:t>
            </a:r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4222750" y="3500438"/>
            <a:ext cx="576262" cy="576262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Comic Sans MS" charset="0"/>
              </a:rPr>
              <a:t>-</a:t>
            </a:r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7894638" y="2997201"/>
            <a:ext cx="576263" cy="576263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Comic Sans MS" charset="0"/>
              </a:rPr>
              <a:t>-</a:t>
            </a:r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3573462" y="1989138"/>
            <a:ext cx="2376488" cy="1223962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493963" y="1484313"/>
            <a:ext cx="1223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rgbClr val="FFFF00"/>
                </a:solidFill>
                <a:latin typeface="Comic Sans MS" charset="0"/>
              </a:rPr>
              <a:t>proton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2493962" y="4868863"/>
            <a:ext cx="144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rgbClr val="FFFF00"/>
                </a:solidFill>
                <a:latin typeface="Comic Sans MS" charset="0"/>
              </a:rPr>
              <a:t>electron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3502025" y="3860801"/>
            <a:ext cx="863600" cy="792163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8255000" y="4724400"/>
            <a:ext cx="165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rgbClr val="FFFF00"/>
                </a:solidFill>
                <a:latin typeface="Comic Sans MS" charset="0"/>
              </a:rPr>
              <a:t>neutron</a:t>
            </a: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H="1" flipV="1">
            <a:off x="6238875" y="3860800"/>
            <a:ext cx="1943100" cy="8636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8758237" y="1268414"/>
            <a:ext cx="145097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rgbClr val="FFFF00"/>
                </a:solidFill>
                <a:latin typeface="Comic Sans MS" charset="0"/>
              </a:rPr>
              <a:t>Shell or</a:t>
            </a:r>
          </a:p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rgbClr val="FFFF00"/>
                </a:solidFill>
                <a:latin typeface="Comic Sans MS" charset="0"/>
              </a:rPr>
              <a:t>electron cloud</a:t>
            </a:r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 flipH="1">
            <a:off x="7607300" y="1700213"/>
            <a:ext cx="1079500" cy="360362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722295" y="2319636"/>
            <a:ext cx="1249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Nucleus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905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0" grpId="0"/>
      <p:bldP spid="14351" grpId="0"/>
      <p:bldP spid="14353" grpId="0"/>
      <p:bldP spid="143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41412" y="228600"/>
            <a:ext cx="10157354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Comic Sans MS" charset="0"/>
              </a:rPr>
              <a:t>Who established the arrangements of elements? </a:t>
            </a:r>
            <a:r>
              <a:rPr lang="en-US" dirty="0" smtClean="0">
                <a:latin typeface="Comic Sans MS" charset="0"/>
                <a:ea typeface="+mj-ea"/>
              </a:rPr>
              <a:t>Dmitri Mendeleev</a:t>
            </a:r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2" y="1371600"/>
            <a:ext cx="6932772" cy="51054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n-US" altLang="en-US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3600" dirty="0" smtClean="0">
                <a:latin typeface="Corbel" panose="020B0503020204020204" pitchFamily="34" charset="0"/>
              </a:rPr>
              <a:t>*In </a:t>
            </a:r>
            <a:r>
              <a:rPr lang="en-US" altLang="en-US" sz="3600" dirty="0">
                <a:latin typeface="Corbel" panose="020B0503020204020204" pitchFamily="34" charset="0"/>
              </a:rPr>
              <a:t>the 1860</a:t>
            </a:r>
            <a:r>
              <a:rPr lang="ja-JP" altLang="en-US" sz="3600" dirty="0">
                <a:latin typeface="Corbel" panose="020B0503020204020204" pitchFamily="34" charset="0"/>
              </a:rPr>
              <a:t>’</a:t>
            </a:r>
            <a:r>
              <a:rPr lang="en-US" altLang="ja-JP" sz="3600" dirty="0">
                <a:latin typeface="Corbel" panose="020B0503020204020204" pitchFamily="34" charset="0"/>
              </a:rPr>
              <a:t>s </a:t>
            </a:r>
            <a:r>
              <a:rPr lang="en-US" altLang="ja-JP" sz="3600" u="sng" dirty="0" smtClean="0">
                <a:latin typeface="Corbel" panose="020B0503020204020204" pitchFamily="34" charset="0"/>
              </a:rPr>
              <a:t>Dmitri Mendeleev </a:t>
            </a:r>
            <a:r>
              <a:rPr lang="en-US" altLang="ja-JP" sz="3600" dirty="0" smtClean="0">
                <a:latin typeface="Corbel" panose="020B0503020204020204" pitchFamily="34" charset="0"/>
              </a:rPr>
              <a:t>created a </a:t>
            </a:r>
            <a:r>
              <a:rPr lang="en-US" altLang="ja-JP" sz="3600" dirty="0">
                <a:latin typeface="Corbel" panose="020B0503020204020204" pitchFamily="34" charset="0"/>
              </a:rPr>
              <a:t>periodic table where the elements were ordered by their </a:t>
            </a:r>
            <a:r>
              <a:rPr lang="en-US" altLang="ja-JP" sz="3600" u="sng" dirty="0">
                <a:solidFill>
                  <a:srgbClr val="FFFF00"/>
                </a:solidFill>
                <a:latin typeface="Corbel" panose="020B0503020204020204" pitchFamily="34" charset="0"/>
              </a:rPr>
              <a:t>atomic </a:t>
            </a:r>
            <a:r>
              <a:rPr lang="en-US" altLang="ja-JP" sz="3600" u="sng" dirty="0" smtClean="0">
                <a:solidFill>
                  <a:srgbClr val="FFFF00"/>
                </a:solidFill>
                <a:latin typeface="Corbel" panose="020B0503020204020204" pitchFamily="34" charset="0"/>
              </a:rPr>
              <a:t>masses.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ja-JP" sz="3600" u="sng" dirty="0">
              <a:latin typeface="Corbel" panose="020B0503020204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3600" dirty="0" smtClean="0">
                <a:latin typeface="Corbel" panose="020B0503020204020204" pitchFamily="34" charset="0"/>
              </a:rPr>
              <a:t>*He </a:t>
            </a:r>
            <a:r>
              <a:rPr lang="en-US" altLang="en-US" sz="3600" dirty="0">
                <a:latin typeface="Corbel" panose="020B0503020204020204" pitchFamily="34" charset="0"/>
              </a:rPr>
              <a:t>did this by grouping elements together </a:t>
            </a:r>
            <a:r>
              <a:rPr lang="en-US" altLang="en-US" sz="3600" u="sng" dirty="0">
                <a:latin typeface="Corbel" panose="020B0503020204020204" pitchFamily="34" charset="0"/>
              </a:rPr>
              <a:t>according to their </a:t>
            </a:r>
            <a:r>
              <a:rPr lang="en-US" altLang="en-US" sz="3600" u="sng" dirty="0" smtClean="0">
                <a:latin typeface="Corbel" panose="020B0503020204020204" pitchFamily="34" charset="0"/>
              </a:rPr>
              <a:t>similarities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u="sng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u="sng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u="sng" dirty="0">
              <a:latin typeface="Comic Sans MS" panose="030F0702030302020204" pitchFamily="66" charset="0"/>
            </a:endParaRPr>
          </a:p>
        </p:txBody>
      </p:sp>
      <p:pic>
        <p:nvPicPr>
          <p:cNvPr id="23586" name="Picture 2082" descr="mendelee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99" b="8800"/>
          <a:stretch>
            <a:fillRect/>
          </a:stretch>
        </p:blipFill>
        <p:spPr bwMode="auto">
          <a:xfrm>
            <a:off x="642143" y="1828800"/>
            <a:ext cx="3741738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087191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2" descr="mendel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812" y="1143001"/>
            <a:ext cx="63246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4" name="Oval 4"/>
          <p:cNvSpPr>
            <a:spLocks noChangeArrowheads="1"/>
          </p:cNvSpPr>
          <p:nvPr/>
        </p:nvSpPr>
        <p:spPr bwMode="auto">
          <a:xfrm>
            <a:off x="6094412" y="3124200"/>
            <a:ext cx="533400" cy="533400"/>
          </a:xfrm>
          <a:prstGeom prst="ellips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685" name="Oval 5"/>
          <p:cNvSpPr>
            <a:spLocks noChangeArrowheads="1"/>
          </p:cNvSpPr>
          <p:nvPr/>
        </p:nvSpPr>
        <p:spPr bwMode="auto">
          <a:xfrm>
            <a:off x="8228012" y="1905000"/>
            <a:ext cx="533400" cy="533400"/>
          </a:xfrm>
          <a:prstGeom prst="ellips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686" name="Oval 6"/>
          <p:cNvSpPr>
            <a:spLocks noChangeArrowheads="1"/>
          </p:cNvSpPr>
          <p:nvPr/>
        </p:nvSpPr>
        <p:spPr bwMode="auto">
          <a:xfrm>
            <a:off x="5027612" y="4038600"/>
            <a:ext cx="533400" cy="533400"/>
          </a:xfrm>
          <a:prstGeom prst="ellips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2817813" y="5867401"/>
            <a:ext cx="7292381" cy="461665"/>
          </a:xfrm>
          <a:prstGeom prst="rect">
            <a:avLst/>
          </a:prstGeom>
          <a:solidFill>
            <a:srgbClr val="FFFF99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Why do you think there are question marks here?</a:t>
            </a:r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 flipH="1" flipV="1">
            <a:off x="5484812" y="4495800"/>
            <a:ext cx="685800" cy="121920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689" name="Line 9"/>
          <p:cNvSpPr>
            <a:spLocks noChangeShapeType="1"/>
          </p:cNvSpPr>
          <p:nvPr/>
        </p:nvSpPr>
        <p:spPr bwMode="auto">
          <a:xfrm flipV="1">
            <a:off x="6367462" y="3657600"/>
            <a:ext cx="0" cy="205740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690" name="Line 10"/>
          <p:cNvSpPr>
            <a:spLocks noChangeShapeType="1"/>
          </p:cNvSpPr>
          <p:nvPr/>
        </p:nvSpPr>
        <p:spPr bwMode="auto">
          <a:xfrm flipV="1">
            <a:off x="6475412" y="2438400"/>
            <a:ext cx="1905000" cy="327660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75" name="Rectangle 14"/>
          <p:cNvSpPr>
            <a:spLocks noChangeArrowheads="1"/>
          </p:cNvSpPr>
          <p:nvPr/>
        </p:nvSpPr>
        <p:spPr bwMode="auto">
          <a:xfrm>
            <a:off x="265906" y="402771"/>
            <a:ext cx="1180941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dirty="0">
                <a:latin typeface="Corbel" panose="020B0503020204020204" pitchFamily="34" charset="0"/>
              </a:rPr>
              <a:t>Mendeleev</a:t>
            </a:r>
            <a:r>
              <a:rPr lang="ja-JP" altLang="en-US" sz="4400" dirty="0">
                <a:latin typeface="Corbel" panose="020B0503020204020204" pitchFamily="34" charset="0"/>
              </a:rPr>
              <a:t>’</a:t>
            </a:r>
            <a:r>
              <a:rPr lang="en-US" altLang="ja-JP" sz="4400" dirty="0">
                <a:latin typeface="Corbel" panose="020B0503020204020204" pitchFamily="34" charset="0"/>
              </a:rPr>
              <a:t>s Published Periodic Table of Elements</a:t>
            </a:r>
            <a:endParaRPr lang="en-US" altLang="en-US" sz="4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07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nimBg="1"/>
      <p:bldP spid="71685" grpId="0" animBg="1"/>
      <p:bldP spid="71686" grpId="0" animBg="1"/>
      <p:bldP spid="71687" grpId="0" animBg="1"/>
      <p:bldP spid="71688" grpId="0" animBg="1"/>
      <p:bldP spid="71689" grpId="0" animBg="1"/>
      <p:bldP spid="7169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dirty="0" smtClean="0">
                <a:latin typeface="Corbel" panose="020B0503020204020204" pitchFamily="34" charset="0"/>
              </a:rPr>
              <a:t>Mendeleev</a:t>
            </a:r>
            <a:r>
              <a:rPr lang="ja-JP" altLang="en-US" sz="4400" dirty="0" smtClean="0">
                <a:latin typeface="Corbel" panose="020B0503020204020204" pitchFamily="34" charset="0"/>
              </a:rPr>
              <a:t>’</a:t>
            </a:r>
            <a:r>
              <a:rPr lang="en-US" altLang="ja-JP" sz="4400" dirty="0" smtClean="0">
                <a:latin typeface="Corbel" panose="020B0503020204020204" pitchFamily="34" charset="0"/>
              </a:rPr>
              <a:t>s Predictions</a:t>
            </a:r>
            <a:endParaRPr lang="en-US" altLang="en-US" sz="4400" dirty="0" smtClean="0">
              <a:latin typeface="Corbel" panose="020B0503020204020204" pitchFamily="34" charset="0"/>
            </a:endParaRP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0412" y="1981200"/>
            <a:ext cx="11201400" cy="1524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>
                <a:latin typeface="Corbel" panose="020B0503020204020204" pitchFamily="34" charset="0"/>
              </a:rPr>
              <a:t>Although Mendeleev</a:t>
            </a:r>
            <a:r>
              <a:rPr lang="ja-JP" altLang="en-US" sz="3200" dirty="0">
                <a:latin typeface="Corbel" panose="020B0503020204020204" pitchFamily="34" charset="0"/>
              </a:rPr>
              <a:t>’</a:t>
            </a:r>
            <a:r>
              <a:rPr lang="en-US" altLang="ja-JP" sz="3200" dirty="0">
                <a:latin typeface="Corbel" panose="020B0503020204020204" pitchFamily="34" charset="0"/>
              </a:rPr>
              <a:t>s Periodic Table of Elements had missing elements or </a:t>
            </a:r>
            <a:r>
              <a:rPr lang="ja-JP" altLang="en-US" sz="3200" dirty="0">
                <a:latin typeface="Corbel" panose="020B0503020204020204" pitchFamily="34" charset="0"/>
              </a:rPr>
              <a:t>“</a:t>
            </a:r>
            <a:r>
              <a:rPr lang="en-US" altLang="ja-JP" sz="3200" dirty="0">
                <a:latin typeface="Corbel" panose="020B0503020204020204" pitchFamily="34" charset="0"/>
              </a:rPr>
              <a:t>gaps,</a:t>
            </a:r>
            <a:r>
              <a:rPr lang="ja-JP" altLang="en-US" sz="3200" dirty="0">
                <a:latin typeface="Corbel" panose="020B0503020204020204" pitchFamily="34" charset="0"/>
              </a:rPr>
              <a:t>”</a:t>
            </a:r>
            <a:r>
              <a:rPr lang="en-US" altLang="ja-JP" sz="3200" dirty="0">
                <a:latin typeface="Corbel" panose="020B0503020204020204" pitchFamily="34" charset="0"/>
              </a:rPr>
              <a:t> he was able to predict the characteristics of these missing elements because of Periodic Law.</a:t>
            </a:r>
            <a:endParaRPr lang="en-US" altLang="en-US" sz="3200" dirty="0">
              <a:latin typeface="Corbel" panose="020B0503020204020204" pitchFamily="34" charset="0"/>
            </a:endParaRPr>
          </a:p>
        </p:txBody>
      </p:sp>
      <p:graphicFrame>
        <p:nvGraphicFramePr>
          <p:cNvPr id="73803" name="Group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444089"/>
              </p:ext>
            </p:extLst>
          </p:nvPr>
        </p:nvGraphicFramePr>
        <p:xfrm>
          <a:off x="1217612" y="3962402"/>
          <a:ext cx="6705600" cy="2666997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</a:tblGrid>
              <a:tr h="5402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Date Predicted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1871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Date Discovered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1886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>
                        <a:alpha val="50195"/>
                      </a:srgbClr>
                    </a:solidFill>
                  </a:tcPr>
                </a:tc>
              </a:tr>
              <a:tr h="5222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Atomic Mass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72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Atomic Mass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72.6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>
                        <a:alpha val="50195"/>
                      </a:srgbClr>
                    </a:solidFill>
                  </a:tcPr>
                </a:tc>
              </a:tr>
              <a:tr h="524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Density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5.5 g/cm</a:t>
                      </a:r>
                      <a:r>
                        <a:rPr kumimoji="0" lang="en-US" altLang="en-US" sz="13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3</a:t>
                      </a:r>
                      <a:endParaRPr kumimoji="0" lang="en-US" alt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MS PGothic" panose="020B0600070205080204" pitchFamily="34" charset="-128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Density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5.47 g/cm</a:t>
                      </a:r>
                      <a:r>
                        <a:rPr kumimoji="0" lang="en-US" altLang="en-US" sz="13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3</a:t>
                      </a:r>
                      <a:endParaRPr kumimoji="0" lang="en-US" alt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MS PGothic" panose="020B0600070205080204" pitchFamily="34" charset="-128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>
                        <a:alpha val="50195"/>
                      </a:srgbClr>
                    </a:solidFill>
                  </a:tcPr>
                </a:tc>
              </a:tr>
              <a:tr h="5402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Bonding Power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Bonding Power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>
                        <a:alpha val="50195"/>
                      </a:srgbClr>
                    </a:solidFill>
                  </a:tcPr>
                </a:tc>
              </a:tr>
              <a:tr h="5402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Color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Dark Gray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Color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Grayish White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>
                        <a:alpha val="50195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3348" name="Text Box 68"/>
          <p:cNvSpPr txBox="1">
            <a:spLocks noChangeArrowheads="1"/>
          </p:cNvSpPr>
          <p:nvPr/>
        </p:nvSpPr>
        <p:spPr bwMode="auto">
          <a:xfrm>
            <a:off x="2132012" y="3516868"/>
            <a:ext cx="14798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800" b="1" u="sng" dirty="0">
                <a:latin typeface="Arial" panose="020B0604020202020204" pitchFamily="34" charset="0"/>
              </a:rPr>
              <a:t>“</a:t>
            </a:r>
            <a:r>
              <a:rPr lang="en-US" altLang="ja-JP" sz="1800" b="1" u="sng" dirty="0" err="1">
                <a:latin typeface="Comic Sans MS" panose="030F0702030302020204" pitchFamily="66" charset="0"/>
              </a:rPr>
              <a:t>Ekasilicon</a:t>
            </a:r>
            <a:r>
              <a:rPr lang="ja-JP" altLang="en-US" sz="1800" b="1" u="sng" dirty="0">
                <a:latin typeface="Arial" panose="020B0604020202020204" pitchFamily="34" charset="0"/>
              </a:rPr>
              <a:t>”</a:t>
            </a:r>
            <a:endParaRPr lang="en-US" altLang="en-US" sz="1800" b="1" u="sng" dirty="0">
              <a:latin typeface="Comic Sans MS" panose="030F0702030302020204" pitchFamily="66" charset="0"/>
            </a:endParaRPr>
          </a:p>
        </p:txBody>
      </p:sp>
      <p:sp>
        <p:nvSpPr>
          <p:cNvPr id="13349" name="Text Box 69"/>
          <p:cNvSpPr txBox="1">
            <a:spLocks noChangeArrowheads="1"/>
          </p:cNvSpPr>
          <p:nvPr/>
        </p:nvSpPr>
        <p:spPr bwMode="auto">
          <a:xfrm>
            <a:off x="5561012" y="3475830"/>
            <a:ext cx="1362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 u="sng" dirty="0">
                <a:latin typeface="Comic Sans MS" panose="030F0702030302020204" pitchFamily="66" charset="0"/>
              </a:rPr>
              <a:t>Germanium</a:t>
            </a:r>
          </a:p>
        </p:txBody>
      </p:sp>
      <p:sp>
        <p:nvSpPr>
          <p:cNvPr id="13350" name="Text Box 74"/>
          <p:cNvSpPr txBox="1">
            <a:spLocks noChangeArrowheads="1"/>
          </p:cNvSpPr>
          <p:nvPr/>
        </p:nvSpPr>
        <p:spPr bwMode="auto">
          <a:xfrm>
            <a:off x="8456612" y="3886200"/>
            <a:ext cx="2895600" cy="20313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Comic Sans MS" panose="030F0702030302020204" pitchFamily="66" charset="0"/>
              </a:rPr>
              <a:t>Notice how Mendeleev</a:t>
            </a:r>
            <a:r>
              <a:rPr lang="ja-JP" altLang="en-US" sz="1800" dirty="0">
                <a:latin typeface="Arial" panose="020B0604020202020204" pitchFamily="34" charset="0"/>
              </a:rPr>
              <a:t>’</a:t>
            </a:r>
            <a:r>
              <a:rPr lang="en-US" altLang="ja-JP" sz="1800" dirty="0">
                <a:latin typeface="Comic Sans MS" panose="030F0702030302020204" pitchFamily="66" charset="0"/>
              </a:rPr>
              <a:t>s </a:t>
            </a:r>
          </a:p>
          <a:p>
            <a:pPr algn="ctr" eaLnBrk="1" hangingPunct="1"/>
            <a:r>
              <a:rPr lang="en-US" altLang="en-US" sz="1800" dirty="0">
                <a:latin typeface="Comic Sans MS" panose="030F0702030302020204" pitchFamily="66" charset="0"/>
              </a:rPr>
              <a:t>predictions (</a:t>
            </a:r>
            <a:r>
              <a:rPr lang="en-US" altLang="en-US" sz="1800" dirty="0">
                <a:solidFill>
                  <a:srgbClr val="FF9933"/>
                </a:solidFill>
                <a:latin typeface="Comic Sans MS" panose="030F0702030302020204" pitchFamily="66" charset="0"/>
              </a:rPr>
              <a:t>orange column</a:t>
            </a:r>
            <a:r>
              <a:rPr lang="en-US" altLang="en-US" sz="1800" dirty="0">
                <a:latin typeface="Comic Sans MS" panose="030F0702030302020204" pitchFamily="66" charset="0"/>
              </a:rPr>
              <a:t>) were very</a:t>
            </a:r>
          </a:p>
          <a:p>
            <a:pPr algn="ctr" eaLnBrk="1" hangingPunct="1"/>
            <a:r>
              <a:rPr lang="en-US" altLang="en-US" sz="1800" dirty="0">
                <a:latin typeface="Comic Sans MS" panose="030F0702030302020204" pitchFamily="66" charset="0"/>
              </a:rPr>
              <a:t>accurate when compared to Germanium</a:t>
            </a:r>
            <a:r>
              <a:rPr lang="ja-JP" altLang="en-US" sz="1800" dirty="0">
                <a:latin typeface="Arial" panose="020B0604020202020204" pitchFamily="34" charset="0"/>
              </a:rPr>
              <a:t>’</a:t>
            </a:r>
            <a:r>
              <a:rPr lang="en-US" altLang="ja-JP" sz="1800" dirty="0">
                <a:latin typeface="Comic Sans MS" panose="030F0702030302020204" pitchFamily="66" charset="0"/>
              </a:rPr>
              <a:t>s actual characteristics (</a:t>
            </a:r>
            <a:r>
              <a:rPr lang="en-US" altLang="ja-JP" sz="1800" dirty="0">
                <a:solidFill>
                  <a:srgbClr val="339933"/>
                </a:solidFill>
                <a:latin typeface="Comic Sans MS" panose="030F0702030302020204" pitchFamily="66" charset="0"/>
              </a:rPr>
              <a:t>green column</a:t>
            </a:r>
            <a:r>
              <a:rPr lang="en-US" altLang="ja-JP" sz="1400" dirty="0">
                <a:latin typeface="Comic Sans MS" panose="030F0702030302020204" pitchFamily="66" charset="0"/>
              </a:rPr>
              <a:t>)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28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905000"/>
            <a:ext cx="11353800" cy="4267200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latin typeface="Corbel" panose="020B0503020204020204" pitchFamily="34" charset="0"/>
              </a:rPr>
              <a:t>He </a:t>
            </a:r>
            <a:r>
              <a:rPr lang="en-US" altLang="en-US" sz="3600" dirty="0" smtClean="0">
                <a:latin typeface="Corbel" panose="020B0503020204020204" pitchFamily="34" charset="0"/>
              </a:rPr>
              <a:t>was very accurate in his predictions, which led the world to accept his ideas about periodicity and a logical periodic table</a:t>
            </a:r>
            <a:r>
              <a:rPr lang="en-US" altLang="en-US" sz="3600" dirty="0" smtClean="0">
                <a:latin typeface="Corbel" panose="020B0503020204020204" pitchFamily="34" charset="0"/>
              </a:rPr>
              <a:t>.</a:t>
            </a:r>
          </a:p>
          <a:p>
            <a:r>
              <a:rPr lang="en-US" altLang="en-US" sz="3600" dirty="0">
                <a:latin typeface="Corbel" panose="020B0503020204020204" pitchFamily="34" charset="0"/>
              </a:rPr>
              <a:t>Mendeleev wasn’t the first to arrange elements in a table, but he was the first to publish and make predictions about undiscovered elements</a:t>
            </a:r>
          </a:p>
          <a:p>
            <a:endParaRPr lang="en-US" altLang="en-US" sz="3600" dirty="0" smtClean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24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335</TotalTime>
  <Words>550</Words>
  <Application>Microsoft Office PowerPoint</Application>
  <PresentationFormat>Custom</PresentationFormat>
  <Paragraphs>95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MS PGothic</vt:lpstr>
      <vt:lpstr>Arial</vt:lpstr>
      <vt:lpstr>Comic Sans MS</vt:lpstr>
      <vt:lpstr>Consolas</vt:lpstr>
      <vt:lpstr>Corbel</vt:lpstr>
      <vt:lpstr>HGｺﾞｼｯｸM</vt:lpstr>
      <vt:lpstr>HG丸ｺﾞｼｯｸM-PRO</vt:lpstr>
      <vt:lpstr>Tahoma</vt:lpstr>
      <vt:lpstr>Times New Roman</vt:lpstr>
      <vt:lpstr>Chalkboard 16x9</vt:lpstr>
      <vt:lpstr>#34 Reading the Periodic table </vt:lpstr>
      <vt:lpstr>Write these questions down </vt:lpstr>
      <vt:lpstr>PowerPoint Presentation</vt:lpstr>
      <vt:lpstr>PowerPoint Presentation</vt:lpstr>
      <vt:lpstr>PowerPoint Presentation</vt:lpstr>
      <vt:lpstr>Who established the arrangements of elements? Dmitri Mendeleev</vt:lpstr>
      <vt:lpstr>PowerPoint Presentation</vt:lpstr>
      <vt:lpstr>Mendeleev’s Predictions</vt:lpstr>
      <vt:lpstr>PowerPoint Presentation</vt:lpstr>
      <vt:lpstr>Until…</vt:lpstr>
      <vt:lpstr>So what is the Periodic Table?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the Periodic table</dc:title>
  <dc:creator>Smart, Brittany S.</dc:creator>
  <cp:lastModifiedBy>Smart, Brittany S.</cp:lastModifiedBy>
  <cp:revision>16</cp:revision>
  <dcterms:created xsi:type="dcterms:W3CDTF">2016-11-29T14:24:06Z</dcterms:created>
  <dcterms:modified xsi:type="dcterms:W3CDTF">2016-11-29T20:06:20Z</dcterms:modified>
</cp:coreProperties>
</file>