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2" r:id="rId4"/>
    <p:sldId id="273" r:id="rId5"/>
    <p:sldId id="274" r:id="rId6"/>
    <p:sldId id="275" r:id="rId7"/>
    <p:sldId id="25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77" r:id="rId16"/>
    <p:sldId id="266" r:id="rId17"/>
    <p:sldId id="267" r:id="rId18"/>
    <p:sldId id="268" r:id="rId19"/>
    <p:sldId id="270" r:id="rId20"/>
    <p:sldId id="271" r:id="rId21"/>
    <p:sldId id="279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A98F0-835E-4044-A6D0-236DED83CB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10A31-1260-4405-8E21-2EF340E48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0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2CF3-66EE-F84F-A413-5C524E12DFFC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AE93-0657-E04B-B8BA-206671B7C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E6AD9-AB32-4B9D-9C44-1FDF288A13C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1AE93-0657-E04B-B8BA-206671B7C2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1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1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4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E4E2-9A5D-2D48-8F96-39AD7F73D85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DE44-3175-FE4D-82D2-B9FE0D314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ceanexplorer.noaa.gov/edu/learning/player/lesson05/l5ex1.htm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lNCj1_zZTk&amp;t=634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SdNqFVsyom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973" y="1042405"/>
            <a:ext cx="7772400" cy="1470025"/>
          </a:xfrm>
        </p:spPr>
        <p:txBody>
          <a:bodyPr/>
          <a:lstStyle/>
          <a:p>
            <a:r>
              <a:rPr lang="en-US" dirty="0"/>
              <a:t>Review of the ocean zones</a:t>
            </a:r>
          </a:p>
        </p:txBody>
      </p:sp>
    </p:spTree>
    <p:extLst>
      <p:ext uri="{BB962C8B-B14F-4D97-AF65-F5344CB8AC3E}">
        <p14:creationId xmlns:p14="http://schemas.microsoft.com/office/powerpoint/2010/main" val="73002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are 2 type of habitats found in the Neritic Zone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Coral Reefs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warm tropical regions</a:t>
            </a:r>
          </a:p>
          <a:p>
            <a:r>
              <a:rPr lang="en-US" dirty="0"/>
              <a:t>Built up limestone deposits from small organisms called corals</a:t>
            </a:r>
          </a:p>
          <a:p>
            <a:r>
              <a:rPr lang="en-US" dirty="0"/>
              <a:t>Corals depend on a certain type of algae for food needs, algae uses sunlight to produce food </a:t>
            </a:r>
          </a:p>
          <a:p>
            <a:r>
              <a:rPr lang="en-US" dirty="0"/>
              <a:t>Only exist in areas where sunlight reaches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Kelp Forests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cold waters </a:t>
            </a:r>
          </a:p>
          <a:p>
            <a:r>
              <a:rPr lang="en-US" dirty="0"/>
              <a:t>Type of seaweed that attaches itself to ocean floor</a:t>
            </a:r>
          </a:p>
          <a:p>
            <a:r>
              <a:rPr lang="en-US" dirty="0" err="1"/>
              <a:t>Appox</a:t>
            </a:r>
            <a:r>
              <a:rPr lang="en-US" dirty="0"/>
              <a:t> 130 feet tall</a:t>
            </a:r>
          </a:p>
          <a:p>
            <a:r>
              <a:rPr lang="en-US" dirty="0"/>
              <a:t>Uses sunlight to produce food</a:t>
            </a:r>
          </a:p>
          <a:p>
            <a:r>
              <a:rPr lang="en-US" dirty="0"/>
              <a:t>Only found in waters near shore</a:t>
            </a:r>
          </a:p>
          <a:p>
            <a:r>
              <a:rPr lang="en-US" dirty="0"/>
              <a:t>Provides habitats for many animals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8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in the Neritic Zone are: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Phytoplankton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Converts sunlight and carbon dioxide into food and oxygen. Greek and Latin word “photo” meaning light</a:t>
            </a:r>
          </a:p>
          <a:p>
            <a:r>
              <a:rPr lang="en-US" sz="2600" dirty="0"/>
              <a:t> in fact it converts about as much CO</a:t>
            </a:r>
            <a:r>
              <a:rPr lang="en-US" sz="1900" dirty="0"/>
              <a:t>2</a:t>
            </a:r>
            <a:r>
              <a:rPr lang="en-US" sz="2600" dirty="0"/>
              <a:t> (carbon dioxide)  into oxygen as all land plants combined.</a:t>
            </a:r>
          </a:p>
          <a:p>
            <a:r>
              <a:rPr lang="en-US" sz="2600" dirty="0"/>
              <a:t>Important source of oxygen that you are breathing right now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algae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plant-like </a:t>
            </a:r>
            <a:r>
              <a:rPr lang="en-US" dirty="0" err="1">
                <a:solidFill>
                  <a:srgbClr val="000000"/>
                </a:solidFill>
              </a:rPr>
              <a:t>protists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Zooplankton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Greek and Latin word “</a:t>
            </a:r>
            <a:r>
              <a:rPr lang="en-US" dirty="0" err="1"/>
              <a:t>zo</a:t>
            </a:r>
            <a:r>
              <a:rPr lang="en-US" dirty="0"/>
              <a:t>” meaning animal </a:t>
            </a:r>
          </a:p>
          <a:p>
            <a:r>
              <a:rPr lang="en-US" dirty="0"/>
              <a:t>Zooplankton eat phytoplankton and then become food for other organisms</a:t>
            </a:r>
          </a:p>
          <a:p>
            <a:endParaRPr lang="en-US" dirty="0"/>
          </a:p>
        </p:txBody>
      </p:sp>
      <p:pic>
        <p:nvPicPr>
          <p:cNvPr id="4098" name="Picture 2" descr="Image result for zooplank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03" y="4607247"/>
            <a:ext cx="2874229" cy="2158678"/>
          </a:xfrm>
          <a:prstGeom prst="round2DiagRect">
            <a:avLst>
              <a:gd name="adj1" fmla="val 16667"/>
              <a:gd name="adj2" fmla="val 397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Phytoplankton are the beginning of most marine food chains. Why?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PHOTOSYNTHESIS </a:t>
            </a:r>
            <a:r>
              <a:rPr lang="mr-IN" dirty="0"/>
              <a:t>–</a:t>
            </a:r>
            <a:r>
              <a:rPr lang="en-US" dirty="0"/>
              <a:t> organisms make their own food from the sun. </a:t>
            </a:r>
          </a:p>
        </p:txBody>
      </p:sp>
      <p:pic>
        <p:nvPicPr>
          <p:cNvPr id="3074" name="Picture 2" descr="Image result for phytoplank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93" y="3472444"/>
            <a:ext cx="4552950" cy="300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50000"/>
              </a:schemeClr>
            </a:gs>
            <a:gs pos="0">
              <a:schemeClr val="tx2">
                <a:lumMod val="7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Benthic Deep Ocean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Deep Ocean begins at the continental slope and extends all the way to the sea floor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The Benthic zone is the deepest, darkest, and coldest part of the ocean.</a:t>
            </a:r>
          </a:p>
          <a:p>
            <a:r>
              <a:rPr lang="en-US" dirty="0">
                <a:solidFill>
                  <a:schemeClr val="bg1"/>
                </a:solidFill>
              </a:rPr>
              <a:t>Pressure greatly increases as you travel from the neritic to the benthic zone.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50000"/>
              </a:schemeClr>
            </a:gs>
            <a:gs pos="0">
              <a:schemeClr val="tx2">
                <a:lumMod val="7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52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Deep Zone makes up 65% of all ocean water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COOL FACT! Most of the Benthic Zone is unexplored…because humans can’t survive the crushing </a:t>
            </a:r>
            <a:r>
              <a:rPr lang="en-US" b="1" dirty="0">
                <a:solidFill>
                  <a:schemeClr val="bg1"/>
                </a:solidFill>
              </a:rPr>
              <a:t>pressure</a:t>
            </a:r>
            <a:r>
              <a:rPr lang="en-US" dirty="0">
                <a:solidFill>
                  <a:schemeClr val="bg1"/>
                </a:solidFill>
              </a:rPr>
              <a:t> and vastness of the ocean</a:t>
            </a:r>
          </a:p>
        </p:txBody>
      </p:sp>
    </p:spTree>
    <p:extLst>
      <p:ext uri="{BB962C8B-B14F-4D97-AF65-F5344CB8AC3E}">
        <p14:creationId xmlns:p14="http://schemas.microsoft.com/office/powerpoint/2010/main" val="6029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 how do we study this ocean zone?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Sonar  Waves</a:t>
            </a:r>
            <a:r>
              <a:rPr lang="en-US" dirty="0"/>
              <a:t>  are sound waves that map sea floor.</a:t>
            </a:r>
          </a:p>
          <a:p>
            <a:pPr marL="0" indent="0">
              <a:buNone/>
            </a:pPr>
            <a:r>
              <a:rPr lang="en-US" dirty="0"/>
              <a:t>Sonar vibrations travel down and reflect (bounce back) from the  sea floor or animals to tell us the depth (how far down) something is.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48" t="2222" r="6959" b="49778"/>
          <a:stretch/>
        </p:blipFill>
        <p:spPr bwMode="auto">
          <a:xfrm>
            <a:off x="266217" y="3429000"/>
            <a:ext cx="4409955" cy="32918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840"/>
          <a:stretch/>
        </p:blipFill>
        <p:spPr>
          <a:xfrm>
            <a:off x="5256513" y="3311351"/>
            <a:ext cx="3887487" cy="35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how do we study this ocean zone?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2338" cy="4525963"/>
          </a:xfrm>
        </p:spPr>
        <p:txBody>
          <a:bodyPr/>
          <a:lstStyle/>
          <a:p>
            <a:r>
              <a:rPr lang="en-US" b="1" u="sng" dirty="0"/>
              <a:t>Submersibles</a:t>
            </a:r>
            <a:r>
              <a:rPr lang="en-US" dirty="0"/>
              <a:t> are underwater ocean technology that is used to explore the ocean.</a:t>
            </a:r>
          </a:p>
          <a:p>
            <a:r>
              <a:rPr lang="en-US" b="1" u="sng" dirty="0"/>
              <a:t>Submarines</a:t>
            </a:r>
            <a:r>
              <a:rPr lang="en-US" dirty="0"/>
              <a:t> are occupied vehicles that have crew in them as they explore ocean life. </a:t>
            </a:r>
          </a:p>
          <a:p>
            <a:r>
              <a:rPr lang="en-US" b="1" u="sng" dirty="0"/>
              <a:t>Remotely Operated Vehicles aka ROV’s </a:t>
            </a:r>
            <a:r>
              <a:rPr lang="en-US" dirty="0"/>
              <a:t>are unoccupied vehicles that are suspended under water by a cable and are operated by someone on the surface </a:t>
            </a:r>
          </a:p>
        </p:txBody>
      </p:sp>
    </p:spTree>
    <p:extLst>
      <p:ext uri="{BB962C8B-B14F-4D97-AF65-F5344CB8AC3E}">
        <p14:creationId xmlns:p14="http://schemas.microsoft.com/office/powerpoint/2010/main" val="83364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50000"/>
              </a:schemeClr>
            </a:gs>
            <a:gs pos="0">
              <a:schemeClr val="tx2">
                <a:lumMod val="7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does life exist in the deep ocean without the presence of the sun?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660967"/>
            <a:ext cx="5370653" cy="5375635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chemeClr val="bg1"/>
                </a:solidFill>
              </a:rPr>
              <a:t>hydrothermal vents </a:t>
            </a:r>
            <a:r>
              <a:rPr lang="en-US" sz="3200" dirty="0">
                <a:solidFill>
                  <a:schemeClr val="bg1"/>
                </a:solidFill>
              </a:rPr>
              <a:t>are underwater volcanoes that seeps methane gas and </a:t>
            </a:r>
            <a:r>
              <a:rPr lang="en-US" sz="3200" i="1" dirty="0">
                <a:solidFill>
                  <a:schemeClr val="bg1"/>
                </a:solidFill>
              </a:rPr>
              <a:t>other nutrients from the earths interior into the water, providing </a:t>
            </a:r>
            <a:r>
              <a:rPr lang="en-US" sz="3200" i="1" dirty="0" smtClean="0">
                <a:solidFill>
                  <a:schemeClr val="bg1"/>
                </a:solidFill>
              </a:rPr>
              <a:t>food </a:t>
            </a:r>
            <a:r>
              <a:rPr lang="en-US" sz="3200" i="1" dirty="0">
                <a:solidFill>
                  <a:schemeClr val="bg1"/>
                </a:solidFill>
              </a:rPr>
              <a:t>and heat that plants </a:t>
            </a:r>
            <a:r>
              <a:rPr lang="en-US" sz="3200" i="1" dirty="0" smtClean="0">
                <a:solidFill>
                  <a:schemeClr val="bg1"/>
                </a:solidFill>
              </a:rPr>
              <a:t>need/use </a:t>
            </a:r>
            <a:endParaRPr lang="en-US" sz="3200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3200" i="1" dirty="0">
                <a:solidFill>
                  <a:schemeClr val="bg1"/>
                </a:solidFill>
              </a:rPr>
              <a:t>-</a:t>
            </a:r>
            <a:r>
              <a:rPr lang="en-US" sz="3200" dirty="0">
                <a:solidFill>
                  <a:schemeClr val="bg1"/>
                </a:solidFill>
              </a:rPr>
              <a:t>This process </a:t>
            </a:r>
            <a:r>
              <a:rPr lang="en-US" sz="3200" dirty="0" smtClean="0">
                <a:solidFill>
                  <a:schemeClr val="bg1"/>
                </a:solidFill>
              </a:rPr>
              <a:t>of converting chemicals to energy is called </a:t>
            </a:r>
            <a:r>
              <a:rPr lang="en-US" sz="3200" b="1" u="sng" dirty="0" smtClean="0">
                <a:solidFill>
                  <a:schemeClr val="bg1"/>
                </a:solidFill>
              </a:rPr>
              <a:t>chemosynthesis</a:t>
            </a:r>
          </a:p>
          <a:p>
            <a:pPr marL="457200" lvl="1" indent="0">
              <a:buNone/>
            </a:pPr>
            <a:endParaRPr lang="en-US" sz="3200" b="1" u="sng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700" i="1" dirty="0" smtClean="0">
                <a:solidFill>
                  <a:schemeClr val="bg1"/>
                </a:solidFill>
              </a:rPr>
              <a:t>Chemosynthesis vs. photosynthesis</a:t>
            </a:r>
            <a:endParaRPr lang="en-US" sz="1700" i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500" b="1" u="sng" dirty="0">
                <a:hlinkClick r:id="rId2"/>
              </a:rPr>
              <a:t>https://</a:t>
            </a:r>
            <a:r>
              <a:rPr lang="en-US" sz="1500" b="1" u="sng" dirty="0" smtClean="0">
                <a:hlinkClick r:id="rId2"/>
              </a:rPr>
              <a:t>oceanexplorer.noaa.gov/edu/learning/player/lesson05/l5ex1.htm</a:t>
            </a:r>
            <a:endParaRPr lang="en-US" sz="1500" b="1" u="sng" dirty="0" smtClean="0"/>
          </a:p>
          <a:p>
            <a:pPr marL="457200" lvl="1" indent="0">
              <a:buNone/>
            </a:pPr>
            <a:endParaRPr lang="en-US" sz="3200" b="1" u="sng" dirty="0"/>
          </a:p>
          <a:p>
            <a:endParaRPr lang="en-US" dirty="0"/>
          </a:p>
        </p:txBody>
      </p:sp>
      <p:pic>
        <p:nvPicPr>
          <p:cNvPr id="5122" name="Picture 2" descr="Image result for hydrothermal v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99" y="1600200"/>
            <a:ext cx="3450812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5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50000"/>
              </a:schemeClr>
            </a:gs>
            <a:gs pos="0">
              <a:schemeClr val="tx2">
                <a:lumMod val="7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does life exist in the deep ocean without the presence of the sun?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</a:rPr>
              <a:t>When organisms </a:t>
            </a:r>
            <a:r>
              <a:rPr lang="en-US" u="sng" dirty="0" smtClean="0">
                <a:solidFill>
                  <a:schemeClr val="bg1"/>
                </a:solidFill>
              </a:rPr>
              <a:t>die: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chemeClr val="bg1"/>
                </a:solidFill>
              </a:rPr>
              <a:t>sink to the sea floor where they will be consumed by another organism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chemeClr val="bg1"/>
                </a:solidFill>
              </a:rPr>
              <a:t>they decay on the sea floor until</a:t>
            </a:r>
            <a:r>
              <a:rPr lang="mr-IN" dirty="0">
                <a:solidFill>
                  <a:schemeClr val="bg1"/>
                </a:solidFill>
              </a:rPr>
              <a:t>…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Image result for dead fish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4" r="2560"/>
          <a:stretch/>
        </p:blipFill>
        <p:spPr bwMode="auto">
          <a:xfrm rot="12471698">
            <a:off x="399324" y="2898599"/>
            <a:ext cx="3700192" cy="26267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31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AN UPWELLING OCCURS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0" y="1219200"/>
            <a:ext cx="4041775" cy="838200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000000"/>
                </a:solidFill>
              </a:rPr>
              <a:t>UPWELLING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267200" cy="39417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An </a:t>
            </a:r>
            <a:r>
              <a:rPr lang="en-US" b="1" u="sng" dirty="0"/>
              <a:t>upwelling</a:t>
            </a:r>
            <a:r>
              <a:rPr lang="en-US" dirty="0"/>
              <a:t> is the process in which water from the deeper parts of the ocean moves up to the surface (coast)by the wind, bringing nutrients from the ocean floor to the surface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This brings nutrients to the surface of the water and makes great fishing spots for fishermen</a:t>
            </a:r>
          </a:p>
        </p:txBody>
      </p:sp>
      <p:pic>
        <p:nvPicPr>
          <p:cNvPr id="13" name="Picture 6" descr="File:Upwelling-labels-e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9" y="916460"/>
            <a:ext cx="4415481" cy="595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oceans salty? Explain at least two places where you think the salt found on ocean waters comes from. </a:t>
            </a:r>
          </a:p>
        </p:txBody>
      </p:sp>
    </p:spTree>
    <p:extLst>
      <p:ext uri="{BB962C8B-B14F-4D97-AF65-F5344CB8AC3E}">
        <p14:creationId xmlns:p14="http://schemas.microsoft.com/office/powerpoint/2010/main" val="2711158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68"/>
            <a:ext cx="8229600" cy="597506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Got Fish?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39598" y="939931"/>
            <a:ext cx="4040188" cy="5585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OVERFISHING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81000" y="1498469"/>
            <a:ext cx="4040188" cy="4960204"/>
          </a:xfrm>
        </p:spPr>
        <p:txBody>
          <a:bodyPr>
            <a:normAutofit/>
          </a:bodyPr>
          <a:lstStyle/>
          <a:p>
            <a:r>
              <a:rPr lang="en-US" dirty="0"/>
              <a:t>Overfishing is when so many fish are caught, that the population can’t reproduce fast enough to replace them. </a:t>
            </a:r>
            <a:endParaRPr lang="en-US" dirty="0" smtClean="0"/>
          </a:p>
          <a:p>
            <a:endParaRPr lang="en-US" dirty="0"/>
          </a:p>
          <a:p>
            <a:r>
              <a:rPr lang="en-US" i="1" dirty="0">
                <a:solidFill>
                  <a:srgbClr val="000066"/>
                </a:solidFill>
              </a:rPr>
              <a:t>Caused by Mass Fishing and Commercial Fishing.</a:t>
            </a:r>
          </a:p>
          <a:p>
            <a:r>
              <a:rPr lang="en-US" i="1" dirty="0">
                <a:solidFill>
                  <a:srgbClr val="000066"/>
                </a:solidFill>
              </a:rPr>
              <a:t> We catch three times more fish than we need. </a:t>
            </a:r>
          </a:p>
          <a:p>
            <a:endParaRPr lang="en-US" dirty="0"/>
          </a:p>
        </p:txBody>
      </p:sp>
      <p:pic>
        <p:nvPicPr>
          <p:cNvPr id="1026" name="Picture 2" descr="Image result for over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75" y="1121791"/>
            <a:ext cx="4364593" cy="524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68"/>
            <a:ext cx="8229600" cy="68796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Got Fish?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932075"/>
            <a:ext cx="4041775" cy="55893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BYCATCHING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780344" y="1491006"/>
            <a:ext cx="4049446" cy="4956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By-catching is when commercial fishermen catch a portion of animals that they didn’t originally intend on catching in their  nets,  which eventually get thrown back into the ocean in most case injured or </a:t>
            </a:r>
            <a:r>
              <a:rPr lang="en-US" dirty="0" smtClean="0"/>
              <a:t>dead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</a:rPr>
              <a:t>Sometimes the by-catch numbers are greater than the portion of fish actually intended to be caught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3" y="1123950"/>
            <a:ext cx="4381500" cy="23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749" r="12766"/>
          <a:stretch/>
        </p:blipFill>
        <p:spPr>
          <a:xfrm>
            <a:off x="322713" y="3770722"/>
            <a:ext cx="4015819" cy="3087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54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https://www.youtube.com/watch?v=2lNCj1_zZTk&amp;t=634s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9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"/>
            <a:ext cx="8229600" cy="1143000"/>
          </a:xfrm>
        </p:spPr>
        <p:txBody>
          <a:bodyPr/>
          <a:lstStyle/>
          <a:p>
            <a:r>
              <a:rPr lang="en-US" dirty="0"/>
              <a:t>Why are oceans SALTY?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43434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Eroding land - salt in rocks.</a:t>
            </a:r>
          </a:p>
        </p:txBody>
      </p:sp>
      <p:pic>
        <p:nvPicPr>
          <p:cNvPr id="31746" name="Picture 2" descr="http://indiaporter.tripod.com/bhujbas/landscapebhujbas.jpg"/>
          <p:cNvPicPr>
            <a:picLocks noChangeAspect="1" noChangeArrowheads="1"/>
          </p:cNvPicPr>
          <p:nvPr/>
        </p:nvPicPr>
        <p:blipFill rotWithShape="1">
          <a:blip r:embed="rId3"/>
          <a:srcRect b="12176"/>
          <a:stretch/>
        </p:blipFill>
        <p:spPr bwMode="auto">
          <a:xfrm>
            <a:off x="1279002" y="2775031"/>
            <a:ext cx="7010400" cy="397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30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oceans SALTY?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Eroding 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39938" name="Picture 2" descr="http://static.guim.co.uk/sys-images/Travel/Pix/pictures/2008/11/24/EtnaGett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6858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990600" y="2115274"/>
            <a:ext cx="43434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Volcanic emissions</a:t>
            </a:r>
          </a:p>
        </p:txBody>
      </p:sp>
    </p:spTree>
    <p:extLst>
      <p:ext uri="{BB962C8B-B14F-4D97-AF65-F5344CB8AC3E}">
        <p14:creationId xmlns:p14="http://schemas.microsoft.com/office/powerpoint/2010/main" val="9021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geo.arc.nasa.gov/sge/jskiles/fliers/gif_folder/image6/image6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077200" cy="6439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45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oceans SALTY?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Eroding 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Volcanic emissions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pic>
        <p:nvPicPr>
          <p:cNvPr id="43010" name="Picture 2" descr="http://www.nature.nps.gov/air/Studies/criticalloads/images/criticaLoadGraphi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00200"/>
            <a:ext cx="5610225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533400" y="2971800"/>
            <a:ext cx="43434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Atmospheric </a:t>
            </a:r>
          </a:p>
          <a:p>
            <a:pPr>
              <a:buNone/>
            </a:pPr>
            <a:r>
              <a:rPr lang="en-US" dirty="0"/>
              <a:t>Deposition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-3699" y="4061618"/>
            <a:ext cx="34326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/>
              <a:t>(All sorts of stuff gets up in our air and comes back </a:t>
            </a:r>
            <a:r>
              <a:rPr lang="en-US" dirty="0" smtClean="0"/>
              <a:t>down.)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Intertidal Zone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Intertidal Zone is the area closest to the shore</a:t>
            </a:r>
          </a:p>
          <a:p>
            <a:r>
              <a:rPr lang="en-US" dirty="0"/>
              <a:t>This is where land and sea meet between high and low tides</a:t>
            </a:r>
          </a:p>
          <a:p>
            <a:r>
              <a:rPr lang="en-US" dirty="0"/>
              <a:t>Organisms that live here must survive great changes in temperature, sunlight, and salinity</a:t>
            </a:r>
          </a:p>
          <a:p>
            <a:endParaRPr lang="en-US" dirty="0"/>
          </a:p>
        </p:txBody>
      </p:sp>
      <p:pic>
        <p:nvPicPr>
          <p:cNvPr id="1026" name="Picture 2" descr="Image result for intertidal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5295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0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/>
          <a:lstStyle/>
          <a:p>
            <a:r>
              <a:rPr lang="en-US" dirty="0"/>
              <a:t>Neritic Zone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" y="1034085"/>
            <a:ext cx="889254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Neritic Zone consists of all waters extending from the low tide mark to the continental shelf.</a:t>
            </a:r>
          </a:p>
          <a:p>
            <a:pPr lvl="1"/>
            <a:r>
              <a:rPr lang="en-US" dirty="0"/>
              <a:t>The continental shelf is the gradual sinking of continental crust into water </a:t>
            </a:r>
          </a:p>
          <a:p>
            <a:r>
              <a:rPr lang="en-US" dirty="0"/>
              <a:t>The Neritic Zone has the GREATEST AMOUNT (most #) of life because:</a:t>
            </a:r>
          </a:p>
          <a:p>
            <a:pPr lvl="1"/>
            <a:r>
              <a:rPr lang="en-US" dirty="0"/>
              <a:t>Sunlight reaches throughout this layer</a:t>
            </a:r>
          </a:p>
          <a:p>
            <a:pPr lvl="1"/>
            <a:r>
              <a:rPr lang="en-US" dirty="0"/>
              <a:t>Temperature and salinity are nearly constant throughout the entire layer</a:t>
            </a:r>
          </a:p>
          <a:p>
            <a:pPr lvl="1"/>
            <a:endParaRPr lang="en-US" dirty="0"/>
          </a:p>
          <a:p>
            <a:pPr lvl="1"/>
            <a:r>
              <a:rPr lang="en-US" sz="1400" dirty="0">
                <a:hlinkClick r:id="rId2"/>
              </a:rPr>
              <a:t>https://www.youtube.com/watch?v=SdNqFVsyoms</a:t>
            </a:r>
            <a:endParaRPr lang="en-US" sz="1400" dirty="0"/>
          </a:p>
          <a:p>
            <a:pPr lvl="1"/>
            <a:endParaRPr lang="en-US" dirty="0"/>
          </a:p>
        </p:txBody>
      </p:sp>
      <p:pic>
        <p:nvPicPr>
          <p:cNvPr id="2056" name="Picture 8" descr="Image result for fish under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27" y="4456495"/>
            <a:ext cx="4130403" cy="2227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7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chemeClr val="accent1">
                <a:lumMod val="60000"/>
                <a:lumOff val="40000"/>
              </a:schemeClr>
            </a:gs>
            <a:gs pos="0">
              <a:schemeClr val="bg1"/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305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are 2 type of habitats found in the Neritic Zone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CORAL REEFS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KELP FORESTS</a:t>
            </a:r>
          </a:p>
        </p:txBody>
      </p:sp>
      <p:pic>
        <p:nvPicPr>
          <p:cNvPr id="10" name="Picture 2" descr="http://www.coralreefinfo.com/images/coral_r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1"/>
            <a:ext cx="4111906" cy="402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362201"/>
            <a:ext cx="4228070" cy="4154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8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840</Words>
  <Application>Microsoft Office PowerPoint</Application>
  <PresentationFormat>On-screen Show (4:3)</PresentationFormat>
  <Paragraphs>104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Mangal</vt:lpstr>
      <vt:lpstr>Office Theme</vt:lpstr>
      <vt:lpstr>Review of the ocean zones</vt:lpstr>
      <vt:lpstr>Warm-up</vt:lpstr>
      <vt:lpstr>Why are oceans SALTY?</vt:lpstr>
      <vt:lpstr>Why are oceans SALTY?</vt:lpstr>
      <vt:lpstr>PowerPoint Presentation</vt:lpstr>
      <vt:lpstr>Why are oceans SALTY?</vt:lpstr>
      <vt:lpstr>Intertidal Zone</vt:lpstr>
      <vt:lpstr>Neritic Zone</vt:lpstr>
      <vt:lpstr>There are 2 type of habitats found in the Neritic Zone</vt:lpstr>
      <vt:lpstr>There are 2 type of habitats found in the Neritic Zone</vt:lpstr>
      <vt:lpstr>Also in the Neritic Zone are:</vt:lpstr>
      <vt:lpstr>Phytoplankton are the beginning of most marine food chains. Why?</vt:lpstr>
      <vt:lpstr>Benthic Deep Ocean</vt:lpstr>
      <vt:lpstr>PowerPoint Presentation</vt:lpstr>
      <vt:lpstr>So how do we study this ocean zone?</vt:lpstr>
      <vt:lpstr>So how do we study this ocean zone?</vt:lpstr>
      <vt:lpstr>How does life exist in the deep ocean without the presence of the sun?</vt:lpstr>
      <vt:lpstr>How does life exist in the deep ocean without the presence of the sun?</vt:lpstr>
      <vt:lpstr>AN UPWELLING OCCURS</vt:lpstr>
      <vt:lpstr>Got Fish? </vt:lpstr>
      <vt:lpstr>Got Fish? </vt:lpstr>
      <vt:lpstr>PowerPoint Presentation</vt:lpstr>
      <vt:lpstr>Extra…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ocean zones</dc:title>
  <dc:creator>Brittany S</dc:creator>
  <cp:lastModifiedBy>Smart, Brittany S.</cp:lastModifiedBy>
  <cp:revision>23</cp:revision>
  <cp:lastPrinted>2016-11-14T19:54:25Z</cp:lastPrinted>
  <dcterms:created xsi:type="dcterms:W3CDTF">2016-11-14T02:21:13Z</dcterms:created>
  <dcterms:modified xsi:type="dcterms:W3CDTF">2018-11-16T13:57:27Z</dcterms:modified>
</cp:coreProperties>
</file>