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oboto-regular.fntdata"/><Relationship Id="rId21" Type="http://schemas.openxmlformats.org/officeDocument/2006/relationships/slide" Target="slides/slide17.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uuii</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1">
    <p:bg>
      <p:bgPr>
        <a:solidFill>
          <a:srgbClr val="FFFFFF"/>
        </a:solidFill>
      </p:bgPr>
    </p:bg>
    <p:spTree>
      <p:nvGrpSpPr>
        <p:cNvPr id="81" name="Shape 81"/>
        <p:cNvGrpSpPr/>
        <p:nvPr/>
      </p:nvGrpSpPr>
      <p:grpSpPr>
        <a:xfrm>
          <a:off x="0" y="0"/>
          <a:ext cx="0" cy="0"/>
          <a:chOff x="0" y="0"/>
          <a:chExt cx="0" cy="0"/>
        </a:xfrm>
      </p:grpSpPr>
      <p:sp>
        <p:nvSpPr>
          <p:cNvPr id="82" name="Shape 82"/>
          <p:cNvSpPr/>
          <p:nvPr/>
        </p:nvSpPr>
        <p:spPr>
          <a:xfrm>
            <a:off x="0" y="0"/>
            <a:ext cx="9144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83" name="Shape 83"/>
          <p:cNvSpPr/>
          <p:nvPr/>
        </p:nvSpPr>
        <p:spPr>
          <a:xfrm>
            <a:off x="4574400" y="0"/>
            <a:ext cx="4569600" cy="5143500"/>
          </a:xfrm>
          <a:prstGeom prst="rect">
            <a:avLst/>
          </a:prstGeom>
          <a:solidFill>
            <a:srgbClr val="EEEEEE"/>
          </a:solidFill>
          <a:ln>
            <a:noFill/>
          </a:ln>
        </p:spPr>
        <p:txBody>
          <a:bodyPr anchorCtr="0" anchor="ctr" bIns="91425" lIns="91425" rIns="91425" tIns="91425">
            <a:noAutofit/>
          </a:bodyPr>
          <a:lstStyle/>
          <a:p>
            <a:pPr lvl="0">
              <a:spcBef>
                <a:spcPts val="0"/>
              </a:spcBef>
              <a:buNone/>
            </a:pPr>
            <a:r>
              <a:t/>
            </a:r>
            <a:endParaRPr/>
          </a:p>
        </p:txBody>
      </p:sp>
      <p:sp>
        <p:nvSpPr>
          <p:cNvPr id="84" name="Shape 84"/>
          <p:cNvSpPr/>
          <p:nvPr/>
        </p:nvSpPr>
        <p:spPr>
          <a:xfrm>
            <a:off x="4844699" y="1040700"/>
            <a:ext cx="4031700" cy="3062100"/>
          </a:xfrm>
          <a:prstGeom prst="rect">
            <a:avLst/>
          </a:prstGeom>
          <a:solidFill>
            <a:schemeClr val="dk1"/>
          </a:solidFill>
          <a:ln cap="flat" cmpd="sng" w="9525">
            <a:solidFill>
              <a:srgbClr val="BDBDBD"/>
            </a:solidFill>
            <a:prstDash val="solid"/>
            <a:miter/>
            <a:headEnd len="med" w="med" type="none"/>
            <a:tailEnd len="med" w="med" type="none"/>
          </a:ln>
          <a:effectLst>
            <a:outerShdw blurRad="50799" rotWithShape="0" algn="t" dir="5400000" dist="38100">
              <a:srgbClr val="000000">
                <a:alpha val="29800"/>
              </a:srgbClr>
            </a:outerShdw>
          </a:effectLst>
        </p:spPr>
        <p:txBody>
          <a:bodyPr anchorCtr="0" anchor="ctr" bIns="45700" lIns="91425" rIns="91425" tIns="45700">
            <a:noAutofit/>
          </a:bodyPr>
          <a:lstStyle/>
          <a:p>
            <a:pPr lvl="0">
              <a:spcBef>
                <a:spcPts val="0"/>
              </a:spcBef>
              <a:buNone/>
            </a:pPr>
            <a:r>
              <a:t/>
            </a:r>
            <a:endParaRPr/>
          </a:p>
        </p:txBody>
      </p:sp>
      <p:sp>
        <p:nvSpPr>
          <p:cNvPr id="85" name="Shape 85"/>
          <p:cNvSpPr txBox="1"/>
          <p:nvPr>
            <p:ph type="title"/>
          </p:nvPr>
        </p:nvSpPr>
        <p:spPr>
          <a:xfrm>
            <a:off x="291875" y="406900"/>
            <a:ext cx="3978000" cy="1388700"/>
          </a:xfrm>
          <a:prstGeom prst="rect">
            <a:avLst/>
          </a:prstGeom>
          <a:noFill/>
        </p:spPr>
        <p:txBody>
          <a:bodyPr anchorCtr="0" anchor="b" bIns="91425" lIns="91425" rIns="91425" tIns="91425"/>
          <a:lstStyle>
            <a:lvl1pPr lvl="0" algn="l">
              <a:lnSpc>
                <a:spcPct val="100000"/>
              </a:lnSpc>
              <a:spcBef>
                <a:spcPts val="0"/>
              </a:spcBef>
              <a:spcAft>
                <a:spcPts val="0"/>
              </a:spcAft>
              <a:buClr>
                <a:schemeClr val="dk1"/>
              </a:buClr>
              <a:buSzPct val="100000"/>
              <a:buNone/>
              <a:defRPr b="1" sz="3000">
                <a:solidFill>
                  <a:schemeClr val="dk1"/>
                </a:solidFill>
              </a:defRPr>
            </a:lvl1pPr>
            <a:lvl2pPr lvl="1" algn="l">
              <a:lnSpc>
                <a:spcPct val="100000"/>
              </a:lnSpc>
              <a:spcBef>
                <a:spcPts val="0"/>
              </a:spcBef>
              <a:spcAft>
                <a:spcPts val="0"/>
              </a:spcAft>
              <a:buClr>
                <a:schemeClr val="dk1"/>
              </a:buClr>
              <a:buSzPct val="100000"/>
              <a:buNone/>
              <a:defRPr b="1" sz="3000">
                <a:solidFill>
                  <a:schemeClr val="dk1"/>
                </a:solidFill>
              </a:defRPr>
            </a:lvl2pPr>
            <a:lvl3pPr lvl="2" algn="l">
              <a:lnSpc>
                <a:spcPct val="100000"/>
              </a:lnSpc>
              <a:spcBef>
                <a:spcPts val="0"/>
              </a:spcBef>
              <a:spcAft>
                <a:spcPts val="0"/>
              </a:spcAft>
              <a:buClr>
                <a:schemeClr val="dk1"/>
              </a:buClr>
              <a:buSzPct val="100000"/>
              <a:buNone/>
              <a:defRPr b="1" sz="3000">
                <a:solidFill>
                  <a:schemeClr val="dk1"/>
                </a:solidFill>
              </a:defRPr>
            </a:lvl3pPr>
            <a:lvl4pPr lvl="3" algn="l">
              <a:lnSpc>
                <a:spcPct val="100000"/>
              </a:lnSpc>
              <a:spcBef>
                <a:spcPts val="0"/>
              </a:spcBef>
              <a:spcAft>
                <a:spcPts val="0"/>
              </a:spcAft>
              <a:buClr>
                <a:schemeClr val="dk1"/>
              </a:buClr>
              <a:buSzPct val="100000"/>
              <a:buNone/>
              <a:defRPr b="1" sz="3000">
                <a:solidFill>
                  <a:schemeClr val="dk1"/>
                </a:solidFill>
              </a:defRPr>
            </a:lvl4pPr>
            <a:lvl5pPr lvl="4" algn="l">
              <a:lnSpc>
                <a:spcPct val="100000"/>
              </a:lnSpc>
              <a:spcBef>
                <a:spcPts val="0"/>
              </a:spcBef>
              <a:spcAft>
                <a:spcPts val="0"/>
              </a:spcAft>
              <a:buClr>
                <a:schemeClr val="dk1"/>
              </a:buClr>
              <a:buSzPct val="100000"/>
              <a:buNone/>
              <a:defRPr b="1" sz="3000">
                <a:solidFill>
                  <a:schemeClr val="dk1"/>
                </a:solidFill>
              </a:defRPr>
            </a:lvl5pPr>
            <a:lvl6pPr lvl="5" algn="l">
              <a:lnSpc>
                <a:spcPct val="100000"/>
              </a:lnSpc>
              <a:spcBef>
                <a:spcPts val="0"/>
              </a:spcBef>
              <a:spcAft>
                <a:spcPts val="0"/>
              </a:spcAft>
              <a:buClr>
                <a:schemeClr val="dk1"/>
              </a:buClr>
              <a:buSzPct val="100000"/>
              <a:buNone/>
              <a:defRPr b="1" sz="3000">
                <a:solidFill>
                  <a:schemeClr val="dk1"/>
                </a:solidFill>
              </a:defRPr>
            </a:lvl6pPr>
            <a:lvl7pPr lvl="6" algn="l">
              <a:lnSpc>
                <a:spcPct val="100000"/>
              </a:lnSpc>
              <a:spcBef>
                <a:spcPts val="0"/>
              </a:spcBef>
              <a:spcAft>
                <a:spcPts val="0"/>
              </a:spcAft>
              <a:buClr>
                <a:schemeClr val="dk1"/>
              </a:buClr>
              <a:buSzPct val="100000"/>
              <a:buNone/>
              <a:defRPr b="1" sz="3000">
                <a:solidFill>
                  <a:schemeClr val="dk1"/>
                </a:solidFill>
              </a:defRPr>
            </a:lvl7pPr>
            <a:lvl8pPr lvl="7" algn="l">
              <a:lnSpc>
                <a:spcPct val="100000"/>
              </a:lnSpc>
              <a:spcBef>
                <a:spcPts val="0"/>
              </a:spcBef>
              <a:spcAft>
                <a:spcPts val="0"/>
              </a:spcAft>
              <a:buClr>
                <a:schemeClr val="dk1"/>
              </a:buClr>
              <a:buSzPct val="100000"/>
              <a:buNone/>
              <a:defRPr b="1" sz="3000">
                <a:solidFill>
                  <a:schemeClr val="dk1"/>
                </a:solidFill>
              </a:defRPr>
            </a:lvl8pPr>
            <a:lvl9pPr lvl="8" algn="l">
              <a:lnSpc>
                <a:spcPct val="100000"/>
              </a:lnSpc>
              <a:spcBef>
                <a:spcPts val="0"/>
              </a:spcBef>
              <a:spcAft>
                <a:spcPts val="0"/>
              </a:spcAft>
              <a:buClr>
                <a:schemeClr val="dk1"/>
              </a:buClr>
              <a:buSzPct val="100000"/>
              <a:buNone/>
              <a:defRPr b="1" sz="3000">
                <a:solidFill>
                  <a:schemeClr val="dk1"/>
                </a:solidFill>
              </a:defRPr>
            </a:lvl9pPr>
          </a:lstStyle>
          <a:p/>
        </p:txBody>
      </p:sp>
      <p:sp>
        <p:nvSpPr>
          <p:cNvPr id="86" name="Shape 86"/>
          <p:cNvSpPr txBox="1"/>
          <p:nvPr>
            <p:ph idx="1" type="body"/>
          </p:nvPr>
        </p:nvSpPr>
        <p:spPr>
          <a:xfrm>
            <a:off x="291950" y="1854950"/>
            <a:ext cx="3978000" cy="2577000"/>
          </a:xfrm>
          <a:prstGeom prst="rect">
            <a:avLst/>
          </a:prstGeom>
          <a:noFill/>
        </p:spPr>
        <p:txBody>
          <a:bodyPr anchorCtr="0" anchor="t" bIns="91425" lIns="91425" rIns="91425" tIns="91425"/>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p:txBody>
      </p:sp>
      <p:sp>
        <p:nvSpPr>
          <p:cNvPr id="87" name="Shape 87"/>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0" Type="http://schemas.openxmlformats.org/officeDocument/2006/relationships/hyperlink" Target="http://www.freedrinkingwater.com/water_quality/quality1/1-how-do-water-treatment-plants-work.htm"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livestrong.com/article/170866-reverse-osmosis-purifier-vs-ionization/" TargetMode="External"/><Relationship Id="rId4" Type="http://schemas.openxmlformats.org/officeDocument/2006/relationships/hyperlink" Target="http://www.familyeducation.com/life/septic-system/all-about-septic-systems" TargetMode="External"/><Relationship Id="rId9" Type="http://schemas.openxmlformats.org/officeDocument/2006/relationships/hyperlink" Target="http://greenliving.lovetoknow.com/ways-stop-pollution" TargetMode="External"/><Relationship Id="rId5" Type="http://schemas.openxmlformats.org/officeDocument/2006/relationships/hyperlink" Target="http://www.nesc.wvu.edu/subpages/septic_defined.cfm" TargetMode="External"/><Relationship Id="rId6" Type="http://schemas.openxmlformats.org/officeDocument/2006/relationships/hyperlink" Target="http://www.livestrong.com/article/128483-steps-water-purification/" TargetMode="External"/><Relationship Id="rId7" Type="http://schemas.openxmlformats.org/officeDocument/2006/relationships/hyperlink" Target="https://www.epa.gov/nps/what-nonpoint-source" TargetMode="External"/><Relationship Id="rId8" Type="http://schemas.openxmlformats.org/officeDocument/2006/relationships/hyperlink" Target="http://www.nyc.gov/html/dep/html/wastewater/wwsystem-process.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0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7.png"/><Relationship Id="rId4"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0.jpg"/><Relationship Id="rId4" Type="http://schemas.openxmlformats.org/officeDocument/2006/relationships/image" Target="../media/image0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Shape 92"/>
          <p:cNvSpPr txBox="1"/>
          <p:nvPr>
            <p:ph type="ctrTitle"/>
          </p:nvPr>
        </p:nvSpPr>
        <p:spPr>
          <a:xfrm>
            <a:off x="783975" y="635350"/>
            <a:ext cx="4658400" cy="978300"/>
          </a:xfrm>
          <a:prstGeom prst="rect">
            <a:avLst/>
          </a:prstGeom>
          <a:solidFill>
            <a:schemeClr val="dk1"/>
          </a:solidFill>
          <a:ln>
            <a:noFill/>
          </a:ln>
        </p:spPr>
        <p:txBody>
          <a:bodyPr anchorCtr="0" anchor="b" bIns="91425" lIns="91425" rIns="91425" tIns="91425">
            <a:noAutofit/>
          </a:bodyPr>
          <a:lstStyle/>
          <a:p>
            <a:pPr lvl="0">
              <a:spcBef>
                <a:spcPts val="0"/>
              </a:spcBef>
              <a:buNone/>
            </a:pPr>
            <a:r>
              <a:rPr lang="en" sz="3600">
                <a:solidFill>
                  <a:srgbClr val="FFFFFF"/>
                </a:solidFill>
              </a:rPr>
              <a:t>Water</a:t>
            </a:r>
            <a:r>
              <a:rPr b="0" lang="en" sz="3600">
                <a:solidFill>
                  <a:srgbClr val="FFFFFF"/>
                </a:solidFill>
                <a:latin typeface="Arial"/>
                <a:ea typeface="Arial"/>
                <a:cs typeface="Arial"/>
                <a:sym typeface="Arial"/>
              </a:rPr>
              <a:t> T</a:t>
            </a:r>
            <a:r>
              <a:rPr lang="en" sz="3600">
                <a:solidFill>
                  <a:srgbClr val="FFFFFF"/>
                </a:solidFill>
                <a:latin typeface="Arial"/>
                <a:ea typeface="Arial"/>
                <a:cs typeface="Arial"/>
                <a:sym typeface="Arial"/>
              </a:rPr>
              <a:t>r</a:t>
            </a:r>
            <a:r>
              <a:rPr b="0" lang="en" sz="3600">
                <a:solidFill>
                  <a:srgbClr val="FFFFFF"/>
                </a:solidFill>
                <a:latin typeface="Arial"/>
                <a:ea typeface="Arial"/>
                <a:cs typeface="Arial"/>
                <a:sym typeface="Arial"/>
              </a:rPr>
              <a:t>eatment </a:t>
            </a:r>
          </a:p>
        </p:txBody>
      </p:sp>
      <p:sp>
        <p:nvSpPr>
          <p:cNvPr id="93" name="Shape 93"/>
          <p:cNvSpPr txBox="1"/>
          <p:nvPr>
            <p:ph idx="1" type="subTitle"/>
          </p:nvPr>
        </p:nvSpPr>
        <p:spPr>
          <a:xfrm>
            <a:off x="783975" y="1613650"/>
            <a:ext cx="4658400" cy="838800"/>
          </a:xfrm>
          <a:prstGeom prst="rect">
            <a:avLst/>
          </a:prstGeom>
          <a:solidFill>
            <a:srgbClr val="000000"/>
          </a:solidFill>
        </p:spPr>
        <p:txBody>
          <a:bodyPr anchorCtr="0" anchor="t" bIns="91425" lIns="91425" rIns="91425" tIns="91425">
            <a:noAutofit/>
          </a:bodyPr>
          <a:lstStyle/>
          <a:p>
            <a:pPr lvl="0">
              <a:spcBef>
                <a:spcPts val="0"/>
              </a:spcBef>
              <a:buNone/>
            </a:pPr>
            <a:r>
              <a:rPr lang="en"/>
              <a:t>By: Justin Sanders, Harry Black, Terrence Carothers and Noah Myers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Nonpoint Source Pollution</a:t>
            </a:r>
          </a:p>
        </p:txBody>
      </p:sp>
      <p:sp>
        <p:nvSpPr>
          <p:cNvPr id="159" name="Shape 159"/>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lnSpc>
                <a:spcPct val="100000"/>
              </a:lnSpc>
              <a:spcBef>
                <a:spcPts val="0"/>
              </a:spcBef>
              <a:buNone/>
            </a:pPr>
            <a:r>
              <a:rPr b="1" lang="en">
                <a:solidFill>
                  <a:srgbClr val="000000"/>
                </a:solidFill>
              </a:rPr>
              <a:t>What Does it Do: </a:t>
            </a:r>
            <a:r>
              <a:rPr lang="en">
                <a:solidFill>
                  <a:srgbClr val="000000"/>
                </a:solidFill>
              </a:rPr>
              <a:t>Nonpoint Source Pollution is when pollution in water cannot be traced back to where it came from. </a:t>
            </a:r>
          </a:p>
          <a:p>
            <a:pPr lvl="0">
              <a:lnSpc>
                <a:spcPct val="100000"/>
              </a:lnSpc>
              <a:spcBef>
                <a:spcPts val="0"/>
              </a:spcBef>
              <a:buNone/>
            </a:pPr>
            <a:r>
              <a:rPr b="1" lang="en">
                <a:solidFill>
                  <a:srgbClr val="000000"/>
                </a:solidFill>
              </a:rPr>
              <a:t>What does this Mean: </a:t>
            </a:r>
            <a:r>
              <a:rPr lang="en">
                <a:solidFill>
                  <a:srgbClr val="000000"/>
                </a:solidFill>
              </a:rPr>
              <a:t>This means that if a company or factory releases something into the air, the pollutants will be absorbed into condensing water. When it becomes precipitation the pollutants rain back down into the water with the water droplets. Therefore, the water is polluted leaving no trace to how it was polluted.</a:t>
            </a:r>
          </a:p>
          <a:p>
            <a:pPr lvl="0">
              <a:lnSpc>
                <a:spcPct val="100000"/>
              </a:lnSpc>
              <a:spcBef>
                <a:spcPts val="0"/>
              </a:spcBef>
              <a:buNone/>
            </a:pPr>
            <a:r>
              <a:rPr b="1" lang="en">
                <a:solidFill>
                  <a:srgbClr val="000000"/>
                </a:solidFill>
              </a:rPr>
              <a:t>Example: </a:t>
            </a:r>
            <a:r>
              <a:rPr lang="en">
                <a:solidFill>
                  <a:srgbClr val="000000"/>
                </a:solidFill>
              </a:rPr>
              <a:t>Urban runoff which is when runoff picks up pollutants gathered in urban areas.</a:t>
            </a:r>
          </a:p>
          <a:p>
            <a:pPr lvl="0">
              <a:spcBef>
                <a:spcPts val="0"/>
              </a:spcBef>
              <a:buNone/>
            </a:pPr>
            <a:r>
              <a:t/>
            </a:r>
            <a:endParaRPr b="1">
              <a:solidFill>
                <a:srgbClr val="000000"/>
              </a:solidFill>
            </a:endParaRPr>
          </a:p>
          <a:p>
            <a:pPr lvl="0">
              <a:spcBef>
                <a:spcPts val="0"/>
              </a:spcBef>
              <a:buNone/>
            </a:pPr>
            <a:r>
              <a:t/>
            </a:r>
            <a:endParaRPr>
              <a:solidFill>
                <a:srgbClr val="000000"/>
              </a:solidFill>
            </a:endParaRPr>
          </a:p>
          <a:p>
            <a:pPr lvl="0">
              <a:spcBef>
                <a:spcPts val="0"/>
              </a:spcBef>
              <a:buNone/>
            </a:pPr>
            <a:r>
              <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Point Source Pollution</a:t>
            </a:r>
          </a:p>
        </p:txBody>
      </p:sp>
      <p:sp>
        <p:nvSpPr>
          <p:cNvPr id="165" name="Shape 165"/>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solidFill>
                  <a:srgbClr val="000000"/>
                </a:solidFill>
              </a:rPr>
              <a:t>A point source pollution is when you can locate a specific location where pollutants are coming from such as factory chimneys or drainage pipes that are dumping pollutants from a location. </a:t>
            </a:r>
          </a:p>
          <a:p>
            <a:pPr lvl="0">
              <a:spcBef>
                <a:spcPts val="0"/>
              </a:spcBef>
              <a:buNone/>
            </a:pPr>
            <a:r>
              <a:rPr lang="en">
                <a:solidFill>
                  <a:srgbClr val="000000"/>
                </a:solidFill>
              </a:rPr>
              <a:t>An example of this are factory chimneys or drainage pipes that can be traced back to where the pollution is coming from like the picture below.</a:t>
            </a:r>
          </a:p>
          <a:p>
            <a:pPr lvl="0">
              <a:spcBef>
                <a:spcPts val="0"/>
              </a:spcBef>
              <a:buNone/>
            </a:pPr>
            <a:r>
              <a:t/>
            </a:r>
            <a:endParaRPr/>
          </a:p>
        </p:txBody>
      </p:sp>
      <p:pic>
        <p:nvPicPr>
          <p:cNvPr descr="Image result for point source pollution" id="166" name="Shape 166"/>
          <p:cNvPicPr preferRelativeResize="0"/>
          <p:nvPr/>
        </p:nvPicPr>
        <p:blipFill>
          <a:blip r:embed="rId3">
            <a:alphaModFix/>
          </a:blip>
          <a:stretch>
            <a:fillRect/>
          </a:stretch>
        </p:blipFill>
        <p:spPr>
          <a:xfrm>
            <a:off x="6715125" y="3061325"/>
            <a:ext cx="2428874" cy="18192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t/>
            </a:r>
            <a:endParaRPr/>
          </a:p>
        </p:txBody>
      </p:sp>
      <p:sp>
        <p:nvSpPr>
          <p:cNvPr id="172" name="Shape 172"/>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p:txBody>
      </p:sp>
      <p:pic>
        <p:nvPicPr>
          <p:cNvPr descr="Image result for non point pollution" id="173" name="Shape 17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Non Point Source vs. Point Source </a:t>
            </a:r>
          </a:p>
        </p:txBody>
      </p:sp>
      <p:sp>
        <p:nvSpPr>
          <p:cNvPr id="179" name="Shape 179"/>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solidFill>
                  <a:srgbClr val="000000"/>
                </a:solidFill>
              </a:rPr>
              <a:t>Nonpoint Source Pollution is when there is no trace as to how the water was polluted. This means that the pollution cannot be traced back to anyone or anything. Because of this Non Point Source pollution is worse because there is no punishment for whoever did it because there is no way of knowing who did it. In Point Source Pollution the pollution can be traced back to a single point but not in Nonpoint Source Pollution. </a:t>
            </a:r>
          </a:p>
          <a:p>
            <a:pPr lvl="0">
              <a:spcBef>
                <a:spcPts val="0"/>
              </a:spcBef>
              <a:buNone/>
            </a:pPr>
            <a:r>
              <a:rPr lang="en">
                <a:solidFill>
                  <a:srgbClr val="000000"/>
                </a:solidFill>
              </a:rPr>
              <a:t>Also, scientists found that the majority of water pollution is because of Nonpoint Source Pollution.</a:t>
            </a:r>
            <a:r>
              <a:rPr lang="en"/>
              <a:t>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311700" y="432500"/>
            <a:ext cx="8520600" cy="607800"/>
          </a:xfrm>
          <a:prstGeom prst="rect">
            <a:avLst/>
          </a:prstGeom>
        </p:spPr>
        <p:txBody>
          <a:bodyPr anchorCtr="0" anchor="t" bIns="91425" lIns="91425" rIns="91425" tIns="91425">
            <a:noAutofit/>
          </a:bodyPr>
          <a:lstStyle/>
          <a:p>
            <a:pPr lvl="0" rtl="0">
              <a:spcBef>
                <a:spcPts val="0"/>
              </a:spcBef>
              <a:buNone/>
            </a:pPr>
            <a:r>
              <a:rPr lang="en"/>
              <a:t>How Can Pollution be Prevented?</a:t>
            </a:r>
          </a:p>
        </p:txBody>
      </p:sp>
      <p:sp>
        <p:nvSpPr>
          <p:cNvPr id="185" name="Shape 185"/>
          <p:cNvSpPr txBox="1"/>
          <p:nvPr>
            <p:ph idx="1" type="body"/>
          </p:nvPr>
        </p:nvSpPr>
        <p:spPr>
          <a:xfrm>
            <a:off x="311700" y="1179675"/>
            <a:ext cx="8520600" cy="3339000"/>
          </a:xfrm>
          <a:prstGeom prst="rect">
            <a:avLst/>
          </a:prstGeom>
        </p:spPr>
        <p:txBody>
          <a:bodyPr anchorCtr="0" anchor="t" bIns="91425" lIns="91425" rIns="91425" tIns="91425">
            <a:noAutofit/>
          </a:bodyPr>
          <a:lstStyle/>
          <a:p>
            <a:pPr lvl="0" rtl="0">
              <a:spcBef>
                <a:spcPts val="0"/>
              </a:spcBef>
              <a:buNone/>
            </a:pPr>
            <a:r>
              <a:rPr lang="en">
                <a:solidFill>
                  <a:srgbClr val="000000"/>
                </a:solidFill>
              </a:rPr>
              <a:t>1.Don’t litter. Don’t throw trash on the ground and pick up trash if </a:t>
            </a:r>
          </a:p>
          <a:p>
            <a:pPr lvl="0" rtl="0">
              <a:spcBef>
                <a:spcPts val="0"/>
              </a:spcBef>
              <a:buNone/>
            </a:pPr>
            <a:r>
              <a:rPr lang="en">
                <a:solidFill>
                  <a:srgbClr val="000000"/>
                </a:solidFill>
              </a:rPr>
              <a:t>2.Use natural lawn fertilizers (cow manure). An example of unnatural lawn fertilizers would be, chemicals. </a:t>
            </a:r>
          </a:p>
          <a:p>
            <a:pPr lvl="0" rtl="0">
              <a:spcBef>
                <a:spcPts val="0"/>
              </a:spcBef>
              <a:buNone/>
            </a:pPr>
            <a:r>
              <a:rPr lang="en">
                <a:solidFill>
                  <a:srgbClr val="000000"/>
                </a:solidFill>
              </a:rPr>
              <a:t>3.Buy organic food that is produced without the use of chemical pesticides or fertilizers.</a:t>
            </a:r>
          </a:p>
          <a:p>
            <a:pPr lvl="0" rtl="0">
              <a:spcBef>
                <a:spcPts val="0"/>
              </a:spcBef>
              <a:buNone/>
            </a:pPr>
            <a:r>
              <a:rPr lang="en">
                <a:solidFill>
                  <a:srgbClr val="000000"/>
                </a:solidFill>
                <a:highlight>
                  <a:srgbClr val="FFFFFF"/>
                </a:highlight>
              </a:rPr>
              <a:t>4.</a:t>
            </a:r>
            <a:r>
              <a:rPr lang="en">
                <a:solidFill>
                  <a:srgbClr val="000000"/>
                </a:solidFill>
              </a:rPr>
              <a:t>Dispose of hazardous materials, such as paint, motor oil, antifreeze and lawn fertilizers responsibly, never down household drains or in the gutter.</a:t>
            </a:r>
          </a:p>
          <a:p>
            <a:pPr lvl="0" rtl="0">
              <a:spcBef>
                <a:spcPts val="0"/>
              </a:spcBef>
              <a:buNone/>
            </a:pPr>
            <a:r>
              <a:t/>
            </a:r>
            <a:endParaRPr>
              <a:solidFill>
                <a:srgbClr val="222222"/>
              </a:solidFill>
              <a:latin typeface="Georgia"/>
              <a:ea typeface="Georgia"/>
              <a:cs typeface="Georgia"/>
              <a:sym typeface="Georgia"/>
            </a:endParaRPr>
          </a:p>
          <a:p>
            <a:pPr lvl="0" rtl="0">
              <a:spcBef>
                <a:spcPts val="0"/>
              </a:spcBef>
              <a:buNone/>
            </a:pPr>
            <a:r>
              <a:rPr lang="en"/>
              <a:t> </a:t>
            </a:r>
          </a:p>
          <a:p>
            <a:pPr lvl="0" rt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Quiz</a:t>
            </a:r>
          </a:p>
        </p:txBody>
      </p:sp>
      <p:sp>
        <p:nvSpPr>
          <p:cNvPr id="191" name="Shape 191"/>
          <p:cNvSpPr txBox="1"/>
          <p:nvPr>
            <p:ph idx="1" type="body"/>
          </p:nvPr>
        </p:nvSpPr>
        <p:spPr>
          <a:xfrm>
            <a:off x="311700" y="1229875"/>
            <a:ext cx="8520600" cy="607800"/>
          </a:xfrm>
          <a:prstGeom prst="rect">
            <a:avLst/>
          </a:prstGeom>
        </p:spPr>
        <p:txBody>
          <a:bodyPr anchorCtr="0" anchor="t" bIns="91425" lIns="91425" rIns="91425" tIns="91425">
            <a:noAutofit/>
          </a:bodyPr>
          <a:lstStyle/>
          <a:p>
            <a:pPr lvl="0" rtl="0">
              <a:spcBef>
                <a:spcPts val="0"/>
              </a:spcBef>
              <a:buNone/>
            </a:pPr>
            <a:r>
              <a:rPr lang="en">
                <a:solidFill>
                  <a:srgbClr val="000000"/>
                </a:solidFill>
              </a:rPr>
              <a:t>1. Why is nonpoint source pollution so bad? </a:t>
            </a:r>
          </a:p>
          <a:p>
            <a:pPr lvl="0" rtl="0">
              <a:spcBef>
                <a:spcPts val="0"/>
              </a:spcBef>
              <a:buNone/>
            </a:pPr>
            <a:r>
              <a:rPr lang="en">
                <a:solidFill>
                  <a:srgbClr val="000000"/>
                </a:solidFill>
              </a:rPr>
              <a:t>Possible Answer: Nonpoint Source Pollution is so bad because it pollutes our water and can cause harm to the body if consumed. It cannot be traced back to where it came from. </a:t>
            </a:r>
          </a:p>
          <a:p>
            <a:pPr lvl="0" rtl="0">
              <a:spcBef>
                <a:spcPts val="0"/>
              </a:spcBef>
              <a:buNone/>
            </a:pPr>
            <a:r>
              <a:rPr lang="en">
                <a:solidFill>
                  <a:srgbClr val="000000"/>
                </a:solidFill>
              </a:rPr>
              <a:t>2. At what point in the septic system are harmful chemicals removed from the water?</a:t>
            </a:r>
          </a:p>
          <a:p>
            <a:pPr lvl="0" rtl="0">
              <a:spcBef>
                <a:spcPts val="0"/>
              </a:spcBef>
              <a:buNone/>
            </a:pPr>
            <a:r>
              <a:rPr lang="en">
                <a:solidFill>
                  <a:srgbClr val="000000"/>
                </a:solidFill>
              </a:rPr>
              <a:t>Answer:  After the drainage system</a:t>
            </a:r>
          </a:p>
        </p:txBody>
      </p:sp>
      <p:sp>
        <p:nvSpPr>
          <p:cNvPr id="192" name="Shape 192"/>
          <p:cNvSpPr/>
          <p:nvPr/>
        </p:nvSpPr>
        <p:spPr>
          <a:xfrm>
            <a:off x="311700" y="3579800"/>
            <a:ext cx="8128025" cy="695400"/>
          </a:xfrm>
          <a:prstGeom prst="flowChartProcess">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3" name="Shape 193"/>
          <p:cNvSpPr/>
          <p:nvPr/>
        </p:nvSpPr>
        <p:spPr>
          <a:xfrm>
            <a:off x="311700" y="1837675"/>
            <a:ext cx="8128025" cy="922250"/>
          </a:xfrm>
          <a:prstGeom prst="flowChartProcess">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93"/>
                                        </p:tgtEl>
                                      </p:cBhvr>
                                    </p:animEffect>
                                    <p:set>
                                      <p:cBhvr>
                                        <p:cTn dur="1" fill="hold">
                                          <p:stCondLst>
                                            <p:cond delay="1000"/>
                                          </p:stCondLst>
                                        </p:cTn>
                                        <p:tgtEl>
                                          <p:spTgt spid="1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92"/>
                                        </p:tgtEl>
                                      </p:cBhvr>
                                    </p:animEffect>
                                    <p:set>
                                      <p:cBhvr>
                                        <p:cTn dur="1" fill="hold">
                                          <p:stCondLst>
                                            <p:cond delay="1000"/>
                                          </p:stCondLst>
                                        </p:cTn>
                                        <p:tgtEl>
                                          <p:spTgt spid="19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Vocabulary</a:t>
            </a:r>
          </a:p>
        </p:txBody>
      </p:sp>
      <p:sp>
        <p:nvSpPr>
          <p:cNvPr id="199" name="Shape 199"/>
          <p:cNvSpPr txBox="1"/>
          <p:nvPr>
            <p:ph idx="1" type="body"/>
          </p:nvPr>
        </p:nvSpPr>
        <p:spPr>
          <a:xfrm>
            <a:off x="311700" y="1017800"/>
            <a:ext cx="8520600" cy="4125600"/>
          </a:xfrm>
          <a:prstGeom prst="rect">
            <a:avLst/>
          </a:prstGeom>
        </p:spPr>
        <p:txBody>
          <a:bodyPr anchorCtr="0" anchor="t" bIns="91425" lIns="91425" rIns="91425" tIns="91425">
            <a:noAutofit/>
          </a:bodyPr>
          <a:lstStyle/>
          <a:p>
            <a:pPr lvl="0">
              <a:spcBef>
                <a:spcPts val="0"/>
              </a:spcBef>
              <a:buNone/>
            </a:pPr>
            <a:r>
              <a:rPr b="1" lang="en">
                <a:solidFill>
                  <a:srgbClr val="000000"/>
                </a:solidFill>
              </a:rPr>
              <a:t>Atmospheric Deposition</a:t>
            </a:r>
            <a:r>
              <a:rPr lang="en">
                <a:solidFill>
                  <a:srgbClr val="000000"/>
                </a:solidFill>
              </a:rPr>
              <a:t>: Water pollution that is caused by air pollutants that rain down back into a body of water.</a:t>
            </a:r>
          </a:p>
          <a:p>
            <a:pPr lvl="0">
              <a:spcBef>
                <a:spcPts val="0"/>
              </a:spcBef>
              <a:buNone/>
            </a:pPr>
            <a:r>
              <a:rPr b="1" lang="en">
                <a:solidFill>
                  <a:srgbClr val="000000"/>
                </a:solidFill>
              </a:rPr>
              <a:t>Baffles</a:t>
            </a:r>
            <a:r>
              <a:rPr lang="en">
                <a:solidFill>
                  <a:srgbClr val="000000"/>
                </a:solidFill>
              </a:rPr>
              <a:t>: A water treatment device that prevents sediment and other materials, and filter the materials from the water. </a:t>
            </a:r>
          </a:p>
          <a:p>
            <a:pPr lvl="0">
              <a:spcBef>
                <a:spcPts val="0"/>
              </a:spcBef>
              <a:buNone/>
            </a:pPr>
            <a:r>
              <a:rPr b="1" lang="en">
                <a:solidFill>
                  <a:srgbClr val="000000"/>
                </a:solidFill>
              </a:rPr>
              <a:t>Floc</a:t>
            </a:r>
            <a:r>
              <a:rPr lang="en">
                <a:solidFill>
                  <a:srgbClr val="000000"/>
                </a:solidFill>
              </a:rPr>
              <a:t>: A loosely clumped mass of particles  </a:t>
            </a:r>
          </a:p>
          <a:p>
            <a:pPr lvl="0">
              <a:spcBef>
                <a:spcPts val="0"/>
              </a:spcBef>
              <a:buNone/>
            </a:pPr>
            <a:r>
              <a:rPr b="1" lang="en">
                <a:solidFill>
                  <a:srgbClr val="000000"/>
                </a:solidFill>
              </a:rPr>
              <a:t>Hazardous</a:t>
            </a:r>
            <a:r>
              <a:rPr lang="en">
                <a:solidFill>
                  <a:srgbClr val="000000"/>
                </a:solidFill>
              </a:rPr>
              <a:t>: Risky, Dangerous</a:t>
            </a:r>
          </a:p>
          <a:p>
            <a:pPr lvl="0">
              <a:spcBef>
                <a:spcPts val="0"/>
              </a:spcBef>
              <a:buNone/>
            </a:pPr>
            <a:r>
              <a:rPr b="1" lang="en">
                <a:solidFill>
                  <a:srgbClr val="000000"/>
                </a:solidFill>
              </a:rPr>
              <a:t>Hydrologic</a:t>
            </a:r>
            <a:r>
              <a:rPr lang="en">
                <a:solidFill>
                  <a:srgbClr val="000000"/>
                </a:solidFill>
              </a:rPr>
              <a:t> </a:t>
            </a:r>
            <a:r>
              <a:rPr b="1" lang="en">
                <a:solidFill>
                  <a:srgbClr val="000000"/>
                </a:solidFill>
              </a:rPr>
              <a:t>Modification</a:t>
            </a:r>
            <a:r>
              <a:rPr lang="en">
                <a:solidFill>
                  <a:srgbClr val="000000"/>
                </a:solidFill>
              </a:rPr>
              <a:t>: Manmade changes in streamflow</a:t>
            </a:r>
          </a:p>
          <a:p>
            <a:pPr lvl="0">
              <a:spcBef>
                <a:spcPts val="0"/>
              </a:spcBef>
              <a:buNone/>
            </a:pPr>
            <a:r>
              <a:rPr b="1" lang="en">
                <a:solidFill>
                  <a:srgbClr val="000000"/>
                </a:solidFill>
              </a:rPr>
              <a:t>Pesticides</a:t>
            </a:r>
            <a:r>
              <a:rPr lang="en">
                <a:solidFill>
                  <a:srgbClr val="000000"/>
                </a:solidFill>
              </a:rPr>
              <a:t>: A substance used for destroying insects or other                      organisms harmful to cultivated plants or to animals.</a:t>
            </a:r>
          </a:p>
          <a:p>
            <a:pPr lvl="0">
              <a:spcBef>
                <a:spcPts val="0"/>
              </a:spcBef>
              <a:buNone/>
            </a:pPr>
            <a:r>
              <a:t/>
            </a:r>
            <a:endParaRPr>
              <a:solidFill>
                <a:srgbClr val="000000"/>
              </a:solidFill>
            </a:endParaRPr>
          </a:p>
          <a:p>
            <a:pPr lvl="0">
              <a:spcBef>
                <a:spcPts val="0"/>
              </a:spcBef>
              <a:buNone/>
            </a:pPr>
            <a:r>
              <a:t/>
            </a:r>
            <a:endParaRPr>
              <a:latin typeface="Arial"/>
              <a:ea typeface="Arial"/>
              <a:cs typeface="Arial"/>
              <a:sym typeface="Arial"/>
            </a:endParaRPr>
          </a:p>
          <a:p>
            <a:pPr lvl="0">
              <a:spcBef>
                <a:spcPts val="0"/>
              </a:spcBef>
              <a:buNone/>
            </a:pPr>
            <a:r>
              <a:t/>
            </a:r>
            <a:endParaRPr/>
          </a:p>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Web sites</a:t>
            </a:r>
          </a:p>
        </p:txBody>
      </p:sp>
      <p:sp>
        <p:nvSpPr>
          <p:cNvPr id="205" name="Shape 205"/>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lnSpc>
                <a:spcPct val="100000"/>
              </a:lnSpc>
              <a:spcBef>
                <a:spcPts val="0"/>
              </a:spcBef>
              <a:buNone/>
            </a:pPr>
            <a:r>
              <a:rPr lang="en" sz="1200" u="sng">
                <a:solidFill>
                  <a:schemeClr val="hlink"/>
                </a:solidFill>
                <a:hlinkClick r:id="rId3"/>
              </a:rPr>
              <a:t>http://www.livestrong.com/article/170866-reverse-osmosis-purifier-vs-ionization/</a:t>
            </a:r>
          </a:p>
          <a:p>
            <a:pPr lvl="0" rtl="0">
              <a:lnSpc>
                <a:spcPct val="100000"/>
              </a:lnSpc>
              <a:spcBef>
                <a:spcPts val="0"/>
              </a:spcBef>
              <a:buNone/>
            </a:pPr>
            <a:r>
              <a:rPr lang="en" sz="1200" u="sng">
                <a:solidFill>
                  <a:schemeClr val="hlink"/>
                </a:solidFill>
                <a:hlinkClick r:id="rId4"/>
              </a:rPr>
              <a:t>http://www.familyeducation.com/life/septic-system/all-about-septic-systems</a:t>
            </a:r>
            <a:r>
              <a:rPr lang="en" sz="1200"/>
              <a:t> </a:t>
            </a:r>
          </a:p>
          <a:p>
            <a:pPr lvl="0" rtl="0">
              <a:lnSpc>
                <a:spcPct val="100000"/>
              </a:lnSpc>
              <a:spcBef>
                <a:spcPts val="0"/>
              </a:spcBef>
              <a:buNone/>
            </a:pPr>
            <a:r>
              <a:rPr lang="en" sz="1200" u="sng">
                <a:solidFill>
                  <a:schemeClr val="hlink"/>
                </a:solidFill>
                <a:hlinkClick r:id="rId5"/>
              </a:rPr>
              <a:t>http://www.nesc.wvu.edu/subpages/septic_defined.cfm</a:t>
            </a:r>
            <a:r>
              <a:rPr lang="en" sz="1200"/>
              <a:t> </a:t>
            </a:r>
          </a:p>
          <a:p>
            <a:pPr lvl="0" rtl="0">
              <a:lnSpc>
                <a:spcPct val="100000"/>
              </a:lnSpc>
              <a:spcBef>
                <a:spcPts val="0"/>
              </a:spcBef>
              <a:buNone/>
            </a:pPr>
            <a:r>
              <a:rPr lang="en" sz="1200" u="sng">
                <a:solidFill>
                  <a:schemeClr val="hlink"/>
                </a:solidFill>
                <a:hlinkClick r:id="rId6"/>
              </a:rPr>
              <a:t>http://www.livestrong.com/article/128483-steps-water-purification/</a:t>
            </a:r>
          </a:p>
          <a:p>
            <a:pPr lvl="0" rtl="0">
              <a:lnSpc>
                <a:spcPct val="100000"/>
              </a:lnSpc>
              <a:spcBef>
                <a:spcPts val="0"/>
              </a:spcBef>
              <a:spcAft>
                <a:spcPts val="0"/>
              </a:spcAft>
              <a:buNone/>
            </a:pPr>
            <a:r>
              <a:rPr lang="en" sz="1200" u="sng">
                <a:solidFill>
                  <a:schemeClr val="accent5"/>
                </a:solidFill>
                <a:hlinkClick r:id="rId7"/>
              </a:rPr>
              <a:t>https://www.epa.gov/nps/what-nonpoint-source</a:t>
            </a:r>
          </a:p>
          <a:p>
            <a:pPr lvl="0" rtl="0">
              <a:lnSpc>
                <a:spcPct val="100000"/>
              </a:lnSpc>
              <a:spcBef>
                <a:spcPts val="0"/>
              </a:spcBef>
              <a:spcAft>
                <a:spcPts val="0"/>
              </a:spcAft>
              <a:buNone/>
            </a:pPr>
            <a:r>
              <a:t/>
            </a:r>
            <a:endParaRPr sz="1200"/>
          </a:p>
          <a:p>
            <a:pPr lvl="0" rtl="0">
              <a:lnSpc>
                <a:spcPct val="100000"/>
              </a:lnSpc>
              <a:spcBef>
                <a:spcPts val="0"/>
              </a:spcBef>
              <a:spcAft>
                <a:spcPts val="0"/>
              </a:spcAft>
              <a:buNone/>
            </a:pPr>
            <a:r>
              <a:rPr lang="en" sz="1200" u="sng">
                <a:solidFill>
                  <a:schemeClr val="hlink"/>
                </a:solidFill>
                <a:hlinkClick r:id="rId8"/>
              </a:rPr>
              <a:t>http://www.nyc.gov/html/dep/html/wastewater/wwsystem-process.shtml</a:t>
            </a:r>
          </a:p>
          <a:p>
            <a:pPr lvl="0" rtl="0">
              <a:lnSpc>
                <a:spcPct val="100000"/>
              </a:lnSpc>
              <a:spcBef>
                <a:spcPts val="0"/>
              </a:spcBef>
              <a:spcAft>
                <a:spcPts val="0"/>
              </a:spcAft>
              <a:buNone/>
            </a:pPr>
            <a:r>
              <a:t/>
            </a:r>
            <a:endParaRPr sz="1200"/>
          </a:p>
          <a:p>
            <a:pPr lvl="0" rtl="0">
              <a:lnSpc>
                <a:spcPct val="100000"/>
              </a:lnSpc>
              <a:spcBef>
                <a:spcPts val="0"/>
              </a:spcBef>
              <a:spcAft>
                <a:spcPts val="0"/>
              </a:spcAft>
              <a:buNone/>
            </a:pPr>
            <a:r>
              <a:rPr lang="en" sz="1200" u="sng">
                <a:solidFill>
                  <a:schemeClr val="hlink"/>
                </a:solidFill>
                <a:hlinkClick r:id="rId9"/>
              </a:rPr>
              <a:t>http://greenliving.lovetoknow.com/ways-stop-pollution</a:t>
            </a:r>
          </a:p>
          <a:p>
            <a:pPr lvl="0" rtl="0">
              <a:lnSpc>
                <a:spcPct val="100000"/>
              </a:lnSpc>
              <a:spcBef>
                <a:spcPts val="0"/>
              </a:spcBef>
              <a:spcAft>
                <a:spcPts val="0"/>
              </a:spcAft>
              <a:buNone/>
            </a:pPr>
            <a:r>
              <a:t/>
            </a:r>
            <a:endParaRPr sz="1200"/>
          </a:p>
          <a:p>
            <a:pPr lvl="0" rtl="0">
              <a:lnSpc>
                <a:spcPct val="100000"/>
              </a:lnSpc>
              <a:spcBef>
                <a:spcPts val="0"/>
              </a:spcBef>
              <a:spcAft>
                <a:spcPts val="0"/>
              </a:spcAft>
              <a:buNone/>
            </a:pPr>
            <a:r>
              <a:rPr lang="en" sz="1200" u="sng">
                <a:solidFill>
                  <a:schemeClr val="hlink"/>
                </a:solidFill>
                <a:hlinkClick r:id="rId10"/>
              </a:rPr>
              <a:t>http://www.freedrinkingwater.com/water_quality/quality1/1-how-do-water-treatment-plants-work.htm</a:t>
            </a:r>
          </a:p>
          <a:p>
            <a:pPr lvl="0" rtl="0">
              <a:lnSpc>
                <a:spcPct val="100000"/>
              </a:lnSpc>
              <a:spcBef>
                <a:spcPts val="0"/>
              </a:spcBef>
              <a:spcAft>
                <a:spcPts val="0"/>
              </a:spcAft>
              <a:buNone/>
            </a:pPr>
            <a:r>
              <a:rPr lang="en" sz="1200"/>
              <a:t> </a:t>
            </a:r>
          </a:p>
          <a:p>
            <a:pPr lvl="0" rtl="0">
              <a:lnSpc>
                <a:spcPct val="100000"/>
              </a:lnSpc>
              <a:spcBef>
                <a:spcPts val="0"/>
              </a:spcBef>
              <a:spcAft>
                <a:spcPts val="0"/>
              </a:spcAft>
              <a:buNone/>
            </a:pPr>
            <a:r>
              <a:t/>
            </a:r>
            <a:endParaRPr sz="1200"/>
          </a:p>
          <a:p>
            <a:pPr lvl="0">
              <a:lnSpc>
                <a:spcPct val="100000"/>
              </a:lnSpc>
              <a:spcBef>
                <a:spcPts val="0"/>
              </a:spcBef>
              <a:spcAft>
                <a:spcPts val="0"/>
              </a:spcAft>
              <a:buNone/>
            </a:pPr>
            <a:r>
              <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291875" y="406900"/>
            <a:ext cx="3978000" cy="1388700"/>
          </a:xfrm>
          <a:prstGeom prst="rect">
            <a:avLst/>
          </a:prstGeom>
        </p:spPr>
        <p:txBody>
          <a:bodyPr anchorCtr="0" anchor="b" bIns="91425" lIns="91425" rIns="91425" tIns="91425">
            <a:noAutofit/>
          </a:bodyPr>
          <a:lstStyle/>
          <a:p>
            <a:pPr lvl="0">
              <a:spcBef>
                <a:spcPts val="0"/>
              </a:spcBef>
              <a:buNone/>
            </a:pPr>
            <a:r>
              <a:rPr lang="en"/>
              <a:t>What happens in the sewage treatment?</a:t>
            </a:r>
          </a:p>
        </p:txBody>
      </p:sp>
      <p:sp>
        <p:nvSpPr>
          <p:cNvPr id="99" name="Shape 99"/>
          <p:cNvSpPr txBox="1"/>
          <p:nvPr>
            <p:ph idx="1" type="body"/>
          </p:nvPr>
        </p:nvSpPr>
        <p:spPr>
          <a:xfrm>
            <a:off x="366175" y="1854949"/>
            <a:ext cx="3978000" cy="3288600"/>
          </a:xfrm>
          <a:prstGeom prst="rect">
            <a:avLst/>
          </a:prstGeom>
        </p:spPr>
        <p:txBody>
          <a:bodyPr anchorCtr="0" anchor="t" bIns="91425" lIns="91425" rIns="91425" tIns="91425">
            <a:noAutofit/>
          </a:bodyPr>
          <a:lstStyle/>
          <a:p>
            <a:pPr lvl="0">
              <a:lnSpc>
                <a:spcPct val="100000"/>
              </a:lnSpc>
              <a:spcBef>
                <a:spcPts val="0"/>
              </a:spcBef>
              <a:buNone/>
            </a:pPr>
            <a:r>
              <a:rPr b="1" lang="en">
                <a:solidFill>
                  <a:srgbClr val="000000"/>
                </a:solidFill>
              </a:rPr>
              <a:t>What it does</a:t>
            </a:r>
            <a:r>
              <a:rPr lang="en">
                <a:solidFill>
                  <a:srgbClr val="000000"/>
                </a:solidFill>
              </a:rPr>
              <a:t>:The sewage treatment removes particles from the water to make it fresh water.                                 </a:t>
            </a:r>
          </a:p>
          <a:p>
            <a:pPr lvl="0">
              <a:lnSpc>
                <a:spcPct val="100000"/>
              </a:lnSpc>
              <a:spcBef>
                <a:spcPts val="0"/>
              </a:spcBef>
              <a:buNone/>
            </a:pPr>
            <a:r>
              <a:rPr b="1" lang="en">
                <a:solidFill>
                  <a:srgbClr val="000000"/>
                </a:solidFill>
              </a:rPr>
              <a:t>Wastewater</a:t>
            </a:r>
            <a:r>
              <a:rPr lang="en">
                <a:solidFill>
                  <a:srgbClr val="000000"/>
                </a:solidFill>
              </a:rPr>
              <a:t>: Wastewater is any water that has been affected by pollution, dirt, and other organisms.</a:t>
            </a:r>
            <a:r>
              <a:rPr lang="en"/>
              <a:t>                                     </a:t>
            </a:r>
          </a:p>
          <a:p>
            <a:pPr lvl="0">
              <a:lnSpc>
                <a:spcPct val="100000"/>
              </a:lnSpc>
              <a:spcBef>
                <a:spcPts val="0"/>
              </a:spcBef>
              <a:buNone/>
            </a:pPr>
            <a:r>
              <a:rPr b="1" lang="en">
                <a:solidFill>
                  <a:srgbClr val="000000"/>
                </a:solidFill>
              </a:rPr>
              <a:t>Where can We find a sewage treatment? </a:t>
            </a:r>
            <a:r>
              <a:rPr lang="en">
                <a:solidFill>
                  <a:srgbClr val="000000"/>
                </a:solidFill>
              </a:rPr>
              <a:t>Near Neighborhoods where the water comes from to clean the houses water. (Septic System).</a:t>
            </a:r>
            <a:r>
              <a:rPr lang="en"/>
              <a:t> </a:t>
            </a:r>
          </a:p>
          <a:p>
            <a:pPr lvl="0">
              <a:lnSpc>
                <a:spcPct val="100000"/>
              </a:lnSpc>
              <a:spcBef>
                <a:spcPts val="0"/>
              </a:spcBef>
              <a:buNone/>
            </a:pPr>
            <a:r>
              <a:rPr lang="en" sz="1400"/>
              <a:t>     </a:t>
            </a:r>
          </a:p>
          <a:p>
            <a:pPr lvl="0">
              <a:spcBef>
                <a:spcPts val="0"/>
              </a:spcBef>
              <a:buNone/>
            </a:pPr>
            <a:r>
              <a:t/>
            </a:r>
            <a:endParaRPr sz="1400"/>
          </a:p>
          <a:p>
            <a:pPr lvl="0">
              <a:spcBef>
                <a:spcPts val="0"/>
              </a:spcBef>
              <a:buNone/>
            </a:pPr>
            <a:r>
              <a:rPr lang="en" sz="1400"/>
              <a:t> </a:t>
            </a:r>
            <a:r>
              <a:rPr lang="en"/>
              <a:t>      </a:t>
            </a:r>
          </a:p>
          <a:p>
            <a:pPr lvl="0">
              <a:spcBef>
                <a:spcPts val="0"/>
              </a:spcBef>
              <a:buNone/>
            </a:pPr>
            <a:r>
              <a:rPr lang="en"/>
              <a:t>                                                                                                                                                         </a:t>
            </a:r>
          </a:p>
          <a:p>
            <a:pPr lvl="0">
              <a:spcBef>
                <a:spcPts val="0"/>
              </a:spcBef>
              <a:buNone/>
            </a:pPr>
            <a:r>
              <a:t/>
            </a:r>
            <a:endParaRPr/>
          </a:p>
          <a:p>
            <a:pPr lvl="0">
              <a:spcBef>
                <a:spcPts val="0"/>
              </a:spcBef>
              <a:buNone/>
            </a:pPr>
            <a:r>
              <a:t/>
            </a:r>
            <a:endParaRPr/>
          </a:p>
          <a:p>
            <a:pPr lvl="0">
              <a:spcBef>
                <a:spcPts val="0"/>
              </a:spcBef>
              <a:buNone/>
            </a:pPr>
            <a:r>
              <a:t/>
            </a:r>
            <a:endParaRPr/>
          </a:p>
        </p:txBody>
      </p:sp>
      <p:pic>
        <p:nvPicPr>
          <p:cNvPr descr="water_-treatment-_cycle.jpg" id="100" name="Shape 100"/>
          <p:cNvPicPr preferRelativeResize="0"/>
          <p:nvPr/>
        </p:nvPicPr>
        <p:blipFill>
          <a:blip r:embed="rId3">
            <a:alphaModFix/>
          </a:blip>
          <a:stretch>
            <a:fillRect/>
          </a:stretch>
        </p:blipFill>
        <p:spPr>
          <a:xfrm>
            <a:off x="4629150" y="0"/>
            <a:ext cx="451484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291950" y="765225"/>
            <a:ext cx="3978000" cy="729300"/>
          </a:xfrm>
          <a:prstGeom prst="rect">
            <a:avLst/>
          </a:prstGeom>
        </p:spPr>
        <p:txBody>
          <a:bodyPr anchorCtr="0" anchor="b" bIns="91425" lIns="91425" rIns="91425" tIns="91425">
            <a:noAutofit/>
          </a:bodyPr>
          <a:lstStyle/>
          <a:p>
            <a:pPr lvl="0">
              <a:spcBef>
                <a:spcPts val="0"/>
              </a:spcBef>
              <a:buNone/>
            </a:pPr>
            <a:r>
              <a:rPr lang="en"/>
              <a:t>Why Do We Need A Sewage Treatment </a:t>
            </a:r>
          </a:p>
        </p:txBody>
      </p:sp>
      <p:sp>
        <p:nvSpPr>
          <p:cNvPr id="106" name="Shape 106"/>
          <p:cNvSpPr txBox="1"/>
          <p:nvPr>
            <p:ph idx="1" type="body"/>
          </p:nvPr>
        </p:nvSpPr>
        <p:spPr>
          <a:xfrm>
            <a:off x="291950" y="1854950"/>
            <a:ext cx="4123800" cy="2577000"/>
          </a:xfrm>
          <a:prstGeom prst="rect">
            <a:avLst/>
          </a:prstGeom>
        </p:spPr>
        <p:txBody>
          <a:bodyPr anchorCtr="0" anchor="t" bIns="91425" lIns="91425" rIns="91425" tIns="91425">
            <a:noAutofit/>
          </a:bodyPr>
          <a:lstStyle/>
          <a:p>
            <a:pPr lvl="0">
              <a:spcBef>
                <a:spcPts val="0"/>
              </a:spcBef>
              <a:buNone/>
            </a:pPr>
            <a:r>
              <a:rPr lang="en">
                <a:solidFill>
                  <a:srgbClr val="000000"/>
                </a:solidFill>
              </a:rPr>
              <a:t>We need a sewage treatment in order to clean water. A lot of places where we get water are polluted. We cannot keep taking the remaining fresh water because it is limited. Sewage Treatment help clean our water and prevent us from getting sick from drinking polluted water. Which may have bacteria, chemicals, and living organisms. </a:t>
            </a:r>
            <a:r>
              <a:rPr lang="en"/>
              <a:t>     </a:t>
            </a:r>
          </a:p>
        </p:txBody>
      </p:sp>
      <p:pic>
        <p:nvPicPr>
          <p:cNvPr descr="Image result for Picture of polluted water" id="107" name="Shape 107"/>
          <p:cNvPicPr preferRelativeResize="0"/>
          <p:nvPr/>
        </p:nvPicPr>
        <p:blipFill>
          <a:blip r:embed="rId3">
            <a:alphaModFix/>
          </a:blip>
          <a:stretch>
            <a:fillRect/>
          </a:stretch>
        </p:blipFill>
        <p:spPr>
          <a:xfrm>
            <a:off x="4537800" y="526875"/>
            <a:ext cx="4606199" cy="3781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Water Treatment Process Steps</a:t>
            </a:r>
          </a:p>
        </p:txBody>
      </p:sp>
      <p:sp>
        <p:nvSpPr>
          <p:cNvPr id="113" name="Shape 113"/>
          <p:cNvSpPr txBox="1"/>
          <p:nvPr>
            <p:ph idx="1" type="body"/>
          </p:nvPr>
        </p:nvSpPr>
        <p:spPr>
          <a:xfrm>
            <a:off x="238475" y="1017800"/>
            <a:ext cx="8520600" cy="4000200"/>
          </a:xfrm>
          <a:prstGeom prst="rect">
            <a:avLst/>
          </a:prstGeom>
          <a:noFill/>
          <a:ln>
            <a:noFill/>
          </a:ln>
        </p:spPr>
        <p:txBody>
          <a:bodyPr anchorCtr="0" anchor="t" bIns="91425" lIns="91425" rIns="91425" tIns="91425">
            <a:noAutofit/>
          </a:bodyPr>
          <a:lstStyle/>
          <a:p>
            <a:pPr lvl="0" rtl="0">
              <a:lnSpc>
                <a:spcPct val="100000"/>
              </a:lnSpc>
              <a:spcBef>
                <a:spcPts val="0"/>
              </a:spcBef>
              <a:buNone/>
            </a:pPr>
            <a:r>
              <a:t/>
            </a:r>
            <a:endParaRPr sz="2200">
              <a:solidFill>
                <a:srgbClr val="FF0000"/>
              </a:solidFill>
            </a:endParaRPr>
          </a:p>
          <a:p>
            <a:pPr lvl="0">
              <a:lnSpc>
                <a:spcPct val="100000"/>
              </a:lnSpc>
              <a:spcBef>
                <a:spcPts val="0"/>
              </a:spcBef>
              <a:buNone/>
            </a:pPr>
            <a:r>
              <a:rPr lang="en" sz="2200">
                <a:solidFill>
                  <a:srgbClr val="FF0000"/>
                </a:solidFill>
              </a:rPr>
              <a:t>Screening</a:t>
            </a:r>
          </a:p>
          <a:p>
            <a:pPr lvl="0">
              <a:lnSpc>
                <a:spcPct val="100000"/>
              </a:lnSpc>
              <a:spcBef>
                <a:spcPts val="0"/>
              </a:spcBef>
              <a:buNone/>
            </a:pPr>
            <a:r>
              <a:rPr lang="en" sz="1600">
                <a:solidFill>
                  <a:srgbClr val="000000"/>
                </a:solidFill>
              </a:rPr>
              <a:t>Wastewater is pumped to the screening before entering the treatment. The screen is the most important because it blocks plants, wood and fish from entering the treatment, but groundwater does not need to go through a screening because it has already been filtered. </a:t>
            </a:r>
          </a:p>
          <a:p>
            <a:pPr lvl="0" rtl="0">
              <a:lnSpc>
                <a:spcPct val="100000"/>
              </a:lnSpc>
              <a:spcBef>
                <a:spcPts val="0"/>
              </a:spcBef>
              <a:buNone/>
            </a:pPr>
            <a:r>
              <a:rPr lang="en" sz="2200">
                <a:solidFill>
                  <a:srgbClr val="FF0000"/>
                </a:solidFill>
              </a:rPr>
              <a:t>Coagulation</a:t>
            </a:r>
          </a:p>
          <a:p>
            <a:pPr lvl="0">
              <a:spcBef>
                <a:spcPts val="0"/>
              </a:spcBef>
              <a:buNone/>
            </a:pPr>
            <a:r>
              <a:rPr lang="en" sz="1600">
                <a:solidFill>
                  <a:srgbClr val="000000"/>
                </a:solidFill>
              </a:rPr>
              <a:t>Alum is added and other chemicals to the water.Which causes tiny sticky particles to form and makes the particles </a:t>
            </a:r>
          </a:p>
          <a:p>
            <a:pPr lvl="0">
              <a:lnSpc>
                <a:spcPct val="100000"/>
              </a:lnSpc>
              <a:spcBef>
                <a:spcPts val="0"/>
              </a:spcBef>
              <a:buNone/>
            </a:pPr>
            <a:r>
              <a:t/>
            </a:r>
            <a:endParaRPr sz="2200">
              <a:solidFill>
                <a:srgbClr val="FF0000"/>
              </a:solidFill>
            </a:endParaRPr>
          </a:p>
          <a:p>
            <a:pPr lvl="0">
              <a:spcBef>
                <a:spcPts val="0"/>
              </a:spcBef>
              <a:buNone/>
            </a:pPr>
            <a:r>
              <a:t/>
            </a:r>
            <a:endParaRPr/>
          </a:p>
        </p:txBody>
      </p:sp>
      <p:pic>
        <p:nvPicPr>
          <p:cNvPr descr="Image result" id="114" name="Shape 114"/>
          <p:cNvPicPr preferRelativeResize="0"/>
          <p:nvPr/>
        </p:nvPicPr>
        <p:blipFill>
          <a:blip r:embed="rId3">
            <a:alphaModFix/>
          </a:blip>
          <a:stretch>
            <a:fillRect/>
          </a:stretch>
        </p:blipFill>
        <p:spPr>
          <a:xfrm>
            <a:off x="6046750" y="0"/>
            <a:ext cx="3097250" cy="2019775"/>
          </a:xfrm>
          <a:prstGeom prst="rect">
            <a:avLst/>
          </a:prstGeom>
          <a:noFill/>
          <a:ln>
            <a:noFill/>
          </a:ln>
        </p:spPr>
      </p:pic>
      <p:sp>
        <p:nvSpPr>
          <p:cNvPr id="115" name="Shape 115"/>
          <p:cNvSpPr txBox="1"/>
          <p:nvPr/>
        </p:nvSpPr>
        <p:spPr>
          <a:xfrm>
            <a:off x="2412375" y="3861700"/>
            <a:ext cx="6084300" cy="4893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1600">
                <a:latin typeface="Roboto"/>
                <a:ea typeface="Roboto"/>
                <a:cs typeface="Roboto"/>
                <a:sym typeface="Roboto"/>
              </a:rPr>
              <a:t>to become sticky and clumped together, forcing </a:t>
            </a:r>
          </a:p>
          <a:p>
            <a:pPr lvl="0">
              <a:spcBef>
                <a:spcPts val="0"/>
              </a:spcBef>
              <a:buNone/>
            </a:pPr>
            <a:r>
              <a:t/>
            </a:r>
            <a:endParaRPr/>
          </a:p>
        </p:txBody>
      </p:sp>
      <p:sp>
        <p:nvSpPr>
          <p:cNvPr id="116" name="Shape 116"/>
          <p:cNvSpPr txBox="1"/>
          <p:nvPr/>
        </p:nvSpPr>
        <p:spPr>
          <a:xfrm>
            <a:off x="238475" y="4144025"/>
            <a:ext cx="5863800" cy="427800"/>
          </a:xfrm>
          <a:prstGeom prst="rect">
            <a:avLst/>
          </a:prstGeom>
          <a:noFill/>
          <a:ln>
            <a:noFill/>
          </a:ln>
        </p:spPr>
        <p:txBody>
          <a:bodyPr anchorCtr="0" anchor="t" bIns="91425" lIns="91425" rIns="91425" tIns="91425">
            <a:noAutofit/>
          </a:bodyPr>
          <a:lstStyle/>
          <a:p>
            <a:pPr lvl="0">
              <a:spcBef>
                <a:spcPts val="0"/>
              </a:spcBef>
              <a:buNone/>
            </a:pPr>
            <a:r>
              <a:rPr lang="en" sz="1600">
                <a:latin typeface="Roboto"/>
                <a:ea typeface="Roboto"/>
                <a:cs typeface="Roboto"/>
                <a:sym typeface="Roboto"/>
              </a:rPr>
              <a:t>Them to stick to the ground.</a:t>
            </a:r>
            <a:r>
              <a:rPr lang="en">
                <a:latin typeface="Roboto"/>
                <a:ea typeface="Roboto"/>
                <a:cs typeface="Roboto"/>
                <a:sym typeface="Roboto"/>
              </a:rPr>
              <a:t>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Water Treatment Process Steps</a:t>
            </a:r>
          </a:p>
        </p:txBody>
      </p:sp>
      <p:sp>
        <p:nvSpPr>
          <p:cNvPr id="122" name="Shape 122"/>
          <p:cNvSpPr txBox="1"/>
          <p:nvPr>
            <p:ph idx="1" type="body"/>
          </p:nvPr>
        </p:nvSpPr>
        <p:spPr>
          <a:xfrm>
            <a:off x="311700" y="1217325"/>
            <a:ext cx="8520600" cy="3339000"/>
          </a:xfrm>
          <a:prstGeom prst="rect">
            <a:avLst/>
          </a:prstGeom>
          <a:noFill/>
          <a:ln>
            <a:noFill/>
          </a:ln>
        </p:spPr>
        <p:txBody>
          <a:bodyPr anchorCtr="0" anchor="t" bIns="91425" lIns="91425" rIns="91425" tIns="91425">
            <a:noAutofit/>
          </a:bodyPr>
          <a:lstStyle/>
          <a:p>
            <a:pPr lvl="0">
              <a:spcBef>
                <a:spcPts val="0"/>
              </a:spcBef>
              <a:buNone/>
            </a:pPr>
            <a:r>
              <a:rPr lang="en" sz="2200">
                <a:solidFill>
                  <a:srgbClr val="FF0000"/>
                </a:solidFill>
              </a:rPr>
              <a:t>Sedimentation: </a:t>
            </a:r>
            <a:r>
              <a:rPr lang="en" sz="1600">
                <a:solidFill>
                  <a:srgbClr val="000000"/>
                </a:solidFill>
              </a:rPr>
              <a:t>As the water is sitting there the heavy floc or particles sinks to the ground and settles there until they are removed.</a:t>
            </a:r>
          </a:p>
          <a:p>
            <a:pPr lvl="0">
              <a:spcBef>
                <a:spcPts val="0"/>
              </a:spcBef>
              <a:buNone/>
            </a:pPr>
            <a:r>
              <a:rPr lang="en" sz="2200">
                <a:solidFill>
                  <a:srgbClr val="FF0000"/>
                </a:solidFill>
              </a:rPr>
              <a:t>Filtration: </a:t>
            </a:r>
            <a:r>
              <a:rPr lang="en" sz="1600">
                <a:solidFill>
                  <a:srgbClr val="000000"/>
                </a:solidFill>
              </a:rPr>
              <a:t>The water passes through layers of gravel which is 1 feet down and sand which is 2 ½ feet down. This process is to filter out any remains of particles from the water.</a:t>
            </a:r>
          </a:p>
          <a:p>
            <a:pPr lvl="0" rtl="0">
              <a:spcBef>
                <a:spcPts val="0"/>
              </a:spcBef>
              <a:buNone/>
            </a:pPr>
            <a:r>
              <a:t/>
            </a:r>
            <a:endParaRPr sz="2200">
              <a:solidFill>
                <a:srgbClr val="FF0000"/>
              </a:solidFill>
            </a:endParaRPr>
          </a:p>
        </p:txBody>
      </p:sp>
      <p:pic>
        <p:nvPicPr>
          <p:cNvPr id="123" name="Shape 123"/>
          <p:cNvPicPr preferRelativeResize="0"/>
          <p:nvPr/>
        </p:nvPicPr>
        <p:blipFill>
          <a:blip r:embed="rId3">
            <a:alphaModFix/>
          </a:blip>
          <a:stretch>
            <a:fillRect/>
          </a:stretch>
        </p:blipFill>
        <p:spPr>
          <a:xfrm>
            <a:off x="3090649" y="2960624"/>
            <a:ext cx="4048049" cy="1724450"/>
          </a:xfrm>
          <a:prstGeom prst="rect">
            <a:avLst/>
          </a:prstGeom>
          <a:noFill/>
          <a:ln>
            <a:noFill/>
          </a:ln>
        </p:spPr>
      </p:pic>
      <p:pic>
        <p:nvPicPr>
          <p:cNvPr id="124" name="Shape 124"/>
          <p:cNvPicPr preferRelativeResize="0"/>
          <p:nvPr/>
        </p:nvPicPr>
        <p:blipFill>
          <a:blip r:embed="rId4">
            <a:alphaModFix/>
          </a:blip>
          <a:stretch>
            <a:fillRect/>
          </a:stretch>
        </p:blipFill>
        <p:spPr>
          <a:xfrm>
            <a:off x="174175" y="2811837"/>
            <a:ext cx="2696025" cy="20220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Water Treatment Process Steps</a:t>
            </a:r>
          </a:p>
        </p:txBody>
      </p:sp>
      <p:sp>
        <p:nvSpPr>
          <p:cNvPr id="130" name="Shape 130"/>
          <p:cNvSpPr txBox="1"/>
          <p:nvPr>
            <p:ph idx="1" type="body"/>
          </p:nvPr>
        </p:nvSpPr>
        <p:spPr>
          <a:xfrm>
            <a:off x="311700" y="1217325"/>
            <a:ext cx="8520600" cy="3339000"/>
          </a:xfrm>
          <a:prstGeom prst="rect">
            <a:avLst/>
          </a:prstGeom>
          <a:noFill/>
          <a:ln>
            <a:noFill/>
          </a:ln>
        </p:spPr>
        <p:txBody>
          <a:bodyPr anchorCtr="0" anchor="t" bIns="91425" lIns="91425" rIns="91425" tIns="91425">
            <a:noAutofit/>
          </a:bodyPr>
          <a:lstStyle/>
          <a:p>
            <a:pPr lvl="0">
              <a:spcBef>
                <a:spcPts val="0"/>
              </a:spcBef>
              <a:buNone/>
            </a:pPr>
            <a:r>
              <a:rPr lang="en" sz="3000">
                <a:solidFill>
                  <a:srgbClr val="FF0000"/>
                </a:solidFill>
              </a:rPr>
              <a:t>Disinfection </a:t>
            </a:r>
          </a:p>
          <a:p>
            <a:pPr lvl="0" rtl="0">
              <a:spcBef>
                <a:spcPts val="0"/>
              </a:spcBef>
              <a:buNone/>
            </a:pPr>
            <a:r>
              <a:rPr lang="en">
                <a:solidFill>
                  <a:srgbClr val="000000"/>
                </a:solidFill>
              </a:rPr>
              <a:t>The water goes into a close tank to kill any remaining bacteria in the water and keeps the water clean until it is used. If it only used groundwater then Disinfection may be the only treatment to clean the water then it will just sit there or it will flow underground in pipes.</a:t>
            </a:r>
          </a:p>
        </p:txBody>
      </p:sp>
      <p:pic>
        <p:nvPicPr>
          <p:cNvPr id="131" name="Shape 131"/>
          <p:cNvPicPr preferRelativeResize="0"/>
          <p:nvPr/>
        </p:nvPicPr>
        <p:blipFill>
          <a:blip r:embed="rId3">
            <a:alphaModFix/>
          </a:blip>
          <a:stretch>
            <a:fillRect/>
          </a:stretch>
        </p:blipFill>
        <p:spPr>
          <a:xfrm>
            <a:off x="6014750" y="2914869"/>
            <a:ext cx="2460750" cy="2135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Septic System </a:t>
            </a:r>
          </a:p>
        </p:txBody>
      </p:sp>
      <p:sp>
        <p:nvSpPr>
          <p:cNvPr id="137" name="Shape 137"/>
          <p:cNvSpPr txBox="1"/>
          <p:nvPr>
            <p:ph idx="1" type="body"/>
          </p:nvPr>
        </p:nvSpPr>
        <p:spPr>
          <a:xfrm>
            <a:off x="311700" y="1017800"/>
            <a:ext cx="8520600" cy="3551100"/>
          </a:xfrm>
          <a:prstGeom prst="rect">
            <a:avLst/>
          </a:prstGeom>
        </p:spPr>
        <p:txBody>
          <a:bodyPr anchorCtr="0" anchor="t" bIns="91425" lIns="91425" rIns="91425" tIns="91425">
            <a:noAutofit/>
          </a:bodyPr>
          <a:lstStyle/>
          <a:p>
            <a:pPr lvl="0">
              <a:lnSpc>
                <a:spcPct val="100000"/>
              </a:lnSpc>
              <a:spcBef>
                <a:spcPts val="0"/>
              </a:spcBef>
              <a:buNone/>
            </a:pPr>
            <a:r>
              <a:rPr lang="en">
                <a:solidFill>
                  <a:srgbClr val="000000"/>
                </a:solidFill>
              </a:rPr>
              <a:t>What is it? A septic system is an wastewater treatment system that takes place underground. A septic system is made up of the following…</a:t>
            </a:r>
          </a:p>
          <a:p>
            <a:pPr lvl="0" rtl="0">
              <a:lnSpc>
                <a:spcPct val="100000"/>
              </a:lnSpc>
              <a:spcBef>
                <a:spcPts val="0"/>
              </a:spcBef>
              <a:buNone/>
            </a:pPr>
            <a:r>
              <a:rPr lang="en">
                <a:solidFill>
                  <a:srgbClr val="000000"/>
                </a:solidFill>
              </a:rPr>
              <a:t>1) A Septic Tank: A giant solid tank that holds the water from sewage pipes. Heavier solid materials sink to the bottom, “sludge.” Less dense materials float to the top leaving “wastewater” in the middle. Baffles prevent the materials from getting out of the tank.</a:t>
            </a:r>
            <a:r>
              <a:rPr lang="en"/>
              <a:t> </a:t>
            </a:r>
          </a:p>
          <a:p>
            <a:pPr lvl="0">
              <a:lnSpc>
                <a:spcPct val="100000"/>
              </a:lnSpc>
              <a:spcBef>
                <a:spcPts val="0"/>
              </a:spcBef>
              <a:buNone/>
            </a:pPr>
            <a:r>
              <a:rPr lang="en"/>
              <a:t> </a:t>
            </a:r>
          </a:p>
        </p:txBody>
      </p:sp>
      <p:pic>
        <p:nvPicPr>
          <p:cNvPr descr="Image result for septic system" id="138" name="Shape 138"/>
          <p:cNvPicPr preferRelativeResize="0"/>
          <p:nvPr/>
        </p:nvPicPr>
        <p:blipFill>
          <a:blip r:embed="rId3">
            <a:alphaModFix/>
          </a:blip>
          <a:stretch>
            <a:fillRect/>
          </a:stretch>
        </p:blipFill>
        <p:spPr>
          <a:xfrm>
            <a:off x="4874325" y="2825675"/>
            <a:ext cx="4269675" cy="2317825"/>
          </a:xfrm>
          <a:prstGeom prst="rect">
            <a:avLst/>
          </a:prstGeom>
          <a:noFill/>
          <a:ln>
            <a:noFill/>
          </a:ln>
        </p:spPr>
      </p:pic>
      <p:sp>
        <p:nvSpPr>
          <p:cNvPr id="139" name="Shape 139"/>
          <p:cNvSpPr txBox="1"/>
          <p:nvPr/>
        </p:nvSpPr>
        <p:spPr>
          <a:xfrm>
            <a:off x="311700" y="2984800"/>
            <a:ext cx="4491300" cy="1856700"/>
          </a:xfrm>
          <a:prstGeom prst="rect">
            <a:avLst/>
          </a:prstGeom>
          <a:noFill/>
          <a:ln>
            <a:noFill/>
          </a:ln>
        </p:spPr>
        <p:txBody>
          <a:bodyPr anchorCtr="0" anchor="t" bIns="91425" lIns="91425" rIns="91425" tIns="91425">
            <a:noAutofit/>
          </a:bodyPr>
          <a:lstStyle/>
          <a:p>
            <a:pPr lvl="0">
              <a:spcBef>
                <a:spcPts val="0"/>
              </a:spcBef>
              <a:buNone/>
            </a:pPr>
            <a:r>
              <a:rPr lang="en" sz="1800">
                <a:latin typeface="Roboto"/>
                <a:ea typeface="Roboto"/>
                <a:cs typeface="Roboto"/>
                <a:sym typeface="Roboto"/>
              </a:rPr>
              <a:t>2) A Drainage System: When the water gets high enough in a tank it flows into a pipe that filters the water even more by removing harmful chemicals.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Septic System (Continued) </a:t>
            </a:r>
          </a:p>
        </p:txBody>
      </p:sp>
      <p:sp>
        <p:nvSpPr>
          <p:cNvPr id="145" name="Shape 145"/>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solidFill>
                  <a:srgbClr val="000000"/>
                </a:solidFill>
              </a:rPr>
              <a:t>Soil: Finally the water is brought to the soil where it seeps in between the permeable rock where the remaining bacteria, viruses, and nutrients are removed</a:t>
            </a:r>
          </a:p>
        </p:txBody>
      </p:sp>
      <p:pic>
        <p:nvPicPr>
          <p:cNvPr descr="filtered-vs-tap-3.jpg" id="146" name="Shape 146"/>
          <p:cNvPicPr preferRelativeResize="0"/>
          <p:nvPr/>
        </p:nvPicPr>
        <p:blipFill>
          <a:blip r:embed="rId3">
            <a:alphaModFix/>
          </a:blip>
          <a:stretch>
            <a:fillRect/>
          </a:stretch>
        </p:blipFill>
        <p:spPr>
          <a:xfrm>
            <a:off x="4864725" y="2344575"/>
            <a:ext cx="4130150" cy="2549275"/>
          </a:xfrm>
          <a:prstGeom prst="rect">
            <a:avLst/>
          </a:prstGeom>
          <a:noFill/>
          <a:ln>
            <a:noFill/>
          </a:ln>
        </p:spPr>
      </p:pic>
      <p:pic>
        <p:nvPicPr>
          <p:cNvPr descr="Image result for drainage system in a septic system" id="147" name="Shape 147"/>
          <p:cNvPicPr preferRelativeResize="0"/>
          <p:nvPr/>
        </p:nvPicPr>
        <p:blipFill>
          <a:blip r:embed="rId4">
            <a:alphaModFix/>
          </a:blip>
          <a:stretch>
            <a:fillRect/>
          </a:stretch>
        </p:blipFill>
        <p:spPr>
          <a:xfrm>
            <a:off x="652350" y="2186600"/>
            <a:ext cx="3801175" cy="25492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Sewage Treatment Plan vs. Septic System</a:t>
            </a:r>
          </a:p>
        </p:txBody>
      </p:sp>
      <p:sp>
        <p:nvSpPr>
          <p:cNvPr id="153" name="Shape 153"/>
          <p:cNvSpPr txBox="1"/>
          <p:nvPr>
            <p:ph idx="1" type="body"/>
          </p:nvPr>
        </p:nvSpPr>
        <p:spPr>
          <a:xfrm>
            <a:off x="248975" y="1217350"/>
            <a:ext cx="8520600" cy="3339000"/>
          </a:xfrm>
          <a:prstGeom prst="rect">
            <a:avLst/>
          </a:prstGeom>
        </p:spPr>
        <p:txBody>
          <a:bodyPr anchorCtr="0" anchor="t" bIns="91425" lIns="91425" rIns="91425" tIns="91425">
            <a:noAutofit/>
          </a:bodyPr>
          <a:lstStyle/>
          <a:p>
            <a:pPr lvl="0">
              <a:spcBef>
                <a:spcPts val="0"/>
              </a:spcBef>
              <a:buNone/>
            </a:pPr>
            <a:r>
              <a:rPr b="1" lang="en">
                <a:solidFill>
                  <a:srgbClr val="FF0000"/>
                </a:solidFill>
              </a:rPr>
              <a:t>Sewage treatment:</a:t>
            </a:r>
            <a:r>
              <a:rPr lang="en"/>
              <a:t> </a:t>
            </a:r>
            <a:r>
              <a:rPr lang="en">
                <a:solidFill>
                  <a:srgbClr val="000000"/>
                </a:solidFill>
              </a:rPr>
              <a:t>These plants clean the water coming from lakes, rivers, and streams. They take the potentially materials out of it, and turn it into drinkable water for us. </a:t>
            </a:r>
          </a:p>
          <a:p>
            <a:pPr lvl="0">
              <a:spcBef>
                <a:spcPts val="0"/>
              </a:spcBef>
              <a:buNone/>
            </a:pPr>
            <a:r>
              <a:rPr b="1" lang="en">
                <a:solidFill>
                  <a:srgbClr val="FF0000"/>
                </a:solidFill>
              </a:rPr>
              <a:t>Septic System: </a:t>
            </a:r>
            <a:r>
              <a:rPr lang="en">
                <a:solidFill>
                  <a:srgbClr val="000000"/>
                </a:solidFill>
              </a:rPr>
              <a:t>A system that takes water from neighborhoods, and puts it through a system that cleans the dirty water. </a:t>
            </a:r>
          </a:p>
          <a:p>
            <a:pPr lvl="0">
              <a:spcBef>
                <a:spcPts val="0"/>
              </a:spcBef>
              <a:buNone/>
            </a:pPr>
            <a:r>
              <a:rPr lang="en">
                <a:solidFill>
                  <a:srgbClr val="000000"/>
                </a:solidFill>
              </a:rPr>
              <a:t>The difference is that sewage treatment plants clean water from rivers, streams, and lakes while septic systems clean water from neighborhoods.       </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