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Trade Winds"/>
      <p:regular r:id="rId19"/>
    </p:embeddedFont>
    <p:embeddedFont>
      <p:font typeface="Roboto"/>
      <p:regular r:id="rId20"/>
      <p:bold r:id="rId21"/>
      <p:italic r:id="rId22"/>
      <p:boldItalic r:id="rId23"/>
    </p:embeddedFont>
    <p:embeddedFont>
      <p:font typeface="Montserrat"/>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ontserrat-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TradeWinds-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s://www.khanacademy.org/science/biology/water-acids-and-bases/cohesion-and-adhesion/a/cohesion-and-adhesion-in-water" TargetMode="External"/><Relationship Id="rId4" Type="http://schemas.openxmlformats.org/officeDocument/2006/relationships/hyperlink" Target="https://www.nature.com/scitable/knowledge/library/eutrophication-causes-consequences-and-controls-in-aquatic-102364466" TargetMode="External"/><Relationship Id="rId9" Type="http://schemas.openxmlformats.org/officeDocument/2006/relationships/hyperlink" Target="https://www.thoughtco.com/why-is-water-a-polar-molecule-609416" TargetMode="External"/><Relationship Id="rId5" Type="http://schemas.openxmlformats.org/officeDocument/2006/relationships/hyperlink" Target="http://www.nationalgeographic.org/media/lake-turnover/" TargetMode="External"/><Relationship Id="rId6" Type="http://schemas.openxmlformats.org/officeDocument/2006/relationships/hyperlink" Target="https://oceanservice.noaa.gov/facts/upwelling.html" TargetMode="External"/><Relationship Id="rId7" Type="http://schemas.openxmlformats.org/officeDocument/2006/relationships/hyperlink" Target="https://water.usgs.gov/edu/surface-tension.html" TargetMode="External"/><Relationship Id="rId8" Type="http://schemas.openxmlformats.org/officeDocument/2006/relationships/hyperlink" Target="https://water.usgs.gov/edu/hardnes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8P1vKpL3Zcs"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rIns="91425" wrap="square" tIns="91425">
            <a:noAutofit/>
          </a:bodyPr>
          <a:lstStyle/>
          <a:p>
            <a:pPr lvl="0">
              <a:spcBef>
                <a:spcPts val="0"/>
              </a:spcBef>
              <a:buNone/>
            </a:pPr>
            <a:r>
              <a:rPr lang="en"/>
              <a:t>Surface Water and It’s Properties</a:t>
            </a:r>
          </a:p>
        </p:txBody>
      </p:sp>
      <p:sp>
        <p:nvSpPr>
          <p:cNvPr id="135" name="Shape 135"/>
          <p:cNvSpPr txBox="1"/>
          <p:nvPr>
            <p:ph idx="1" type="subTitle"/>
          </p:nvPr>
        </p:nvSpPr>
        <p:spPr>
          <a:xfrm>
            <a:off x="4475350" y="3924925"/>
            <a:ext cx="4668600" cy="506100"/>
          </a:xfrm>
          <a:prstGeom prst="rect">
            <a:avLst/>
          </a:prstGeom>
        </p:spPr>
        <p:txBody>
          <a:bodyPr anchorCtr="0" anchor="t" bIns="91425" lIns="91425" rIns="91425" wrap="square" tIns="91425">
            <a:noAutofit/>
          </a:bodyPr>
          <a:lstStyle/>
          <a:p>
            <a:pPr lvl="0">
              <a:spcBef>
                <a:spcPts val="0"/>
              </a:spcBef>
              <a:buNone/>
            </a:pPr>
            <a:r>
              <a:rPr lang="en"/>
              <a:t>Ryan Harris -  Asher Fazal - Cooper Mok - S</a:t>
            </a:r>
            <a:r>
              <a:rPr lang="en"/>
              <a:t>ebastian</a:t>
            </a:r>
            <a:r>
              <a:rPr lang="en"/>
              <a:t> Mesanza </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Yep, More Vocab</a:t>
            </a:r>
          </a:p>
        </p:txBody>
      </p:sp>
      <p:sp>
        <p:nvSpPr>
          <p:cNvPr id="210" name="Shape 210"/>
          <p:cNvSpPr txBox="1"/>
          <p:nvPr>
            <p:ph idx="1" type="body"/>
          </p:nvPr>
        </p:nvSpPr>
        <p:spPr>
          <a:xfrm>
            <a:off x="264750" y="1411950"/>
            <a:ext cx="5622600" cy="32022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sz="1800"/>
              <a:t>Water hardness is the hardness of water based upon its mineral content mainly calcium and magnesium.</a:t>
            </a:r>
          </a:p>
          <a:p>
            <a:pPr indent="-342900" lvl="0" marL="457200" rtl="0">
              <a:spcBef>
                <a:spcPts val="0"/>
              </a:spcBef>
              <a:spcAft>
                <a:spcPts val="0"/>
              </a:spcAft>
              <a:buSzPct val="100000"/>
            </a:pPr>
            <a:r>
              <a:rPr lang="en" sz="1800"/>
              <a:t>Water hardness is important, because without it minerals wouldn't dissolve, and washing your hands would be useless. The water wouldn't be powerful enough to get things off your hands. </a:t>
            </a:r>
          </a:p>
          <a:p>
            <a:pPr indent="-342900" lvl="0" marL="457200" rtl="0">
              <a:spcBef>
                <a:spcPts val="0"/>
              </a:spcBef>
              <a:buSzPct val="100000"/>
            </a:pPr>
            <a:r>
              <a:rPr lang="en" sz="1800"/>
              <a:t>Two elements responsible for water hardness: </a:t>
            </a:r>
            <a:r>
              <a:rPr lang="en" sz="1800">
                <a:solidFill>
                  <a:srgbClr val="FFFFFF"/>
                </a:solidFill>
                <a:latin typeface="Roboto"/>
                <a:ea typeface="Roboto"/>
                <a:cs typeface="Roboto"/>
                <a:sym typeface="Roboto"/>
              </a:rPr>
              <a:t>calcium and magnesium carbonate</a:t>
            </a:r>
            <a:r>
              <a:rPr lang="en" sz="1800">
                <a:solidFill>
                  <a:srgbClr val="FFFFFF"/>
                </a:solidFill>
              </a:rPr>
              <a:t>.</a:t>
            </a:r>
          </a:p>
        </p:txBody>
      </p:sp>
      <p:sp>
        <p:nvSpPr>
          <p:cNvPr id="211" name="Shape 211"/>
          <p:cNvSpPr txBox="1"/>
          <p:nvPr/>
        </p:nvSpPr>
        <p:spPr>
          <a:xfrm>
            <a:off x="1090500" y="914100"/>
            <a:ext cx="3971100" cy="441300"/>
          </a:xfrm>
          <a:prstGeom prst="rect">
            <a:avLst/>
          </a:prstGeom>
          <a:noFill/>
          <a:ln>
            <a:noFill/>
          </a:ln>
        </p:spPr>
        <p:txBody>
          <a:bodyPr anchorCtr="0" anchor="t" bIns="91425" lIns="91425" rIns="91425" wrap="square" tIns="91425">
            <a:noAutofit/>
          </a:bodyPr>
          <a:lstStyle/>
          <a:p>
            <a:pPr lvl="0">
              <a:spcBef>
                <a:spcPts val="0"/>
              </a:spcBef>
              <a:buNone/>
            </a:pPr>
            <a:r>
              <a:rPr lang="en" sz="2400">
                <a:solidFill>
                  <a:srgbClr val="FFFFFF"/>
                </a:solidFill>
                <a:latin typeface="Lato"/>
                <a:ea typeface="Lato"/>
                <a:cs typeface="Lato"/>
                <a:sym typeface="Lato"/>
              </a:rPr>
              <a:t>Water Hardness</a:t>
            </a:r>
          </a:p>
        </p:txBody>
      </p:sp>
      <p:pic>
        <p:nvPicPr>
          <p:cNvPr descr="Hard water - Simple English Wikipedia, the free encyclopedia" id="212" name="Shape 212"/>
          <p:cNvPicPr preferRelativeResize="0"/>
          <p:nvPr/>
        </p:nvPicPr>
        <p:blipFill>
          <a:blip r:embed="rId3">
            <a:alphaModFix/>
          </a:blip>
          <a:stretch>
            <a:fillRect/>
          </a:stretch>
        </p:blipFill>
        <p:spPr>
          <a:xfrm>
            <a:off x="5887350" y="0"/>
            <a:ext cx="3256651" cy="5143501"/>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Assessment</a:t>
            </a:r>
            <a:r>
              <a:rPr lang="en"/>
              <a:t> questions</a:t>
            </a:r>
          </a:p>
        </p:txBody>
      </p:sp>
      <p:sp>
        <p:nvSpPr>
          <p:cNvPr id="218" name="Shape 218"/>
          <p:cNvSpPr txBox="1"/>
          <p:nvPr>
            <p:ph idx="1" type="body"/>
          </p:nvPr>
        </p:nvSpPr>
        <p:spPr>
          <a:xfrm>
            <a:off x="1033750" y="914100"/>
            <a:ext cx="7302600" cy="3564600"/>
          </a:xfrm>
          <a:prstGeom prst="rect">
            <a:avLst/>
          </a:prstGeom>
        </p:spPr>
        <p:txBody>
          <a:bodyPr anchorCtr="0" anchor="t" bIns="91425" lIns="91425" rIns="91425" wrap="square" tIns="91425">
            <a:noAutofit/>
          </a:bodyPr>
          <a:lstStyle/>
          <a:p>
            <a:pPr indent="-381000" lvl="0" marL="457200" rtl="0">
              <a:spcBef>
                <a:spcPts val="0"/>
              </a:spcBef>
              <a:buSzPct val="100000"/>
              <a:buAutoNum type="arabicPeriod"/>
            </a:pPr>
            <a:r>
              <a:rPr lang="en" sz="2400"/>
              <a:t>What are reservoirs used for? </a:t>
            </a:r>
          </a:p>
          <a:p>
            <a:pPr lvl="0" rtl="0">
              <a:spcBef>
                <a:spcPts val="0"/>
              </a:spcBef>
              <a:buNone/>
            </a:pPr>
            <a:r>
              <a:rPr lang="en" sz="2400"/>
              <a:t>2.    How does lake turnover distribute nutrients?</a:t>
            </a:r>
          </a:p>
          <a:p>
            <a:pPr lvl="0" rtl="0">
              <a:spcBef>
                <a:spcPts val="0"/>
              </a:spcBef>
              <a:buNone/>
            </a:pPr>
            <a:r>
              <a:rPr lang="en" sz="2400"/>
              <a:t>3.    Why does the deep ocean have more nutrients than the surface ocean?</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What percent of electricity do </a:t>
            </a:r>
            <a:r>
              <a:rPr lang="en"/>
              <a:t>reservoirs</a:t>
            </a:r>
            <a:r>
              <a:rPr lang="en"/>
              <a:t> produce?</a:t>
            </a:r>
          </a:p>
        </p:txBody>
      </p:sp>
      <p:sp>
        <p:nvSpPr>
          <p:cNvPr id="224" name="Shape 224"/>
          <p:cNvSpPr txBox="1"/>
          <p:nvPr>
            <p:ph idx="1" type="body"/>
          </p:nvPr>
        </p:nvSpPr>
        <p:spPr>
          <a:xfrm>
            <a:off x="1297500" y="1567550"/>
            <a:ext cx="1312200" cy="29112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buAutoNum type="alphaUcPeriod"/>
            </a:pPr>
            <a:r>
              <a:rPr lang="en" sz="1800"/>
              <a:t>76%</a:t>
            </a:r>
          </a:p>
          <a:p>
            <a:pPr indent="-342900" lvl="0" marL="457200" rtl="0">
              <a:spcBef>
                <a:spcPts val="0"/>
              </a:spcBef>
              <a:spcAft>
                <a:spcPts val="0"/>
              </a:spcAft>
              <a:buSzPct val="100000"/>
              <a:buAutoNum type="alphaUcPeriod"/>
            </a:pPr>
            <a:r>
              <a:rPr lang="en" sz="1800"/>
              <a:t>79%</a:t>
            </a:r>
          </a:p>
          <a:p>
            <a:pPr indent="-342900" lvl="0" marL="457200" rtl="0">
              <a:spcBef>
                <a:spcPts val="0"/>
              </a:spcBef>
              <a:spcAft>
                <a:spcPts val="0"/>
              </a:spcAft>
              <a:buSzPct val="100000"/>
              <a:buAutoNum type="alphaUcPeriod"/>
            </a:pPr>
            <a:r>
              <a:rPr lang="en" sz="1800"/>
              <a:t>19%</a:t>
            </a:r>
          </a:p>
          <a:p>
            <a:pPr indent="-342900" lvl="0" marL="457200" rtl="0">
              <a:spcBef>
                <a:spcPts val="0"/>
              </a:spcBef>
              <a:spcAft>
                <a:spcPts val="0"/>
              </a:spcAft>
              <a:buSzPct val="100000"/>
              <a:buAutoNum type="alphaUcPeriod"/>
            </a:pPr>
            <a:r>
              <a:rPr lang="en" sz="1800"/>
              <a:t>7%</a:t>
            </a:r>
          </a:p>
          <a:p>
            <a:pPr indent="-342900" lvl="0" marL="457200" rtl="0">
              <a:spcBef>
                <a:spcPts val="0"/>
              </a:spcBef>
              <a:spcAft>
                <a:spcPts val="0"/>
              </a:spcAft>
              <a:buSzPct val="100000"/>
              <a:buAutoNum type="alphaUcPeriod"/>
            </a:pPr>
            <a:r>
              <a:rPr lang="en" sz="1800"/>
              <a:t>8%</a:t>
            </a:r>
          </a:p>
          <a:p>
            <a:pPr indent="-342900" lvl="0" marL="457200" rtl="0">
              <a:spcBef>
                <a:spcPts val="0"/>
              </a:spcBef>
              <a:spcAft>
                <a:spcPts val="0"/>
              </a:spcAft>
              <a:buSzPct val="100000"/>
              <a:buAutoNum type="alphaUcPeriod"/>
            </a:pPr>
            <a:r>
              <a:rPr lang="en" sz="1800"/>
              <a:t>5%</a:t>
            </a:r>
          </a:p>
          <a:p>
            <a:pPr indent="-342900" lvl="0" marL="457200" rtl="0">
              <a:spcBef>
                <a:spcPts val="0"/>
              </a:spcBef>
              <a:buSzPct val="100000"/>
              <a:buAutoNum type="alphaUcPeriod"/>
            </a:pPr>
            <a:r>
              <a:rPr lang="en" sz="1800"/>
              <a:t>50%</a:t>
            </a:r>
          </a:p>
          <a:p>
            <a:pPr lvl="0">
              <a:spcBef>
                <a:spcPts val="0"/>
              </a:spcBef>
              <a:buNone/>
            </a:pPr>
            <a:r>
              <a:t/>
            </a:r>
            <a:endParaRPr sz="1800"/>
          </a:p>
        </p:txBody>
      </p:sp>
      <p:sp>
        <p:nvSpPr>
          <p:cNvPr id="225" name="Shape 225"/>
          <p:cNvSpPr txBox="1"/>
          <p:nvPr>
            <p:ph idx="1" type="body"/>
          </p:nvPr>
        </p:nvSpPr>
        <p:spPr>
          <a:xfrm>
            <a:off x="1297500" y="1567550"/>
            <a:ext cx="1312200" cy="29112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buAutoNum type="alphaUcPeriod"/>
            </a:pPr>
            <a:r>
              <a:rPr lang="en" sz="1800"/>
              <a:t>76%</a:t>
            </a:r>
          </a:p>
          <a:p>
            <a:pPr indent="-342900" lvl="0" marL="457200" rtl="0">
              <a:spcBef>
                <a:spcPts val="0"/>
              </a:spcBef>
              <a:spcAft>
                <a:spcPts val="0"/>
              </a:spcAft>
              <a:buSzPct val="100000"/>
              <a:buAutoNum type="alphaUcPeriod"/>
            </a:pPr>
            <a:r>
              <a:rPr lang="en" sz="1800"/>
              <a:t>79%</a:t>
            </a:r>
          </a:p>
          <a:p>
            <a:pPr indent="-342900" lvl="0" marL="457200" rtl="0">
              <a:spcBef>
                <a:spcPts val="0"/>
              </a:spcBef>
              <a:spcAft>
                <a:spcPts val="0"/>
              </a:spcAft>
              <a:buSzPct val="100000"/>
              <a:buAutoNum type="alphaUcPeriod"/>
            </a:pPr>
            <a:r>
              <a:rPr lang="en" sz="1800"/>
              <a:t>19%</a:t>
            </a:r>
          </a:p>
          <a:p>
            <a:pPr indent="-342900" lvl="0" marL="457200" rtl="0">
              <a:spcBef>
                <a:spcPts val="0"/>
              </a:spcBef>
              <a:spcAft>
                <a:spcPts val="0"/>
              </a:spcAft>
              <a:buClr>
                <a:srgbClr val="0000FF"/>
              </a:buClr>
              <a:buSzPct val="100000"/>
              <a:buAutoNum type="alphaUcPeriod"/>
            </a:pPr>
            <a:r>
              <a:rPr b="1" lang="en" sz="1800" u="sng">
                <a:solidFill>
                  <a:srgbClr val="0000FF"/>
                </a:solidFill>
              </a:rPr>
              <a:t>7%</a:t>
            </a:r>
          </a:p>
          <a:p>
            <a:pPr indent="-342900" lvl="0" marL="457200" rtl="0">
              <a:spcBef>
                <a:spcPts val="0"/>
              </a:spcBef>
              <a:spcAft>
                <a:spcPts val="0"/>
              </a:spcAft>
              <a:buSzPct val="100000"/>
              <a:buAutoNum type="alphaUcPeriod"/>
            </a:pPr>
            <a:r>
              <a:rPr lang="en" sz="1800"/>
              <a:t>8%</a:t>
            </a:r>
          </a:p>
          <a:p>
            <a:pPr indent="-342900" lvl="0" marL="457200" rtl="0">
              <a:spcBef>
                <a:spcPts val="0"/>
              </a:spcBef>
              <a:spcAft>
                <a:spcPts val="0"/>
              </a:spcAft>
              <a:buSzPct val="100000"/>
              <a:buAutoNum type="alphaUcPeriod"/>
            </a:pPr>
            <a:r>
              <a:rPr lang="en" sz="1800"/>
              <a:t>5%</a:t>
            </a:r>
          </a:p>
          <a:p>
            <a:pPr indent="-342900" lvl="0" marL="457200" rtl="0">
              <a:spcBef>
                <a:spcPts val="0"/>
              </a:spcBef>
              <a:buSzPct val="100000"/>
              <a:buAutoNum type="alphaUcPeriod"/>
            </a:pPr>
            <a:r>
              <a:rPr lang="en" sz="1800"/>
              <a:t>50%</a:t>
            </a:r>
          </a:p>
          <a:p>
            <a:pPr lvl="0" rtl="0">
              <a:spcBef>
                <a:spcPts val="0"/>
              </a:spcBef>
              <a:buNone/>
            </a:pPr>
            <a:r>
              <a:t/>
            </a:r>
            <a:endParaRPr sz="1800"/>
          </a:p>
        </p:txBody>
      </p:sp>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143100" y="128975"/>
            <a:ext cx="7395600" cy="1300800"/>
          </a:xfrm>
          <a:prstGeom prst="rect">
            <a:avLst/>
          </a:prstGeom>
        </p:spPr>
        <p:txBody>
          <a:bodyPr anchorCtr="0" anchor="t" bIns="91425" lIns="91425" rIns="91425" wrap="square" tIns="91425">
            <a:noAutofit/>
          </a:bodyPr>
          <a:lstStyle/>
          <a:p>
            <a:pPr lvl="0">
              <a:spcBef>
                <a:spcPts val="0"/>
              </a:spcBef>
              <a:buNone/>
            </a:pPr>
            <a:r>
              <a:rPr lang="en"/>
              <a:t>REFERENCES</a:t>
            </a:r>
          </a:p>
        </p:txBody>
      </p:sp>
      <p:sp>
        <p:nvSpPr>
          <p:cNvPr id="231" name="Shape 231"/>
          <p:cNvSpPr txBox="1"/>
          <p:nvPr/>
        </p:nvSpPr>
        <p:spPr>
          <a:xfrm>
            <a:off x="308050" y="1942325"/>
            <a:ext cx="3000000" cy="930300"/>
          </a:xfrm>
          <a:prstGeom prst="rect">
            <a:avLst/>
          </a:prstGeom>
          <a:noFill/>
          <a:ln>
            <a:noFill/>
          </a:ln>
        </p:spPr>
        <p:txBody>
          <a:bodyPr anchorCtr="0" anchor="ctr" bIns="91425" lIns="91425" rIns="91425" wrap="square" tIns="91425">
            <a:noAutofit/>
          </a:bodyPr>
          <a:lstStyle/>
          <a:p>
            <a:pPr lvl="0" rtl="0">
              <a:spcBef>
                <a:spcPts val="0"/>
              </a:spcBef>
              <a:buNone/>
            </a:pPr>
            <a:r>
              <a:rPr lang="en" sz="1100" u="sng">
                <a:solidFill>
                  <a:schemeClr val="hlink"/>
                </a:solidFill>
                <a:hlinkClick r:id="rId3"/>
              </a:rPr>
              <a:t>Cohesion and adhesion of water (article) | Khan Academy</a:t>
            </a:r>
          </a:p>
        </p:txBody>
      </p:sp>
      <p:sp>
        <p:nvSpPr>
          <p:cNvPr id="232" name="Shape 232"/>
          <p:cNvSpPr txBox="1"/>
          <p:nvPr/>
        </p:nvSpPr>
        <p:spPr>
          <a:xfrm>
            <a:off x="3664125" y="1653425"/>
            <a:ext cx="3282900" cy="4572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4"/>
              </a:rPr>
              <a:t>https://www.nature.com/scitable/knowledge/library/eutrophication-causes-consequences-and-controls-in-aquatic-102364466</a:t>
            </a:r>
          </a:p>
        </p:txBody>
      </p:sp>
      <p:sp>
        <p:nvSpPr>
          <p:cNvPr id="233" name="Shape 233"/>
          <p:cNvSpPr txBox="1"/>
          <p:nvPr/>
        </p:nvSpPr>
        <p:spPr>
          <a:xfrm>
            <a:off x="308050" y="1429775"/>
            <a:ext cx="3000000" cy="615000"/>
          </a:xfrm>
          <a:prstGeom prst="rect">
            <a:avLst/>
          </a:prstGeom>
          <a:noFill/>
          <a:ln>
            <a:noFill/>
          </a:ln>
        </p:spPr>
        <p:txBody>
          <a:bodyPr anchorCtr="0" anchor="ctr" bIns="91425" lIns="91425" rIns="91425" wrap="square" tIns="91425">
            <a:noAutofit/>
          </a:bodyPr>
          <a:lstStyle/>
          <a:p>
            <a:pPr lvl="0" rtl="0">
              <a:spcBef>
                <a:spcPts val="0"/>
              </a:spcBef>
              <a:buNone/>
            </a:pPr>
            <a:r>
              <a:rPr lang="en" sz="1100" u="sng">
                <a:solidFill>
                  <a:schemeClr val="hlink"/>
                </a:solidFill>
                <a:hlinkClick r:id="rId5"/>
              </a:rPr>
              <a:t>Lake Turnover - National Geographic Society</a:t>
            </a:r>
          </a:p>
        </p:txBody>
      </p:sp>
      <p:sp>
        <p:nvSpPr>
          <p:cNvPr id="234" name="Shape 234"/>
          <p:cNvSpPr txBox="1"/>
          <p:nvPr/>
        </p:nvSpPr>
        <p:spPr>
          <a:xfrm>
            <a:off x="308050" y="3329825"/>
            <a:ext cx="3000000" cy="1038900"/>
          </a:xfrm>
          <a:prstGeom prst="rect">
            <a:avLst/>
          </a:prstGeom>
          <a:noFill/>
          <a:ln>
            <a:noFill/>
          </a:ln>
        </p:spPr>
        <p:txBody>
          <a:bodyPr anchorCtr="0" anchor="ctr" bIns="91425" lIns="91425" rIns="91425" wrap="square" tIns="91425">
            <a:noAutofit/>
          </a:bodyPr>
          <a:lstStyle/>
          <a:p>
            <a:pPr lvl="0" rtl="0">
              <a:spcBef>
                <a:spcPts val="0"/>
              </a:spcBef>
              <a:buNone/>
            </a:pPr>
            <a:r>
              <a:rPr lang="en" sz="1100" u="sng">
                <a:solidFill>
                  <a:schemeClr val="hlink"/>
                </a:solidFill>
                <a:hlinkClick r:id="rId6"/>
              </a:rPr>
              <a:t>What is upwelling? - NOAA's National Ocean Service</a:t>
            </a:r>
          </a:p>
        </p:txBody>
      </p:sp>
      <p:sp>
        <p:nvSpPr>
          <p:cNvPr id="235" name="Shape 235"/>
          <p:cNvSpPr txBox="1"/>
          <p:nvPr/>
        </p:nvSpPr>
        <p:spPr>
          <a:xfrm>
            <a:off x="308050" y="2720225"/>
            <a:ext cx="3000000" cy="930300"/>
          </a:xfrm>
          <a:prstGeom prst="rect">
            <a:avLst/>
          </a:prstGeom>
          <a:noFill/>
          <a:ln>
            <a:noFill/>
          </a:ln>
        </p:spPr>
        <p:txBody>
          <a:bodyPr anchorCtr="0" anchor="ctr" bIns="91425" lIns="91425" rIns="91425" wrap="square" tIns="91425">
            <a:noAutofit/>
          </a:bodyPr>
          <a:lstStyle/>
          <a:p>
            <a:pPr lvl="0" rtl="0">
              <a:spcBef>
                <a:spcPts val="0"/>
              </a:spcBef>
              <a:buNone/>
            </a:pPr>
            <a:r>
              <a:rPr lang="en" sz="1100" u="sng">
                <a:solidFill>
                  <a:schemeClr val="hlink"/>
                </a:solidFill>
                <a:hlinkClick r:id="rId7"/>
              </a:rPr>
              <a:t>Surface Tension (Water Properties), USGS Water Science School</a:t>
            </a:r>
          </a:p>
        </p:txBody>
      </p:sp>
      <p:sp>
        <p:nvSpPr>
          <p:cNvPr id="236" name="Shape 236"/>
          <p:cNvSpPr txBox="1"/>
          <p:nvPr/>
        </p:nvSpPr>
        <p:spPr>
          <a:xfrm>
            <a:off x="3664125" y="2872625"/>
            <a:ext cx="3000000" cy="1038900"/>
          </a:xfrm>
          <a:prstGeom prst="rect">
            <a:avLst/>
          </a:prstGeom>
          <a:noFill/>
          <a:ln>
            <a:noFill/>
          </a:ln>
        </p:spPr>
        <p:txBody>
          <a:bodyPr anchorCtr="0" anchor="ctr" bIns="91425" lIns="91425" rIns="91425" wrap="square" tIns="91425">
            <a:noAutofit/>
          </a:bodyPr>
          <a:lstStyle/>
          <a:p>
            <a:pPr lvl="0" rtl="0">
              <a:spcBef>
                <a:spcPts val="0"/>
              </a:spcBef>
              <a:buNone/>
            </a:pPr>
            <a:r>
              <a:rPr lang="en" u="sng">
                <a:solidFill>
                  <a:schemeClr val="hlink"/>
                </a:solidFill>
                <a:hlinkClick r:id="rId8"/>
              </a:rPr>
              <a:t>https://water.usgs.gov/edu/hardness.html</a:t>
            </a:r>
          </a:p>
        </p:txBody>
      </p:sp>
      <p:sp>
        <p:nvSpPr>
          <p:cNvPr id="237" name="Shape 237"/>
          <p:cNvSpPr txBox="1"/>
          <p:nvPr/>
        </p:nvSpPr>
        <p:spPr>
          <a:xfrm>
            <a:off x="3805575" y="3492500"/>
            <a:ext cx="3000000" cy="1092300"/>
          </a:xfrm>
          <a:prstGeom prst="rect">
            <a:avLst/>
          </a:prstGeom>
          <a:noFill/>
          <a:ln>
            <a:noFill/>
          </a:ln>
        </p:spPr>
        <p:txBody>
          <a:bodyPr anchorCtr="0" anchor="ctr" bIns="91425" lIns="91425" rIns="91425" wrap="square" tIns="91425">
            <a:noAutofit/>
          </a:bodyPr>
          <a:lstStyle/>
          <a:p>
            <a:pPr lvl="0" rtl="0">
              <a:spcBef>
                <a:spcPts val="0"/>
              </a:spcBef>
              <a:buNone/>
            </a:pPr>
            <a:r>
              <a:rPr lang="en" u="sng">
                <a:solidFill>
                  <a:schemeClr val="hlink"/>
                </a:solidFill>
                <a:hlinkClick r:id="rId9"/>
              </a:rPr>
              <a:t>https://www.thoughtco.com/why-is-water-a-polar-molecule-609416</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493650" y="1538675"/>
            <a:ext cx="5424600" cy="1300800"/>
          </a:xfrm>
          <a:prstGeom prst="rect">
            <a:avLst/>
          </a:prstGeom>
        </p:spPr>
        <p:txBody>
          <a:bodyPr anchorCtr="0" anchor="t" bIns="91425" lIns="91425" rIns="91425" wrap="square" tIns="91425">
            <a:noAutofit/>
          </a:bodyPr>
          <a:lstStyle/>
          <a:p>
            <a:pPr lvl="0">
              <a:spcBef>
                <a:spcPts val="0"/>
              </a:spcBef>
              <a:buNone/>
            </a:pPr>
            <a:r>
              <a:rPr lang="en"/>
              <a:t>THE END!</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lvl="0">
              <a:spcBef>
                <a:spcPts val="0"/>
              </a:spcBef>
              <a:buNone/>
            </a:pPr>
            <a:r>
              <a:rPr lang="en"/>
              <a:t>Discuss at your table what you already know about water’s properties</a:t>
            </a:r>
          </a:p>
        </p:txBody>
      </p:sp>
      <p:sp>
        <p:nvSpPr>
          <p:cNvPr id="141" name="Shape 141"/>
          <p:cNvSpPr txBox="1"/>
          <p:nvPr/>
        </p:nvSpPr>
        <p:spPr>
          <a:xfrm>
            <a:off x="428625" y="416025"/>
            <a:ext cx="6013200" cy="1122000"/>
          </a:xfrm>
          <a:prstGeom prst="rect">
            <a:avLst/>
          </a:prstGeom>
          <a:noFill/>
          <a:ln>
            <a:noFill/>
          </a:ln>
        </p:spPr>
        <p:txBody>
          <a:bodyPr anchorCtr="0" anchor="t" bIns="91425" lIns="91425" rIns="91425" wrap="square" tIns="91425">
            <a:noAutofit/>
          </a:bodyPr>
          <a:lstStyle/>
          <a:p>
            <a:pPr lvl="0">
              <a:spcBef>
                <a:spcPts val="0"/>
              </a:spcBef>
              <a:buNone/>
            </a:pPr>
            <a:r>
              <a:rPr lang="en" sz="4800">
                <a:solidFill>
                  <a:srgbClr val="FFFFFF"/>
                </a:solidFill>
                <a:latin typeface="Lato"/>
                <a:ea typeface="Lato"/>
                <a:cs typeface="Lato"/>
                <a:sym typeface="Lato"/>
              </a:rPr>
              <a:t>Before we start...</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4294967295" type="body"/>
          </p:nvPr>
        </p:nvSpPr>
        <p:spPr>
          <a:xfrm>
            <a:off x="88500" y="633050"/>
            <a:ext cx="3643200" cy="3098400"/>
          </a:xfrm>
          <a:prstGeom prst="rect">
            <a:avLst/>
          </a:prstGeom>
        </p:spPr>
        <p:txBody>
          <a:bodyPr anchorCtr="0" anchor="t" bIns="91425" lIns="91425" rIns="91425" wrap="square" tIns="91425">
            <a:noAutofit/>
          </a:bodyPr>
          <a:lstStyle/>
          <a:p>
            <a:pPr indent="457200" lvl="0" rtl="0">
              <a:spcBef>
                <a:spcPts val="0"/>
              </a:spcBef>
              <a:buNone/>
            </a:pPr>
            <a:r>
              <a:rPr lang="en" sz="2000"/>
              <a:t>Reservoirs</a:t>
            </a:r>
            <a:r>
              <a:rPr lang="en" sz="2000"/>
              <a:t> are places where water is </a:t>
            </a:r>
            <a:r>
              <a:rPr lang="en" sz="2000"/>
              <a:t>stored in</a:t>
            </a:r>
            <a:r>
              <a:rPr lang="en" sz="2000"/>
              <a:t> </a:t>
            </a:r>
            <a:r>
              <a:rPr lang="en" sz="2000"/>
              <a:t>artificial</a:t>
            </a:r>
            <a:r>
              <a:rPr lang="en" sz="2000"/>
              <a:t> or </a:t>
            </a:r>
            <a:r>
              <a:rPr lang="en" sz="2000"/>
              <a:t>natural</a:t>
            </a:r>
            <a:r>
              <a:rPr lang="en" sz="2000"/>
              <a:t> lakes created by dams. Most r</a:t>
            </a:r>
            <a:r>
              <a:rPr lang="en" sz="2000"/>
              <a:t>eservoirs are formed by constructing dams across rivers, the dams keep water in and control how much water goes out or stays in. </a:t>
            </a:r>
          </a:p>
          <a:p>
            <a:pPr indent="0" lvl="0" marL="0" rtl="0">
              <a:spcBef>
                <a:spcPts val="0"/>
              </a:spcBef>
              <a:buNone/>
            </a:pPr>
            <a:r>
              <a:rPr lang="en" sz="2000">
                <a:solidFill>
                  <a:srgbClr val="FFFFFF"/>
                </a:solidFill>
              </a:rPr>
              <a:t>An example would be Lake Mead which was created by The Hoover Dam</a:t>
            </a:r>
          </a:p>
          <a:p>
            <a:pPr indent="457200" lvl="0" rtl="0">
              <a:spcBef>
                <a:spcPts val="0"/>
              </a:spcBef>
              <a:buNone/>
            </a:pPr>
            <a:r>
              <a:rPr lang="en" sz="2000"/>
              <a:t>  </a:t>
            </a:r>
          </a:p>
          <a:p>
            <a:pPr lvl="0">
              <a:spcBef>
                <a:spcPts val="0"/>
              </a:spcBef>
              <a:buNone/>
            </a:pPr>
            <a:r>
              <a:t/>
            </a:r>
            <a:endParaRPr sz="2000"/>
          </a:p>
        </p:txBody>
      </p:sp>
      <p:pic>
        <p:nvPicPr>
          <p:cNvPr descr="Free photo: Reservoir, Dam, Water, Building - Free Image on ..." id="147" name="Shape 147"/>
          <p:cNvPicPr preferRelativeResize="0"/>
          <p:nvPr/>
        </p:nvPicPr>
        <p:blipFill>
          <a:blip r:embed="rId3">
            <a:alphaModFix/>
          </a:blip>
          <a:stretch>
            <a:fillRect/>
          </a:stretch>
        </p:blipFill>
        <p:spPr>
          <a:xfrm>
            <a:off x="3731700" y="89"/>
            <a:ext cx="5412300" cy="3214611"/>
          </a:xfrm>
          <a:prstGeom prst="rect">
            <a:avLst/>
          </a:prstGeom>
          <a:noFill/>
          <a:ln>
            <a:noFill/>
          </a:ln>
        </p:spPr>
      </p:pic>
      <p:sp>
        <p:nvSpPr>
          <p:cNvPr id="148" name="Shape 148"/>
          <p:cNvSpPr txBox="1"/>
          <p:nvPr/>
        </p:nvSpPr>
        <p:spPr>
          <a:xfrm>
            <a:off x="3731700" y="3286325"/>
            <a:ext cx="5412300" cy="1538100"/>
          </a:xfrm>
          <a:prstGeom prst="rect">
            <a:avLst/>
          </a:prstGeom>
          <a:noFill/>
          <a:ln>
            <a:noFill/>
          </a:ln>
        </p:spPr>
        <p:txBody>
          <a:bodyPr anchorCtr="0" anchor="t" bIns="91425" lIns="91425" rIns="91425" wrap="square" tIns="91425">
            <a:noAutofit/>
          </a:bodyPr>
          <a:lstStyle/>
          <a:p>
            <a:pPr indent="457200" lvl="0" rtl="0">
              <a:lnSpc>
                <a:spcPct val="115000"/>
              </a:lnSpc>
              <a:spcBef>
                <a:spcPts val="0"/>
              </a:spcBef>
              <a:spcAft>
                <a:spcPts val="1600"/>
              </a:spcAft>
              <a:buNone/>
            </a:pPr>
            <a:r>
              <a:rPr lang="en" sz="2000">
                <a:solidFill>
                  <a:schemeClr val="lt1"/>
                </a:solidFill>
                <a:latin typeface="Lato"/>
                <a:ea typeface="Lato"/>
                <a:cs typeface="Lato"/>
                <a:sym typeface="Lato"/>
              </a:rPr>
              <a:t>Reservoirs are used for electricity and other things like fishing, irrigation, and boating. Without reservoirs the us would be left without 7% of our electricity.</a:t>
            </a:r>
          </a:p>
          <a:p>
            <a:pPr indent="0" lvl="0" marL="0" rtl="0">
              <a:lnSpc>
                <a:spcPct val="115000"/>
              </a:lnSpc>
              <a:spcBef>
                <a:spcPts val="0"/>
              </a:spcBef>
              <a:spcAft>
                <a:spcPts val="1600"/>
              </a:spcAft>
              <a:buNone/>
            </a:pPr>
            <a:r>
              <a:t/>
            </a:r>
            <a:endParaRPr sz="2000">
              <a:solidFill>
                <a:schemeClr val="lt1"/>
              </a:solidFill>
              <a:latin typeface="Lato"/>
              <a:ea typeface="Lato"/>
              <a:cs typeface="Lato"/>
              <a:sym typeface="Lato"/>
            </a:endParaRPr>
          </a:p>
          <a:p>
            <a:pPr indent="457200" lvl="0" rtl="0">
              <a:lnSpc>
                <a:spcPct val="115000"/>
              </a:lnSpc>
              <a:spcBef>
                <a:spcPts val="0"/>
              </a:spcBef>
              <a:spcAft>
                <a:spcPts val="1600"/>
              </a:spcAft>
              <a:buNone/>
            </a:pPr>
            <a:r>
              <a:t/>
            </a:r>
            <a:endParaRPr sz="2000">
              <a:solidFill>
                <a:schemeClr val="lt1"/>
              </a:solidFill>
              <a:latin typeface="Lato"/>
              <a:ea typeface="Lato"/>
              <a:cs typeface="Lato"/>
              <a:sym typeface="Lato"/>
            </a:endParaRPr>
          </a:p>
        </p:txBody>
      </p:sp>
      <p:sp>
        <p:nvSpPr>
          <p:cNvPr id="149" name="Shape 149"/>
          <p:cNvSpPr txBox="1"/>
          <p:nvPr>
            <p:ph idx="4294967295" type="title"/>
          </p:nvPr>
        </p:nvSpPr>
        <p:spPr>
          <a:xfrm>
            <a:off x="0" y="0"/>
            <a:ext cx="7038900" cy="914100"/>
          </a:xfrm>
          <a:prstGeom prst="rect">
            <a:avLst/>
          </a:prstGeom>
        </p:spPr>
        <p:txBody>
          <a:bodyPr anchorCtr="0" anchor="t" bIns="91425" lIns="91425" rIns="91425" wrap="square" tIns="91425">
            <a:noAutofit/>
          </a:bodyPr>
          <a:lstStyle/>
          <a:p>
            <a:pPr lvl="0" rtl="0">
              <a:spcBef>
                <a:spcPts val="0"/>
              </a:spcBef>
              <a:buNone/>
            </a:pPr>
            <a:r>
              <a:rPr lang="en" sz="3000"/>
              <a:t>Reservoirs</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4294967295" type="title"/>
          </p:nvPr>
        </p:nvSpPr>
        <p:spPr>
          <a:xfrm>
            <a:off x="0" y="0"/>
            <a:ext cx="6908400" cy="680700"/>
          </a:xfrm>
          <a:prstGeom prst="rect">
            <a:avLst/>
          </a:prstGeom>
        </p:spPr>
        <p:txBody>
          <a:bodyPr anchorCtr="0" anchor="t" bIns="91425" lIns="91425" rIns="91425" wrap="square" tIns="91425">
            <a:noAutofit/>
          </a:bodyPr>
          <a:lstStyle/>
          <a:p>
            <a:pPr lvl="0">
              <a:spcBef>
                <a:spcPts val="0"/>
              </a:spcBef>
              <a:buNone/>
            </a:pPr>
            <a:r>
              <a:rPr lang="en"/>
              <a:t>Lake Turnover</a:t>
            </a:r>
          </a:p>
        </p:txBody>
      </p:sp>
      <p:sp>
        <p:nvSpPr>
          <p:cNvPr id="155" name="Shape 155"/>
          <p:cNvSpPr txBox="1"/>
          <p:nvPr>
            <p:ph idx="4294967295" type="body"/>
          </p:nvPr>
        </p:nvSpPr>
        <p:spPr>
          <a:xfrm>
            <a:off x="176500" y="680750"/>
            <a:ext cx="5310000" cy="4188600"/>
          </a:xfrm>
          <a:prstGeom prst="rect">
            <a:avLst/>
          </a:prstGeom>
        </p:spPr>
        <p:txBody>
          <a:bodyPr anchorCtr="0" anchor="t" bIns="91425" lIns="91425" rIns="91425" wrap="square" tIns="91425">
            <a:noAutofit/>
          </a:bodyPr>
          <a:lstStyle/>
          <a:p>
            <a:pPr lvl="0">
              <a:spcBef>
                <a:spcPts val="0"/>
              </a:spcBef>
              <a:buNone/>
            </a:pPr>
            <a:r>
              <a:rPr lang="en" sz="1600"/>
              <a:t>Lake Turnover is the process in which the warm water at the top of a lake sinks and the cool water at the bottom  rises to the top.</a:t>
            </a:r>
          </a:p>
          <a:p>
            <a:pPr indent="-330200" lvl="0" marL="457200" rtl="0">
              <a:spcBef>
                <a:spcPts val="0"/>
              </a:spcBef>
              <a:spcAft>
                <a:spcPts val="0"/>
              </a:spcAft>
              <a:buSzPct val="100000"/>
            </a:pPr>
            <a:r>
              <a:rPr lang="en" sz="1600"/>
              <a:t>Lake turnover is  important when it comes to lakes. It usually occurs during spring and fall. </a:t>
            </a:r>
          </a:p>
          <a:p>
            <a:pPr indent="-330200" lvl="0" marL="457200" rtl="0">
              <a:spcBef>
                <a:spcPts val="0"/>
              </a:spcBef>
              <a:spcAft>
                <a:spcPts val="0"/>
              </a:spcAft>
              <a:buSzPct val="100000"/>
            </a:pPr>
            <a:r>
              <a:rPr lang="en" sz="1600"/>
              <a:t>Lake turnover mixes the lake water, distributing nutrients from the bottom up and oxygen from the top down</a:t>
            </a:r>
          </a:p>
          <a:p>
            <a:pPr indent="-330200" lvl="0" marL="457200" rtl="0">
              <a:spcBef>
                <a:spcPts val="0"/>
              </a:spcBef>
              <a:buSzPct val="100000"/>
            </a:pPr>
            <a:r>
              <a:rPr lang="en" sz="1600"/>
              <a:t>In the fall, the surface layer of water cools because of cooler air temperatures. As it cools, it becomes more dense, causing it to sink. This dense water forces the water at the bottom to rise, turning over  the layers.</a:t>
            </a:r>
          </a:p>
          <a:p>
            <a:pPr lvl="0" rtl="0">
              <a:spcBef>
                <a:spcPts val="0"/>
              </a:spcBef>
              <a:buNone/>
            </a:pPr>
            <a:r>
              <a:t/>
            </a:r>
            <a:endParaRPr sz="1600"/>
          </a:p>
        </p:txBody>
      </p:sp>
      <p:pic>
        <p:nvPicPr>
          <p:cNvPr descr="Image result for lake turnover" id="156" name="Shape 156"/>
          <p:cNvPicPr preferRelativeResize="0"/>
          <p:nvPr/>
        </p:nvPicPr>
        <p:blipFill rotWithShape="1">
          <a:blip r:embed="rId3">
            <a:alphaModFix/>
          </a:blip>
          <a:srcRect b="0" l="51501" r="0" t="0"/>
          <a:stretch/>
        </p:blipFill>
        <p:spPr>
          <a:xfrm>
            <a:off x="6215050" y="1005537"/>
            <a:ext cx="2193550" cy="3132425"/>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What is Eutrophication?</a:t>
            </a:r>
          </a:p>
        </p:txBody>
      </p:sp>
      <p:sp>
        <p:nvSpPr>
          <p:cNvPr id="162" name="Shape 162"/>
          <p:cNvSpPr txBox="1"/>
          <p:nvPr>
            <p:ph idx="1" type="body"/>
          </p:nvPr>
        </p:nvSpPr>
        <p:spPr>
          <a:xfrm>
            <a:off x="1052550" y="445575"/>
            <a:ext cx="7038900" cy="1155600"/>
          </a:xfrm>
          <a:prstGeom prst="rect">
            <a:avLst/>
          </a:prstGeom>
        </p:spPr>
        <p:txBody>
          <a:bodyPr anchorCtr="0" anchor="t" bIns="91425" lIns="91425" rIns="91425" wrap="square" tIns="91425">
            <a:noAutofit/>
          </a:bodyPr>
          <a:lstStyle/>
          <a:p>
            <a:pPr lvl="0">
              <a:spcBef>
                <a:spcPts val="0"/>
              </a:spcBef>
              <a:buNone/>
            </a:pPr>
            <a:r>
              <a:rPr lang="en" sz="2400">
                <a:latin typeface="Times New Roman"/>
                <a:ea typeface="Times New Roman"/>
                <a:cs typeface="Times New Roman"/>
                <a:sym typeface="Times New Roman"/>
              </a:rPr>
              <a:t>Eutrophication is the process in which excess nutrients leads to the death of entire aquatic ecosystems. Let’s break it down:</a:t>
            </a:r>
          </a:p>
        </p:txBody>
      </p:sp>
      <p:sp>
        <p:nvSpPr>
          <p:cNvPr id="163" name="Shape 163"/>
          <p:cNvSpPr txBox="1"/>
          <p:nvPr/>
        </p:nvSpPr>
        <p:spPr>
          <a:xfrm>
            <a:off x="138675" y="1941425"/>
            <a:ext cx="1992000" cy="9141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Trade Winds"/>
                <a:ea typeface="Trade Winds"/>
                <a:cs typeface="Trade Winds"/>
                <a:sym typeface="Trade Winds"/>
              </a:rPr>
              <a:t>1.</a:t>
            </a:r>
            <a:r>
              <a:rPr lang="en">
                <a:solidFill>
                  <a:srgbClr val="FFFFFF"/>
                </a:solidFill>
                <a:latin typeface="Times New Roman"/>
                <a:ea typeface="Times New Roman"/>
                <a:cs typeface="Times New Roman"/>
                <a:sym typeface="Times New Roman"/>
              </a:rPr>
              <a:t> Rain washes fertilizers or other nutrient rich substances into lakes or rivers.</a:t>
            </a:r>
          </a:p>
        </p:txBody>
      </p:sp>
      <p:sp>
        <p:nvSpPr>
          <p:cNvPr id="164" name="Shape 164"/>
          <p:cNvSpPr txBox="1"/>
          <p:nvPr/>
        </p:nvSpPr>
        <p:spPr>
          <a:xfrm>
            <a:off x="1361525" y="3416400"/>
            <a:ext cx="2622300" cy="9141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Trade Winds"/>
                <a:ea typeface="Trade Winds"/>
                <a:cs typeface="Trade Winds"/>
                <a:sym typeface="Trade Winds"/>
              </a:rPr>
              <a:t>2.</a:t>
            </a:r>
            <a:r>
              <a:rPr lang="en">
                <a:solidFill>
                  <a:srgbClr val="FFFFFF"/>
                </a:solidFill>
                <a:latin typeface="Times New Roman"/>
                <a:ea typeface="Times New Roman"/>
                <a:cs typeface="Times New Roman"/>
                <a:sym typeface="Times New Roman"/>
              </a:rPr>
              <a:t> These lakes/river, having an overload of nutrients, experience a rapid growth in plant life.</a:t>
            </a:r>
          </a:p>
          <a:p>
            <a:pPr lvl="0">
              <a:spcBef>
                <a:spcPts val="0"/>
              </a:spcBef>
              <a:buNone/>
            </a:pPr>
            <a:r>
              <a:t/>
            </a:r>
            <a:endParaRPr>
              <a:solidFill>
                <a:srgbClr val="FFFFFF"/>
              </a:solidFill>
              <a:latin typeface="Times New Roman"/>
              <a:ea typeface="Times New Roman"/>
              <a:cs typeface="Times New Roman"/>
              <a:sym typeface="Times New Roman"/>
            </a:endParaRPr>
          </a:p>
        </p:txBody>
      </p:sp>
      <p:cxnSp>
        <p:nvCxnSpPr>
          <p:cNvPr id="165" name="Shape 165"/>
          <p:cNvCxnSpPr>
            <a:stCxn id="163" idx="3"/>
            <a:endCxn id="164" idx="0"/>
          </p:cNvCxnSpPr>
          <p:nvPr/>
        </p:nvCxnSpPr>
        <p:spPr>
          <a:xfrm>
            <a:off x="2130675" y="2398475"/>
            <a:ext cx="542100" cy="1017900"/>
          </a:xfrm>
          <a:prstGeom prst="straightConnector1">
            <a:avLst/>
          </a:prstGeom>
          <a:noFill/>
          <a:ln cap="flat" cmpd="sng" w="9525">
            <a:solidFill>
              <a:schemeClr val="dk2"/>
            </a:solidFill>
            <a:prstDash val="solid"/>
            <a:round/>
            <a:headEnd len="lg" w="lg" type="none"/>
            <a:tailEnd len="lg" w="lg" type="triangle"/>
          </a:ln>
        </p:spPr>
      </p:cxnSp>
      <p:sp>
        <p:nvSpPr>
          <p:cNvPr id="166" name="Shape 166"/>
          <p:cNvSpPr txBox="1"/>
          <p:nvPr/>
        </p:nvSpPr>
        <p:spPr>
          <a:xfrm>
            <a:off x="3252500" y="2256575"/>
            <a:ext cx="2470800" cy="1017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Trade Winds"/>
                <a:ea typeface="Trade Winds"/>
                <a:cs typeface="Trade Winds"/>
                <a:sym typeface="Trade Winds"/>
              </a:rPr>
              <a:t>3. </a:t>
            </a:r>
            <a:r>
              <a:rPr lang="en">
                <a:solidFill>
                  <a:srgbClr val="FFFFFF"/>
                </a:solidFill>
                <a:latin typeface="Times New Roman"/>
                <a:ea typeface="Times New Roman"/>
                <a:cs typeface="Times New Roman"/>
                <a:sym typeface="Times New Roman"/>
              </a:rPr>
              <a:t>All the new plants prevent sunlight from reaching smaller plants. These plants die and lead to decrease in oxygen.</a:t>
            </a:r>
          </a:p>
        </p:txBody>
      </p:sp>
      <p:sp>
        <p:nvSpPr>
          <p:cNvPr id="167" name="Shape 167"/>
          <p:cNvSpPr txBox="1"/>
          <p:nvPr/>
        </p:nvSpPr>
        <p:spPr>
          <a:xfrm>
            <a:off x="5446050" y="3744175"/>
            <a:ext cx="2470800" cy="9141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Trade Winds"/>
                <a:ea typeface="Trade Winds"/>
                <a:cs typeface="Trade Winds"/>
                <a:sym typeface="Trade Winds"/>
              </a:rPr>
              <a:t>4. </a:t>
            </a:r>
            <a:r>
              <a:rPr lang="en">
                <a:solidFill>
                  <a:srgbClr val="FFFFFF"/>
                </a:solidFill>
                <a:latin typeface="Times New Roman"/>
                <a:ea typeface="Times New Roman"/>
                <a:cs typeface="Times New Roman"/>
                <a:sym typeface="Times New Roman"/>
              </a:rPr>
              <a:t>The bacteria that decomposes these dead plants take even more oxygen.</a:t>
            </a:r>
          </a:p>
        </p:txBody>
      </p:sp>
      <p:cxnSp>
        <p:nvCxnSpPr>
          <p:cNvPr id="168" name="Shape 168"/>
          <p:cNvCxnSpPr>
            <a:stCxn id="164" idx="3"/>
            <a:endCxn id="166" idx="2"/>
          </p:cNvCxnSpPr>
          <p:nvPr/>
        </p:nvCxnSpPr>
        <p:spPr>
          <a:xfrm flipH="1" rot="10800000">
            <a:off x="3983825" y="3274350"/>
            <a:ext cx="504000" cy="599100"/>
          </a:xfrm>
          <a:prstGeom prst="straightConnector1">
            <a:avLst/>
          </a:prstGeom>
          <a:noFill/>
          <a:ln cap="flat" cmpd="sng" w="9525">
            <a:solidFill>
              <a:schemeClr val="dk2"/>
            </a:solidFill>
            <a:prstDash val="solid"/>
            <a:round/>
            <a:headEnd len="lg" w="lg" type="none"/>
            <a:tailEnd len="lg" w="lg" type="triangle"/>
          </a:ln>
        </p:spPr>
      </p:cxnSp>
      <p:cxnSp>
        <p:nvCxnSpPr>
          <p:cNvPr id="169" name="Shape 169"/>
          <p:cNvCxnSpPr/>
          <p:nvPr/>
        </p:nvCxnSpPr>
        <p:spPr>
          <a:xfrm flipH="1" rot="10800000">
            <a:off x="-25225" y="1865775"/>
            <a:ext cx="9190200" cy="12600"/>
          </a:xfrm>
          <a:prstGeom prst="straightConnector1">
            <a:avLst/>
          </a:prstGeom>
          <a:noFill/>
          <a:ln cap="flat" cmpd="sng" w="9525">
            <a:solidFill>
              <a:schemeClr val="dk2"/>
            </a:solidFill>
            <a:prstDash val="solid"/>
            <a:round/>
            <a:headEnd len="lg" w="lg" type="none"/>
            <a:tailEnd len="lg" w="lg" type="none"/>
          </a:ln>
        </p:spPr>
      </p:cxnSp>
      <p:sp>
        <p:nvSpPr>
          <p:cNvPr id="170" name="Shape 170"/>
          <p:cNvSpPr txBox="1"/>
          <p:nvPr/>
        </p:nvSpPr>
        <p:spPr>
          <a:xfrm>
            <a:off x="7009275" y="2004450"/>
            <a:ext cx="1701900" cy="1017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Trade Winds"/>
                <a:ea typeface="Trade Winds"/>
                <a:cs typeface="Trade Winds"/>
                <a:sym typeface="Trade Winds"/>
              </a:rPr>
              <a:t>5. </a:t>
            </a:r>
            <a:r>
              <a:rPr lang="en">
                <a:solidFill>
                  <a:srgbClr val="FFFFFF"/>
                </a:solidFill>
                <a:latin typeface="Times New Roman"/>
                <a:ea typeface="Times New Roman"/>
                <a:cs typeface="Times New Roman"/>
                <a:sym typeface="Times New Roman"/>
              </a:rPr>
              <a:t>The lack of oxygen leads to the ultimate downfall of the ecosystem.</a:t>
            </a:r>
          </a:p>
        </p:txBody>
      </p:sp>
      <p:cxnSp>
        <p:nvCxnSpPr>
          <p:cNvPr id="171" name="Shape 171"/>
          <p:cNvCxnSpPr>
            <a:endCxn id="170" idx="2"/>
          </p:cNvCxnSpPr>
          <p:nvPr/>
        </p:nvCxnSpPr>
        <p:spPr>
          <a:xfrm flipH="1" rot="10800000">
            <a:off x="7349625" y="3022350"/>
            <a:ext cx="510600" cy="860700"/>
          </a:xfrm>
          <a:prstGeom prst="straightConnector1">
            <a:avLst/>
          </a:prstGeom>
          <a:noFill/>
          <a:ln cap="flat" cmpd="sng" w="9525">
            <a:solidFill>
              <a:schemeClr val="dk2"/>
            </a:solidFill>
            <a:prstDash val="solid"/>
            <a:round/>
            <a:headEnd len="lg" w="lg" type="none"/>
            <a:tailEnd len="lg" w="lg" type="triangle"/>
          </a:ln>
        </p:spPr>
      </p:cxnSp>
      <p:cxnSp>
        <p:nvCxnSpPr>
          <p:cNvPr id="172" name="Shape 172"/>
          <p:cNvCxnSpPr>
            <a:stCxn id="166" idx="3"/>
          </p:cNvCxnSpPr>
          <p:nvPr/>
        </p:nvCxnSpPr>
        <p:spPr>
          <a:xfrm>
            <a:off x="5723300" y="2765525"/>
            <a:ext cx="731100" cy="9786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mc:AlternateContent>
    <mc:Choice Requires="p14">
      <p:transition spd="slow">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Upwelling and Its Marine Life Benefits</a:t>
            </a:r>
          </a:p>
        </p:txBody>
      </p:sp>
      <p:sp>
        <p:nvSpPr>
          <p:cNvPr id="178" name="Shape 178"/>
          <p:cNvSpPr txBox="1"/>
          <p:nvPr>
            <p:ph idx="1" type="body"/>
          </p:nvPr>
        </p:nvSpPr>
        <p:spPr>
          <a:xfrm>
            <a:off x="0" y="1298475"/>
            <a:ext cx="4393200" cy="2433000"/>
          </a:xfrm>
          <a:prstGeom prst="rect">
            <a:avLst/>
          </a:prstGeom>
        </p:spPr>
        <p:txBody>
          <a:bodyPr anchorCtr="0" anchor="t" bIns="91425" lIns="91425" rIns="91425" wrap="square" tIns="91425">
            <a:noAutofit/>
          </a:bodyPr>
          <a:lstStyle/>
          <a:p>
            <a:pPr lvl="0" rtl="0">
              <a:spcBef>
                <a:spcPts val="0"/>
              </a:spcBef>
              <a:buNone/>
            </a:pPr>
            <a:r>
              <a:rPr lang="en" sz="1400" u="sng"/>
              <a:t>Upwelling </a:t>
            </a:r>
            <a:r>
              <a:rPr lang="en" sz="1400"/>
              <a:t>- The movement of water up to the surface from the deep ocean.</a:t>
            </a:r>
          </a:p>
          <a:p>
            <a:pPr indent="-317500" lvl="0" marL="457200" rtl="0">
              <a:spcBef>
                <a:spcPts val="0"/>
              </a:spcBef>
              <a:spcAft>
                <a:spcPts val="0"/>
              </a:spcAft>
              <a:buSzPct val="100000"/>
            </a:pPr>
            <a:r>
              <a:rPr lang="en" sz="1400"/>
              <a:t>This is initiated by global/surface winds</a:t>
            </a:r>
          </a:p>
          <a:p>
            <a:pPr indent="-317500" lvl="0" marL="457200" rtl="0">
              <a:spcBef>
                <a:spcPts val="0"/>
              </a:spcBef>
              <a:spcAft>
                <a:spcPts val="0"/>
              </a:spcAft>
              <a:buSzPct val="100000"/>
            </a:pPr>
            <a:r>
              <a:rPr lang="en" sz="1400"/>
              <a:t>The deep ocean has way more nutrients than surface water because there are less plants at the bottom to use nutrients from the water.</a:t>
            </a:r>
          </a:p>
          <a:p>
            <a:pPr indent="-317500" lvl="0" marL="457200" rtl="0">
              <a:spcBef>
                <a:spcPts val="0"/>
              </a:spcBef>
              <a:spcAft>
                <a:spcPts val="0"/>
              </a:spcAft>
              <a:buSzPct val="100000"/>
            </a:pPr>
            <a:r>
              <a:rPr lang="en" sz="1400"/>
              <a:t>Because the deep is nutrient rich, when the nutrients rise to the top, ocean life can feed on this abundant nutrients, sustaining ocean life. </a:t>
            </a:r>
          </a:p>
          <a:p>
            <a:pPr indent="-317500" lvl="0" marL="457200" rtl="0">
              <a:spcBef>
                <a:spcPts val="0"/>
              </a:spcBef>
              <a:buSzPct val="100000"/>
            </a:pPr>
            <a:r>
              <a:rPr lang="en" sz="1400"/>
              <a:t>This is why the most upwelled areas have the best fishing, because they become rich areas for feeding.</a:t>
            </a:r>
          </a:p>
          <a:p>
            <a:pPr lvl="0" rtl="0">
              <a:spcBef>
                <a:spcPts val="0"/>
              </a:spcBef>
              <a:buNone/>
            </a:pPr>
            <a:r>
              <a:t/>
            </a:r>
            <a:endParaRPr sz="1400"/>
          </a:p>
        </p:txBody>
      </p:sp>
      <p:pic>
        <p:nvPicPr>
          <p:cNvPr id="179" name="Shape 179"/>
          <p:cNvPicPr preferRelativeResize="0"/>
          <p:nvPr/>
        </p:nvPicPr>
        <p:blipFill>
          <a:blip r:embed="rId3">
            <a:alphaModFix/>
          </a:blip>
          <a:stretch>
            <a:fillRect/>
          </a:stretch>
        </p:blipFill>
        <p:spPr>
          <a:xfrm>
            <a:off x="4441825" y="1364825"/>
            <a:ext cx="4393176" cy="3353350"/>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Vocab</a:t>
            </a:r>
          </a:p>
        </p:txBody>
      </p:sp>
      <p:sp>
        <p:nvSpPr>
          <p:cNvPr id="185" name="Shape 185"/>
          <p:cNvSpPr txBox="1"/>
          <p:nvPr>
            <p:ph idx="1" type="body"/>
          </p:nvPr>
        </p:nvSpPr>
        <p:spPr>
          <a:xfrm>
            <a:off x="1109375" y="441225"/>
            <a:ext cx="7891800" cy="2092800"/>
          </a:xfrm>
          <a:prstGeom prst="rect">
            <a:avLst/>
          </a:prstGeom>
        </p:spPr>
        <p:txBody>
          <a:bodyPr anchorCtr="0" anchor="t" bIns="91425" lIns="91425" rIns="91425" wrap="square" tIns="91425">
            <a:noAutofit/>
          </a:bodyPr>
          <a:lstStyle/>
          <a:p>
            <a:pPr lvl="0" rtl="0">
              <a:spcBef>
                <a:spcPts val="0"/>
              </a:spcBef>
              <a:spcAft>
                <a:spcPts val="0"/>
              </a:spcAft>
              <a:buNone/>
            </a:pPr>
            <a:r>
              <a:rPr lang="en" sz="1800"/>
              <a:t>Adhesion-The tendency for water particles to stick to other surfaces</a:t>
            </a:r>
          </a:p>
          <a:p>
            <a:pPr indent="-342900" lvl="0" marL="457200" rtl="0">
              <a:spcBef>
                <a:spcPts val="0"/>
              </a:spcBef>
              <a:spcAft>
                <a:spcPts val="0"/>
              </a:spcAft>
              <a:buSzPct val="100000"/>
            </a:pPr>
            <a:r>
              <a:rPr lang="en" sz="1800"/>
              <a:t>Water strongly attracts to glass more so than any other object. </a:t>
            </a:r>
          </a:p>
          <a:p>
            <a:pPr indent="-342900" lvl="0" marL="457200" rtl="0">
              <a:spcBef>
                <a:spcPts val="0"/>
              </a:spcBef>
              <a:spcAft>
                <a:spcPts val="0"/>
              </a:spcAft>
              <a:buSzPct val="100000"/>
            </a:pPr>
            <a:r>
              <a:rPr lang="en" sz="1800"/>
              <a:t>Adhesion is important because it contributes to the movement of water. Without adhesion their would be no transportation because water wouldn’t stick to plants which would damage the water cycle </a:t>
            </a:r>
          </a:p>
          <a:p>
            <a:pPr indent="-342900" lvl="0" marL="457200" rtl="0">
              <a:spcBef>
                <a:spcPts val="0"/>
              </a:spcBef>
              <a:buSzPct val="100000"/>
            </a:pPr>
            <a:r>
              <a:rPr lang="en" sz="1800"/>
              <a:t>Example: water sticking to a glass cup</a:t>
            </a:r>
          </a:p>
          <a:p>
            <a:pPr lvl="0" rtl="0">
              <a:lnSpc>
                <a:spcPct val="100000"/>
              </a:lnSpc>
              <a:spcBef>
                <a:spcPts val="0"/>
              </a:spcBef>
              <a:spcAft>
                <a:spcPts val="0"/>
              </a:spcAft>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p:txBody>
      </p:sp>
      <p:pic>
        <p:nvPicPr>
          <p:cNvPr descr="Image result for nearly overflowing water" id="186" name="Shape 186"/>
          <p:cNvPicPr preferRelativeResize="0"/>
          <p:nvPr/>
        </p:nvPicPr>
        <p:blipFill>
          <a:blip r:embed="rId3">
            <a:alphaModFix/>
          </a:blip>
          <a:stretch>
            <a:fillRect/>
          </a:stretch>
        </p:blipFill>
        <p:spPr>
          <a:xfrm>
            <a:off x="6282325" y="2986438"/>
            <a:ext cx="2592300" cy="1944225"/>
          </a:xfrm>
          <a:prstGeom prst="rect">
            <a:avLst/>
          </a:prstGeom>
          <a:noFill/>
          <a:ln>
            <a:noFill/>
          </a:ln>
        </p:spPr>
      </p:pic>
      <p:cxnSp>
        <p:nvCxnSpPr>
          <p:cNvPr id="187" name="Shape 187"/>
          <p:cNvCxnSpPr/>
          <p:nvPr/>
        </p:nvCxnSpPr>
        <p:spPr>
          <a:xfrm>
            <a:off x="6278100" y="2533925"/>
            <a:ext cx="554700" cy="1033800"/>
          </a:xfrm>
          <a:prstGeom prst="straightConnector1">
            <a:avLst/>
          </a:prstGeom>
          <a:noFill/>
          <a:ln cap="flat" cmpd="sng" w="28575">
            <a:solidFill>
              <a:schemeClr val="dk2"/>
            </a:solidFill>
            <a:prstDash val="solid"/>
            <a:round/>
            <a:headEnd len="lg" w="lg" type="none"/>
            <a:tailEnd len="lg" w="lg" type="triangle"/>
          </a:ln>
        </p:spPr>
      </p:cxnSp>
      <p:sp>
        <p:nvSpPr>
          <p:cNvPr id="188" name="Shape 188"/>
          <p:cNvSpPr txBox="1"/>
          <p:nvPr>
            <p:ph idx="1" type="body"/>
          </p:nvPr>
        </p:nvSpPr>
        <p:spPr>
          <a:xfrm>
            <a:off x="306900" y="2472000"/>
            <a:ext cx="6084600" cy="1877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1800">
                <a:solidFill>
                  <a:srgbClr val="FFFFFF"/>
                </a:solidFill>
              </a:rPr>
              <a:t>Cohesion- The tendency for water molecules to stick to each other.</a:t>
            </a:r>
          </a:p>
          <a:p>
            <a:pPr indent="-342900" lvl="0" marL="457200" rtl="0">
              <a:lnSpc>
                <a:spcPct val="100000"/>
              </a:lnSpc>
              <a:spcBef>
                <a:spcPts val="0"/>
              </a:spcBef>
              <a:spcAft>
                <a:spcPts val="0"/>
              </a:spcAft>
              <a:buClr>
                <a:srgbClr val="FFFFFF"/>
              </a:buClr>
              <a:buSzPct val="100000"/>
              <a:buFont typeface="Lato"/>
              <a:buChar char="●"/>
            </a:pPr>
            <a:r>
              <a:rPr lang="en" sz="1800">
                <a:solidFill>
                  <a:srgbClr val="FFFFFF"/>
                </a:solidFill>
              </a:rPr>
              <a:t>This is what is responsible for surface tension which is a liquid’s ability to stick together when its surface is disrupted</a:t>
            </a:r>
          </a:p>
          <a:p>
            <a:pPr indent="-342900" lvl="0" marL="457200" rtl="0">
              <a:lnSpc>
                <a:spcPct val="100000"/>
              </a:lnSpc>
              <a:spcBef>
                <a:spcPts val="0"/>
              </a:spcBef>
              <a:spcAft>
                <a:spcPts val="0"/>
              </a:spcAft>
              <a:buClr>
                <a:srgbClr val="FFFFFF"/>
              </a:buClr>
              <a:buSzPct val="100000"/>
              <a:buFont typeface="Lato"/>
              <a:buChar char="●"/>
            </a:pPr>
            <a:r>
              <a:rPr lang="en" sz="1800">
                <a:solidFill>
                  <a:srgbClr val="FFFFFF"/>
                </a:solidFill>
              </a:rPr>
              <a:t>Without cohesion water could not come together in clouds during condensation.</a:t>
            </a:r>
          </a:p>
          <a:p>
            <a:pPr indent="-342900" lvl="0" marL="457200" rtl="0">
              <a:lnSpc>
                <a:spcPct val="100000"/>
              </a:lnSpc>
              <a:spcBef>
                <a:spcPts val="0"/>
              </a:spcBef>
              <a:spcAft>
                <a:spcPts val="0"/>
              </a:spcAft>
              <a:buClr>
                <a:srgbClr val="FFFFFF"/>
              </a:buClr>
              <a:buSzPct val="100000"/>
              <a:buFont typeface="Lato"/>
              <a:buChar char="●"/>
            </a:pPr>
            <a:r>
              <a:rPr lang="en" sz="1800">
                <a:solidFill>
                  <a:srgbClr val="FFFFFF"/>
                </a:solidFill>
              </a:rPr>
              <a:t>Example: Water in a cup forming a bubble like shape before overflowing</a:t>
            </a:r>
          </a:p>
          <a:p>
            <a:pPr lvl="0" rtl="0">
              <a:spcBef>
                <a:spcPts val="0"/>
              </a:spcBef>
              <a:buNone/>
            </a:pPr>
            <a:r>
              <a:t/>
            </a:r>
            <a:endParaRPr sz="1800"/>
          </a:p>
          <a:p>
            <a:pPr lvl="0" rtl="0">
              <a:spcBef>
                <a:spcPts val="0"/>
              </a:spcBef>
              <a:buNone/>
            </a:pPr>
            <a:r>
              <a:t/>
            </a:r>
            <a:endParaRPr sz="1800"/>
          </a:p>
        </p:txBody>
      </p:sp>
    </p:spTree>
  </p:cSld>
  <p:clrMapOvr>
    <a:masterClrMapping/>
  </p:clrMapOvr>
  <mc:AlternateContent>
    <mc:Choice Requires="p14">
      <p:transition spd="slow">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More Vocab </a:t>
            </a:r>
          </a:p>
        </p:txBody>
      </p:sp>
      <p:sp>
        <p:nvSpPr>
          <p:cNvPr id="194" name="Shape 194"/>
          <p:cNvSpPr txBox="1"/>
          <p:nvPr>
            <p:ph idx="1" type="body"/>
          </p:nvPr>
        </p:nvSpPr>
        <p:spPr>
          <a:xfrm>
            <a:off x="1221875" y="785925"/>
            <a:ext cx="7038900" cy="1558800"/>
          </a:xfrm>
          <a:prstGeom prst="rect">
            <a:avLst/>
          </a:prstGeom>
        </p:spPr>
        <p:txBody>
          <a:bodyPr anchorCtr="0" anchor="t" bIns="91425" lIns="91425" rIns="91425" wrap="square" tIns="91425">
            <a:noAutofit/>
          </a:bodyPr>
          <a:lstStyle/>
          <a:p>
            <a:pPr lvl="0" rtl="0">
              <a:spcBef>
                <a:spcPts val="0"/>
              </a:spcBef>
              <a:buNone/>
            </a:pPr>
            <a:r>
              <a:rPr lang="en" sz="1800"/>
              <a:t>Specific Heat- The heat needed to raise an object's temperature.</a:t>
            </a:r>
          </a:p>
          <a:p>
            <a:pPr indent="-342900" lvl="0" marL="457200" rtl="0">
              <a:spcBef>
                <a:spcPts val="0"/>
              </a:spcBef>
              <a:spcAft>
                <a:spcPts val="0"/>
              </a:spcAft>
              <a:buSzPct val="100000"/>
            </a:pPr>
            <a:r>
              <a:rPr lang="en" sz="1800"/>
              <a:t>Specific Heat is important because without it nothing would be able to heat anything up.</a:t>
            </a:r>
          </a:p>
          <a:p>
            <a:pPr indent="-342900" lvl="0" marL="457200">
              <a:spcBef>
                <a:spcPts val="0"/>
              </a:spcBef>
              <a:buSzPct val="100000"/>
            </a:pPr>
            <a:r>
              <a:rPr lang="en" sz="1800"/>
              <a:t>Example- a stove heating up  </a:t>
            </a:r>
          </a:p>
        </p:txBody>
      </p:sp>
      <p:sp>
        <p:nvSpPr>
          <p:cNvPr id="195" name="Shape 195"/>
          <p:cNvSpPr txBox="1"/>
          <p:nvPr/>
        </p:nvSpPr>
        <p:spPr>
          <a:xfrm>
            <a:off x="364625" y="2458175"/>
            <a:ext cx="5673000" cy="19413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Capillary action- The process where water rises into porous substances.</a:t>
            </a:r>
          </a:p>
          <a:p>
            <a:pPr lvl="0" rtl="0">
              <a:spcBef>
                <a:spcPts val="0"/>
              </a:spcBef>
              <a:buNone/>
            </a:pPr>
            <a:r>
              <a:t/>
            </a:r>
            <a:endParaRPr sz="1800">
              <a:solidFill>
                <a:srgbClr val="FFFFFF"/>
              </a:solidFill>
              <a:latin typeface="Lato"/>
              <a:ea typeface="Lato"/>
              <a:cs typeface="Lato"/>
              <a:sym typeface="Lato"/>
            </a:endParaRPr>
          </a:p>
          <a:p>
            <a:pPr indent="-342900" lvl="0" marL="457200" rtl="0">
              <a:spcBef>
                <a:spcPts val="0"/>
              </a:spcBef>
              <a:spcAft>
                <a:spcPts val="0"/>
              </a:spcAft>
              <a:buClr>
                <a:srgbClr val="FFFFFF"/>
              </a:buClr>
              <a:buSzPct val="100000"/>
              <a:buFont typeface="Lato"/>
              <a:buChar char="●"/>
            </a:pPr>
            <a:r>
              <a:rPr lang="en" sz="1800">
                <a:solidFill>
                  <a:srgbClr val="FFFFFF"/>
                </a:solidFill>
                <a:latin typeface="Lato"/>
                <a:ea typeface="Lato"/>
                <a:cs typeface="Lato"/>
                <a:sym typeface="Lato"/>
              </a:rPr>
              <a:t>It is important because without it, cleaning up spills would be a lot harder</a:t>
            </a:r>
          </a:p>
          <a:p>
            <a:pPr indent="-342900" lvl="0" marL="457200">
              <a:spcBef>
                <a:spcPts val="0"/>
              </a:spcBef>
              <a:buClr>
                <a:srgbClr val="FFFFFF"/>
              </a:buClr>
              <a:buSzPct val="100000"/>
              <a:buFont typeface="Lato"/>
              <a:buChar char="●"/>
            </a:pPr>
            <a:r>
              <a:rPr lang="en" sz="1800">
                <a:solidFill>
                  <a:srgbClr val="FFFFFF"/>
                </a:solidFill>
                <a:latin typeface="Lato"/>
                <a:ea typeface="Lato"/>
                <a:cs typeface="Lato"/>
                <a:sym typeface="Lato"/>
              </a:rPr>
              <a:t>Capillary action is what is going on when paper towels absorb water</a:t>
            </a:r>
          </a:p>
        </p:txBody>
      </p:sp>
      <p:pic>
        <p:nvPicPr>
          <p:cNvPr descr="Image result for capillary action" id="196" name="Shape 196"/>
          <p:cNvPicPr preferRelativeResize="0"/>
          <p:nvPr/>
        </p:nvPicPr>
        <p:blipFill>
          <a:blip r:embed="rId3">
            <a:alphaModFix/>
          </a:blip>
          <a:stretch>
            <a:fillRect/>
          </a:stretch>
        </p:blipFill>
        <p:spPr>
          <a:xfrm>
            <a:off x="5961975" y="2458175"/>
            <a:ext cx="2976950" cy="2155725"/>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0" y="0"/>
            <a:ext cx="7038900" cy="914100"/>
          </a:xfrm>
          <a:prstGeom prst="rect">
            <a:avLst/>
          </a:prstGeom>
        </p:spPr>
        <p:txBody>
          <a:bodyPr anchorCtr="0" anchor="t" bIns="91425" lIns="91425" rIns="91425" wrap="square" tIns="91425">
            <a:noAutofit/>
          </a:bodyPr>
          <a:lstStyle/>
          <a:p>
            <a:pPr lvl="0">
              <a:spcBef>
                <a:spcPts val="0"/>
              </a:spcBef>
              <a:buNone/>
            </a:pPr>
            <a:r>
              <a:rPr lang="en"/>
              <a:t>Even More Vocab </a:t>
            </a:r>
          </a:p>
        </p:txBody>
      </p:sp>
      <p:sp>
        <p:nvSpPr>
          <p:cNvPr id="202" name="Shape 202"/>
          <p:cNvSpPr txBox="1"/>
          <p:nvPr>
            <p:ph idx="1" type="body"/>
          </p:nvPr>
        </p:nvSpPr>
        <p:spPr>
          <a:xfrm>
            <a:off x="1121000" y="634650"/>
            <a:ext cx="5951400" cy="1395000"/>
          </a:xfrm>
          <a:prstGeom prst="rect">
            <a:avLst/>
          </a:prstGeom>
        </p:spPr>
        <p:txBody>
          <a:bodyPr anchorCtr="0" anchor="t" bIns="91425" lIns="91425" rIns="91425" wrap="square" tIns="91425">
            <a:noAutofit/>
          </a:bodyPr>
          <a:lstStyle/>
          <a:p>
            <a:pPr lvl="0" rtl="0">
              <a:spcBef>
                <a:spcPts val="0"/>
              </a:spcBef>
              <a:buNone/>
            </a:pPr>
            <a:r>
              <a:rPr lang="en" sz="1800"/>
              <a:t>Surface tension -Describes the tightness of the surface of a liquid. This is why force is required to disrupt the surface of a liquid </a:t>
            </a:r>
          </a:p>
          <a:p>
            <a:pPr indent="-342900" lvl="0" marL="457200" rtl="0">
              <a:spcBef>
                <a:spcPts val="0"/>
              </a:spcBef>
              <a:buSzPct val="100000"/>
            </a:pPr>
            <a:r>
              <a:rPr lang="en" sz="1800"/>
              <a:t>Surface tension is important it allows insects, usually denser than water, to float and stride on a water surface.</a:t>
            </a:r>
          </a:p>
        </p:txBody>
      </p:sp>
      <p:sp>
        <p:nvSpPr>
          <p:cNvPr id="203" name="Shape 203"/>
          <p:cNvSpPr txBox="1"/>
          <p:nvPr/>
        </p:nvSpPr>
        <p:spPr>
          <a:xfrm>
            <a:off x="1121000" y="2786075"/>
            <a:ext cx="5951400" cy="22818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Lato"/>
                <a:ea typeface="Lato"/>
                <a:cs typeface="Lato"/>
                <a:sym typeface="Lato"/>
              </a:rPr>
              <a:t>Water Polarity- One side of every water molecule is negatively charged, while the other is positively charged</a:t>
            </a:r>
          </a:p>
          <a:p>
            <a:pPr lvl="0" rtl="0">
              <a:spcBef>
                <a:spcPts val="0"/>
              </a:spcBef>
              <a:buNone/>
            </a:pPr>
            <a:r>
              <a:t/>
            </a:r>
            <a:endParaRPr sz="1800">
              <a:solidFill>
                <a:srgbClr val="FFFFFF"/>
              </a:solidFill>
              <a:latin typeface="Lato"/>
              <a:ea typeface="Lato"/>
              <a:cs typeface="Lato"/>
              <a:sym typeface="Lato"/>
            </a:endParaRPr>
          </a:p>
          <a:p>
            <a:pPr indent="-342900" lvl="0" marL="457200" rtl="0">
              <a:spcBef>
                <a:spcPts val="0"/>
              </a:spcBef>
              <a:spcAft>
                <a:spcPts val="0"/>
              </a:spcAft>
              <a:buClr>
                <a:srgbClr val="FFFFFF"/>
              </a:buClr>
              <a:buSzPct val="100000"/>
              <a:buFont typeface="Lato"/>
              <a:buChar char="●"/>
            </a:pPr>
            <a:r>
              <a:rPr lang="en" sz="1800">
                <a:solidFill>
                  <a:srgbClr val="FFFFFF"/>
                </a:solidFill>
                <a:latin typeface="Lato"/>
                <a:ea typeface="Lato"/>
                <a:cs typeface="Lato"/>
                <a:sym typeface="Lato"/>
              </a:rPr>
              <a:t>Water Polarity is important because it allows water to dissolve other polar substances quite easily</a:t>
            </a:r>
          </a:p>
          <a:p>
            <a:pPr indent="-342900" lvl="0" marL="457200">
              <a:spcBef>
                <a:spcPts val="0"/>
              </a:spcBef>
              <a:buClr>
                <a:srgbClr val="FFFFFF"/>
              </a:buClr>
              <a:buSzPct val="100000"/>
              <a:buFont typeface="Lato"/>
              <a:buChar char="●"/>
            </a:pPr>
            <a:r>
              <a:rPr lang="en" sz="1800">
                <a:solidFill>
                  <a:srgbClr val="FFFFFF"/>
                </a:solidFill>
                <a:latin typeface="Lato"/>
                <a:ea typeface="Lato"/>
                <a:cs typeface="Lato"/>
                <a:sym typeface="Lato"/>
              </a:rPr>
              <a:t>Water Polarity is the reason water has cohesion, the negative and positive ends attract.</a:t>
            </a:r>
          </a:p>
        </p:txBody>
      </p:sp>
      <p:sp>
        <p:nvSpPr>
          <p:cNvPr descr="My entry for round 1 of the Barefoot Central Freestyle Challenge 2014.  Video shot on a GoPro Hero 2 using UKPro gear.  Visit BarefootCentral.info for more videos!  Thanks to my sponsors: Barefoot Central, Doc's Pro Plugs, and UKPro." id="204" name="Shape 204" title="Barefoot Waterskiing Freestyle Craziness">
            <a:hlinkClick r:id="rId3"/>
          </p:cNvPr>
          <p:cNvSpPr/>
          <p:nvPr/>
        </p:nvSpPr>
        <p:spPr>
          <a:xfrm>
            <a:off x="7177350" y="0"/>
            <a:ext cx="1966650" cy="1474975"/>
          </a:xfrm>
          <a:prstGeom prst="rect">
            <a:avLst/>
          </a:prstGeom>
          <a:blipFill>
            <a:blip r:embed="rId4">
              <a:alphaModFix/>
            </a:blip>
            <a:stretch>
              <a:fillRect/>
            </a:stretch>
          </a:blipFill>
          <a:ln>
            <a:noFill/>
          </a:ln>
        </p:spPr>
      </p:sp>
    </p:spTree>
  </p:cSld>
  <p:clrMapOvr>
    <a:masterClrMapping/>
  </p:clrMapOvr>
  <mc:AlternateContent>
    <mc:Choice Requires="p14">
      <p:transition spd="slow">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