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Average"/>
      <p:regular r:id="rId15"/>
    </p:embeddedFont>
    <p:embeddedFont>
      <p:font typeface="Oswald"/>
      <p:regular r:id="rId16"/>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Average-regular.fntdata"/><Relationship Id="rId14" Type="http://schemas.openxmlformats.org/officeDocument/2006/relationships/slide" Target="slides/slide10.xml"/><Relationship Id="rId17" Type="http://schemas.openxmlformats.org/officeDocument/2006/relationships/font" Target="fonts/Oswald-bold.fntdata"/><Relationship Id="rId16" Type="http://schemas.openxmlformats.org/officeDocument/2006/relationships/font" Target="fonts/Oswald-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1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earth.rice.edu/mtpe/hydro/hydrosphere/topics/Ocean_Atm_Circ_ElNino.html" TargetMode="External"/><Relationship Id="rId10" Type="http://schemas.openxmlformats.org/officeDocument/2006/relationships/hyperlink" Target="http://oceanservice.noaa.gov/education/kits/currents/05currents3.html" TargetMode="External"/><Relationship Id="rId13" Type="http://schemas.openxmlformats.org/officeDocument/2006/relationships/hyperlink" Target="http://nationalgeographic.org/media/lake-turnover/" TargetMode="External"/><Relationship Id="rId12" Type="http://schemas.openxmlformats.org/officeDocument/2006/relationships/hyperlink" Target="http://oceanservice.noaa.gov/facts/upwelling.html" TargetMode="External"/><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www.eartheclipse.com/ecosystem/causes-and-effects-of-eutrophication.html" TargetMode="External"/><Relationship Id="rId4" Type="http://schemas.openxmlformats.org/officeDocument/2006/relationships/hyperlink" Target="https://www.britannica.com/technology/reservoir" TargetMode="External"/><Relationship Id="rId9" Type="http://schemas.openxmlformats.org/officeDocument/2006/relationships/hyperlink" Target="http://nationalgeographic.org/media/lake-turnover/" TargetMode="External"/><Relationship Id="rId5" Type="http://schemas.openxmlformats.org/officeDocument/2006/relationships/hyperlink" Target="http://www.eo.ucar.edu/kids/green/wild3.htm" TargetMode="External"/><Relationship Id="rId6" Type="http://schemas.openxmlformats.org/officeDocument/2006/relationships/hyperlink" Target="http://www.unep.or.jp/ietc/Publications/Short_Series/LakeReservoirs-1/3.asp" TargetMode="External"/><Relationship Id="rId7" Type="http://schemas.openxmlformats.org/officeDocument/2006/relationships/hyperlink" Target="http://www.sswm.info/content/man-made-reservoirs" TargetMode="External"/><Relationship Id="rId8" Type="http://schemas.openxmlformats.org/officeDocument/2006/relationships/hyperlink" Target="http://tos.org/oceanography/article/the-role-of-eutrophication-in-the-global-proliferation-of-harmfulalgal-blo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0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idx="1" type="subTitle"/>
          </p:nvPr>
        </p:nvSpPr>
        <p:spPr>
          <a:xfrm>
            <a:off x="1366800" y="3890400"/>
            <a:ext cx="6549300" cy="706200"/>
          </a:xfrm>
          <a:prstGeom prst="rect">
            <a:avLst/>
          </a:prstGeom>
        </p:spPr>
        <p:txBody>
          <a:bodyPr anchorCtr="0" anchor="t" bIns="91425" lIns="91425" rIns="91425" tIns="91425">
            <a:noAutofit/>
          </a:bodyPr>
          <a:lstStyle/>
          <a:p>
            <a:pPr lvl="0">
              <a:spcBef>
                <a:spcPts val="0"/>
              </a:spcBef>
              <a:buNone/>
            </a:pPr>
            <a:r>
              <a:rPr lang="en">
                <a:solidFill>
                  <a:srgbClr val="FFFFFF"/>
                </a:solidFill>
                <a:latin typeface="Oswald"/>
                <a:ea typeface="Oswald"/>
                <a:cs typeface="Oswald"/>
                <a:sym typeface="Oswald"/>
              </a:rPr>
              <a:t>By: Lauren E., Michaela G., Michael M.</a:t>
            </a:r>
          </a:p>
        </p:txBody>
      </p:sp>
      <p:sp>
        <p:nvSpPr>
          <p:cNvPr id="60" name="Shape 60"/>
          <p:cNvSpPr txBox="1"/>
          <p:nvPr>
            <p:ph type="ctrTitle"/>
          </p:nvPr>
        </p:nvSpPr>
        <p:spPr>
          <a:xfrm>
            <a:off x="1254600" y="414025"/>
            <a:ext cx="6773700" cy="1555500"/>
          </a:xfrm>
          <a:prstGeom prst="rect">
            <a:avLst/>
          </a:prstGeom>
        </p:spPr>
        <p:txBody>
          <a:bodyPr anchorCtr="0" anchor="b" bIns="91425" lIns="91425" rIns="91425" tIns="91425">
            <a:noAutofit/>
          </a:bodyPr>
          <a:lstStyle/>
          <a:p>
            <a:pPr lvl="0">
              <a:spcBef>
                <a:spcPts val="0"/>
              </a:spcBef>
              <a:buNone/>
            </a:pPr>
            <a:r>
              <a:rPr lang="en" sz="4800"/>
              <a:t>Surface Water &amp; Ocean Currents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0" y="0"/>
            <a:ext cx="1630800" cy="572700"/>
          </a:xfrm>
          <a:prstGeom prst="rect">
            <a:avLst/>
          </a:prstGeom>
        </p:spPr>
        <p:txBody>
          <a:bodyPr anchorCtr="0" anchor="t" bIns="91425" lIns="91425" rIns="91425" tIns="91425">
            <a:noAutofit/>
          </a:bodyPr>
          <a:lstStyle/>
          <a:p>
            <a:pPr lvl="0">
              <a:spcBef>
                <a:spcPts val="0"/>
              </a:spcBef>
              <a:buNone/>
            </a:pPr>
            <a:r>
              <a:rPr lang="en"/>
              <a:t>Sources</a:t>
            </a:r>
          </a:p>
        </p:txBody>
      </p:sp>
      <p:sp>
        <p:nvSpPr>
          <p:cNvPr id="127" name="Shape 127"/>
          <p:cNvSpPr txBox="1"/>
          <p:nvPr>
            <p:ph idx="1" type="body"/>
          </p:nvPr>
        </p:nvSpPr>
        <p:spPr>
          <a:xfrm>
            <a:off x="0" y="572700"/>
            <a:ext cx="9144000" cy="4570800"/>
          </a:xfrm>
          <a:prstGeom prst="rect">
            <a:avLst/>
          </a:prstGeom>
        </p:spPr>
        <p:txBody>
          <a:bodyPr anchorCtr="0" anchor="t" bIns="91425" lIns="91425" rIns="91425" tIns="91425">
            <a:noAutofit/>
          </a:bodyPr>
          <a:lstStyle/>
          <a:p>
            <a:pPr lvl="0" rtl="0">
              <a:lnSpc>
                <a:spcPct val="100000"/>
              </a:lnSpc>
              <a:spcBef>
                <a:spcPts val="0"/>
              </a:spcBef>
              <a:buNone/>
            </a:pPr>
            <a:r>
              <a:rPr lang="en" sz="1000" u="sng">
                <a:solidFill>
                  <a:schemeClr val="hlink"/>
                </a:solidFill>
                <a:hlinkClick r:id="rId3"/>
              </a:rPr>
              <a:t>http://www.eartheclipse.com/ecosystem/causes-and-effects-of-eutrophication.html</a:t>
            </a:r>
          </a:p>
          <a:p>
            <a:pPr lvl="0" rtl="0">
              <a:lnSpc>
                <a:spcPct val="100000"/>
              </a:lnSpc>
              <a:spcBef>
                <a:spcPts val="0"/>
              </a:spcBef>
              <a:buNone/>
            </a:pPr>
            <a:r>
              <a:rPr lang="en" sz="1000" u="sng">
                <a:solidFill>
                  <a:schemeClr val="hlink"/>
                </a:solidFill>
                <a:hlinkClick r:id="rId4"/>
              </a:rPr>
              <a:t>https://www.britannica.com/technology/reservoir</a:t>
            </a:r>
            <a:r>
              <a:rPr lang="en" sz="1000"/>
              <a:t> </a:t>
            </a:r>
          </a:p>
          <a:p>
            <a:pPr lvl="0" rtl="0">
              <a:lnSpc>
                <a:spcPct val="100000"/>
              </a:lnSpc>
              <a:spcBef>
                <a:spcPts val="0"/>
              </a:spcBef>
              <a:buNone/>
            </a:pPr>
            <a:r>
              <a:rPr lang="en" sz="1000" u="sng">
                <a:solidFill>
                  <a:schemeClr val="hlink"/>
                </a:solidFill>
                <a:hlinkClick r:id="rId5"/>
              </a:rPr>
              <a:t>http://www.eo.ucar.edu/kids/green/wild3.htm</a:t>
            </a:r>
            <a:r>
              <a:rPr lang="en" sz="1000"/>
              <a:t> </a:t>
            </a:r>
          </a:p>
          <a:p>
            <a:pPr lvl="0" rtl="0">
              <a:lnSpc>
                <a:spcPct val="100000"/>
              </a:lnSpc>
              <a:spcBef>
                <a:spcPts val="0"/>
              </a:spcBef>
              <a:buNone/>
            </a:pPr>
            <a:r>
              <a:rPr lang="en" sz="1000" u="sng">
                <a:solidFill>
                  <a:schemeClr val="hlink"/>
                </a:solidFill>
                <a:hlinkClick r:id="rId6"/>
              </a:rPr>
              <a:t>http://www.unep.or.jp/ietc/Publications/Short_Series/LakeReservoirs-1/3.asp</a:t>
            </a:r>
            <a:r>
              <a:rPr lang="en" sz="1000"/>
              <a:t> </a:t>
            </a:r>
          </a:p>
          <a:p>
            <a:pPr lvl="0" rtl="0">
              <a:lnSpc>
                <a:spcPct val="100000"/>
              </a:lnSpc>
              <a:spcBef>
                <a:spcPts val="0"/>
              </a:spcBef>
              <a:buNone/>
            </a:pPr>
            <a:r>
              <a:rPr lang="en" sz="1000" u="sng">
                <a:solidFill>
                  <a:schemeClr val="hlink"/>
                </a:solidFill>
                <a:hlinkClick r:id="rId7"/>
              </a:rPr>
              <a:t>http://www.sswm.info/content/man-made-reservoirs</a:t>
            </a:r>
            <a:r>
              <a:rPr lang="en" sz="1000"/>
              <a:t> </a:t>
            </a:r>
          </a:p>
          <a:p>
            <a:pPr lvl="0" rtl="0">
              <a:lnSpc>
                <a:spcPct val="100000"/>
              </a:lnSpc>
              <a:spcBef>
                <a:spcPts val="0"/>
              </a:spcBef>
              <a:buNone/>
            </a:pPr>
            <a:r>
              <a:rPr lang="en" sz="1000" u="sng">
                <a:solidFill>
                  <a:schemeClr val="hlink"/>
                </a:solidFill>
                <a:hlinkClick r:id="rId8"/>
              </a:rPr>
              <a:t>http://tos.org/oceanography/article/the-role-of-eutrophication-in-the-global-proliferation-of-harmfulalgal-bloo</a:t>
            </a:r>
            <a:r>
              <a:rPr lang="en" sz="1000">
                <a:solidFill>
                  <a:schemeClr val="accent5"/>
                </a:solidFill>
              </a:rPr>
              <a:t> </a:t>
            </a:r>
          </a:p>
          <a:p>
            <a:pPr lvl="0" rtl="0">
              <a:lnSpc>
                <a:spcPct val="100000"/>
              </a:lnSpc>
              <a:spcBef>
                <a:spcPts val="0"/>
              </a:spcBef>
              <a:buNone/>
            </a:pPr>
            <a:r>
              <a:rPr lang="en" sz="1000" u="sng">
                <a:solidFill>
                  <a:schemeClr val="hlink"/>
                </a:solidFill>
                <a:hlinkClick r:id="rId9"/>
              </a:rPr>
              <a:t>http://nationalgeographic.org/media/lake-turnover/</a:t>
            </a:r>
            <a:r>
              <a:rPr lang="en" sz="1000">
                <a:solidFill>
                  <a:schemeClr val="accent5"/>
                </a:solidFill>
              </a:rPr>
              <a:t> </a:t>
            </a:r>
          </a:p>
          <a:p>
            <a:pPr lvl="0" rtl="0">
              <a:lnSpc>
                <a:spcPct val="100000"/>
              </a:lnSpc>
              <a:spcBef>
                <a:spcPts val="0"/>
              </a:spcBef>
              <a:buNone/>
            </a:pPr>
            <a:r>
              <a:rPr lang="en" sz="1000" u="sng">
                <a:solidFill>
                  <a:schemeClr val="hlink"/>
                </a:solidFill>
                <a:hlinkClick r:id="rId10"/>
              </a:rPr>
              <a:t>http://oceanservice.noaa.gov/education/kits/currents/05currents3.html</a:t>
            </a:r>
            <a:r>
              <a:rPr lang="en" sz="1000">
                <a:solidFill>
                  <a:schemeClr val="accent5"/>
                </a:solidFill>
              </a:rPr>
              <a:t> </a:t>
            </a:r>
          </a:p>
          <a:p>
            <a:pPr lvl="0" rtl="0">
              <a:lnSpc>
                <a:spcPct val="100000"/>
              </a:lnSpc>
              <a:spcBef>
                <a:spcPts val="0"/>
              </a:spcBef>
              <a:buNone/>
            </a:pPr>
            <a:r>
              <a:rPr lang="en" sz="900" u="sng">
                <a:solidFill>
                  <a:schemeClr val="accent5"/>
                </a:solidFill>
                <a:latin typeface="Arial"/>
                <a:ea typeface="Arial"/>
                <a:cs typeface="Arial"/>
                <a:sym typeface="Arial"/>
                <a:hlinkClick r:id="rId11"/>
              </a:rPr>
              <a:t>http://earth.rice.edu/mtpe/hydro/hydrosphere/topics/Ocean_Atm_Circ_ElNino.html</a:t>
            </a:r>
            <a:r>
              <a:rPr lang="en" sz="900">
                <a:solidFill>
                  <a:srgbClr val="006621"/>
                </a:solidFill>
                <a:latin typeface="Arial"/>
                <a:ea typeface="Arial"/>
                <a:cs typeface="Arial"/>
                <a:sym typeface="Arial"/>
              </a:rPr>
              <a:t> </a:t>
            </a:r>
          </a:p>
          <a:p>
            <a:pPr lvl="0" rtl="0">
              <a:lnSpc>
                <a:spcPct val="100000"/>
              </a:lnSpc>
              <a:spcBef>
                <a:spcPts val="0"/>
              </a:spcBef>
              <a:buNone/>
            </a:pPr>
            <a:r>
              <a:rPr lang="en" sz="1000" u="sng">
                <a:solidFill>
                  <a:schemeClr val="hlink"/>
                </a:solidFill>
                <a:hlinkClick r:id="rId12"/>
              </a:rPr>
              <a:t>http://oceanservice.noaa.gov/facts/upwelling.html</a:t>
            </a:r>
            <a:r>
              <a:rPr lang="en" sz="1000">
                <a:solidFill>
                  <a:schemeClr val="accent5"/>
                </a:solidFill>
              </a:rPr>
              <a:t> </a:t>
            </a:r>
          </a:p>
          <a:p>
            <a:pPr lvl="0" rtl="0">
              <a:lnSpc>
                <a:spcPct val="100000"/>
              </a:lnSpc>
              <a:spcBef>
                <a:spcPts val="0"/>
              </a:spcBef>
              <a:buNone/>
            </a:pPr>
            <a:r>
              <a:rPr lang="en" sz="1000" u="sng">
                <a:solidFill>
                  <a:schemeClr val="hlink"/>
                </a:solidFill>
                <a:hlinkClick r:id="rId13"/>
              </a:rPr>
              <a:t>http://nationalgeographic.org/media/lake-turnover/</a:t>
            </a:r>
            <a:r>
              <a:rPr lang="en" sz="1000">
                <a:solidFill>
                  <a:schemeClr val="accent5"/>
                </a:solidFill>
              </a:rPr>
              <a:t> </a:t>
            </a:r>
          </a:p>
          <a:p>
            <a:pPr lvl="0" rtl="0">
              <a:lnSpc>
                <a:spcPct val="100000"/>
              </a:lnSpc>
              <a:spcBef>
                <a:spcPts val="0"/>
              </a:spcBef>
              <a:buNone/>
            </a:pPr>
            <a:r>
              <a:rPr lang="en" sz="1000">
                <a:solidFill>
                  <a:schemeClr val="accent5"/>
                </a:solidFill>
              </a:rPr>
              <a:t>Science Textbook</a:t>
            </a:r>
          </a:p>
          <a:p>
            <a:pPr lvl="0">
              <a:lnSpc>
                <a:spcPct val="100000"/>
              </a:lnSpc>
              <a:spcBef>
                <a:spcPts val="0"/>
              </a:spcBef>
              <a:buNone/>
            </a:pPr>
            <a:r>
              <a:t/>
            </a:r>
            <a:endParaRPr/>
          </a:p>
          <a:p>
            <a:pPr lvl="0">
              <a:lnSpc>
                <a:spcPct val="100000"/>
              </a:lnSpc>
              <a:spcBef>
                <a:spcPts val="0"/>
              </a:spcBef>
              <a:buNone/>
            </a:pPr>
            <a:r>
              <a:rPr lang="en"/>
              <a:t>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0" y="0"/>
            <a:ext cx="4804800" cy="572700"/>
          </a:xfrm>
          <a:prstGeom prst="rect">
            <a:avLst/>
          </a:prstGeom>
        </p:spPr>
        <p:txBody>
          <a:bodyPr anchorCtr="0" anchor="t" bIns="91425" lIns="91425" rIns="91425" tIns="91425">
            <a:noAutofit/>
          </a:bodyPr>
          <a:lstStyle/>
          <a:p>
            <a:pPr lvl="0">
              <a:spcBef>
                <a:spcPts val="0"/>
              </a:spcBef>
              <a:buNone/>
            </a:pPr>
            <a:r>
              <a:rPr lang="en"/>
              <a:t>Reservoirs &amp; Their Importance</a:t>
            </a:r>
          </a:p>
        </p:txBody>
      </p:sp>
      <p:pic>
        <p:nvPicPr>
          <p:cNvPr id="66" name="Shape 66"/>
          <p:cNvPicPr preferRelativeResize="0"/>
          <p:nvPr/>
        </p:nvPicPr>
        <p:blipFill>
          <a:blip r:embed="rId3">
            <a:alphaModFix/>
          </a:blip>
          <a:stretch>
            <a:fillRect/>
          </a:stretch>
        </p:blipFill>
        <p:spPr>
          <a:xfrm>
            <a:off x="4678925" y="802874"/>
            <a:ext cx="4465075" cy="3813700"/>
          </a:xfrm>
          <a:prstGeom prst="rect">
            <a:avLst/>
          </a:prstGeom>
          <a:noFill/>
          <a:ln>
            <a:noFill/>
          </a:ln>
        </p:spPr>
      </p:pic>
      <p:sp>
        <p:nvSpPr>
          <p:cNvPr id="67" name="Shape 67"/>
          <p:cNvSpPr txBox="1"/>
          <p:nvPr>
            <p:ph idx="1" type="body"/>
          </p:nvPr>
        </p:nvSpPr>
        <p:spPr>
          <a:xfrm>
            <a:off x="0" y="572700"/>
            <a:ext cx="4678800" cy="4570800"/>
          </a:xfrm>
          <a:prstGeom prst="rect">
            <a:avLst/>
          </a:prstGeom>
        </p:spPr>
        <p:txBody>
          <a:bodyPr anchorCtr="0" anchor="t" bIns="91425" lIns="91425" rIns="91425" tIns="91425">
            <a:noAutofit/>
          </a:bodyPr>
          <a:lstStyle/>
          <a:p>
            <a:pPr indent="-342900" lvl="0" marL="457200" rtl="0">
              <a:spcBef>
                <a:spcPts val="0"/>
              </a:spcBef>
              <a:buSzPct val="100000"/>
            </a:pPr>
            <a:r>
              <a:rPr lang="en" sz="1800"/>
              <a:t>A reservoir is an “large natural or artificial lake, which is used as a source to supply water.“</a:t>
            </a:r>
          </a:p>
          <a:p>
            <a:pPr indent="-342900" lvl="0" marL="457200" rtl="0">
              <a:spcBef>
                <a:spcPts val="0"/>
              </a:spcBef>
              <a:buSzPct val="100000"/>
              <a:buChar char="●"/>
            </a:pPr>
            <a:r>
              <a:rPr lang="en" sz="1800"/>
              <a:t>When it is natural it is formed by runoff and when it is manmade we make them by digging out the large area and filling it with water that was extracted from another source.</a:t>
            </a:r>
          </a:p>
          <a:p>
            <a:pPr indent="-342900" lvl="0" marL="457200">
              <a:spcBef>
                <a:spcPts val="0"/>
              </a:spcBef>
              <a:buSzPct val="100000"/>
              <a:buChar char="●"/>
            </a:pPr>
            <a:r>
              <a:rPr lang="en" sz="1800"/>
              <a:t>The role of reservoirs is to store the water when we have a massive rainfall to prevent floods. They also keep all the water into one easy accessible place.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0" y="0"/>
            <a:ext cx="2810100" cy="639900"/>
          </a:xfrm>
          <a:prstGeom prst="rect">
            <a:avLst/>
          </a:prstGeom>
        </p:spPr>
        <p:txBody>
          <a:bodyPr anchorCtr="0" anchor="t" bIns="91425" lIns="91425" rIns="91425" tIns="91425">
            <a:noAutofit/>
          </a:bodyPr>
          <a:lstStyle/>
          <a:p>
            <a:pPr lvl="0">
              <a:spcBef>
                <a:spcPts val="0"/>
              </a:spcBef>
              <a:buNone/>
            </a:pPr>
            <a:r>
              <a:rPr lang="en"/>
              <a:t>Lake Turnovers</a:t>
            </a:r>
          </a:p>
        </p:txBody>
      </p:sp>
      <p:sp>
        <p:nvSpPr>
          <p:cNvPr id="73" name="Shape 73"/>
          <p:cNvSpPr txBox="1"/>
          <p:nvPr>
            <p:ph idx="1" type="body"/>
          </p:nvPr>
        </p:nvSpPr>
        <p:spPr>
          <a:xfrm>
            <a:off x="0" y="489300"/>
            <a:ext cx="4478700" cy="4654200"/>
          </a:xfrm>
          <a:prstGeom prst="rect">
            <a:avLst/>
          </a:prstGeom>
        </p:spPr>
        <p:txBody>
          <a:bodyPr anchorCtr="0" anchor="t" bIns="91425" lIns="91425" rIns="91425" tIns="91425">
            <a:noAutofit/>
          </a:bodyPr>
          <a:lstStyle/>
          <a:p>
            <a:pPr indent="-342900" lvl="0" marL="457200" rtl="0">
              <a:spcBef>
                <a:spcPts val="0"/>
              </a:spcBef>
              <a:buSzPct val="100000"/>
            </a:pPr>
            <a:r>
              <a:rPr lang="en" sz="1800"/>
              <a:t>A lake turnover is when the seasonal movement of layers and water occurs. </a:t>
            </a:r>
          </a:p>
          <a:p>
            <a:pPr indent="-342900" lvl="0" marL="457200" rtl="0">
              <a:spcBef>
                <a:spcPts val="0"/>
              </a:spcBef>
              <a:buSzPct val="100000"/>
            </a:pPr>
            <a:r>
              <a:rPr lang="en" sz="1800"/>
              <a:t>During the summer the top layer is the hottest and get colder the deeper you go, and during the winter it’s the opposite. So when the seasonal weather changes occur in the spring or the fall it makes the hot and cold layers rotate like convection.</a:t>
            </a:r>
          </a:p>
          <a:p>
            <a:pPr indent="-342900" lvl="0" marL="457200" rtl="0">
              <a:spcBef>
                <a:spcPts val="0"/>
              </a:spcBef>
              <a:buSzPct val="100000"/>
            </a:pPr>
            <a:r>
              <a:rPr lang="en" sz="1800"/>
              <a:t>While if it is a little pond, since it's not deep, lake turnovers can’t occur.</a:t>
            </a:r>
          </a:p>
          <a:p>
            <a:pPr lvl="0">
              <a:spcBef>
                <a:spcPts val="0"/>
              </a:spcBef>
              <a:buNone/>
            </a:pPr>
            <a:r>
              <a:rPr lang="en" sz="1800"/>
              <a:t> </a:t>
            </a:r>
          </a:p>
        </p:txBody>
      </p:sp>
      <p:sp>
        <p:nvSpPr>
          <p:cNvPr id="74" name="Shape 74"/>
          <p:cNvSpPr txBox="1"/>
          <p:nvPr>
            <p:ph idx="2" type="body"/>
          </p:nvPr>
        </p:nvSpPr>
        <p:spPr>
          <a:xfrm>
            <a:off x="4478700" y="37650"/>
            <a:ext cx="4681800" cy="5068200"/>
          </a:xfrm>
          <a:prstGeom prst="rect">
            <a:avLst/>
          </a:prstGeom>
        </p:spPr>
        <p:txBody>
          <a:bodyPr anchorCtr="0" anchor="t" bIns="91425" lIns="91425" rIns="91425" tIns="91425">
            <a:noAutofit/>
          </a:bodyPr>
          <a:lstStyle/>
          <a:p>
            <a:pPr lvl="0">
              <a:spcBef>
                <a:spcPts val="0"/>
              </a:spcBef>
              <a:buNone/>
            </a:pPr>
            <a:r>
              <a:t/>
            </a:r>
            <a:endParaRPr sz="1800">
              <a:highlight>
                <a:srgbClr val="0000FF"/>
              </a:highlight>
            </a:endParaRPr>
          </a:p>
          <a:p>
            <a:pPr lvl="0" rtl="0">
              <a:spcBef>
                <a:spcPts val="0"/>
              </a:spcBef>
              <a:buNone/>
            </a:pPr>
            <a:r>
              <a:t/>
            </a:r>
            <a:endParaRPr sz="1800"/>
          </a:p>
        </p:txBody>
      </p:sp>
      <p:pic>
        <p:nvPicPr>
          <p:cNvPr descr="29293.jpg" id="75" name="Shape 75"/>
          <p:cNvPicPr preferRelativeResize="0"/>
          <p:nvPr/>
        </p:nvPicPr>
        <p:blipFill>
          <a:blip r:embed="rId3">
            <a:alphaModFix/>
          </a:blip>
          <a:stretch>
            <a:fillRect/>
          </a:stretch>
        </p:blipFill>
        <p:spPr>
          <a:xfrm>
            <a:off x="4478700" y="313625"/>
            <a:ext cx="4478700" cy="451624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281950"/>
            <a:ext cx="8520600" cy="572700"/>
          </a:xfrm>
          <a:prstGeom prst="rect">
            <a:avLst/>
          </a:prstGeom>
        </p:spPr>
        <p:txBody>
          <a:bodyPr anchorCtr="0" anchor="t" bIns="91425" lIns="91425" rIns="91425" tIns="91425">
            <a:noAutofit/>
          </a:bodyPr>
          <a:lstStyle/>
          <a:p>
            <a:pPr lvl="0">
              <a:spcBef>
                <a:spcPts val="0"/>
              </a:spcBef>
              <a:buNone/>
            </a:pPr>
            <a:r>
              <a:rPr lang="en"/>
              <a:t>Eutrophication</a:t>
            </a:r>
          </a:p>
        </p:txBody>
      </p:sp>
      <p:sp>
        <p:nvSpPr>
          <p:cNvPr id="81" name="Shape 81"/>
          <p:cNvSpPr txBox="1"/>
          <p:nvPr>
            <p:ph idx="1" type="body"/>
          </p:nvPr>
        </p:nvSpPr>
        <p:spPr>
          <a:xfrm>
            <a:off x="311700" y="854650"/>
            <a:ext cx="8520600" cy="754500"/>
          </a:xfrm>
          <a:prstGeom prst="rect">
            <a:avLst/>
          </a:prstGeom>
        </p:spPr>
        <p:txBody>
          <a:bodyPr anchorCtr="0" anchor="t" bIns="91425" lIns="91425" rIns="91425" tIns="91425">
            <a:noAutofit/>
          </a:bodyPr>
          <a:lstStyle/>
          <a:p>
            <a:pPr lvl="0" rtl="0">
              <a:spcBef>
                <a:spcPts val="0"/>
              </a:spcBef>
              <a:buNone/>
            </a:pPr>
            <a:r>
              <a:rPr lang="en"/>
              <a:t>Eutrophication is an “increase of nutrients in water which causes plant and algae growth in bodies of water.” It can happen naturally or humans can cause it.</a:t>
            </a:r>
          </a:p>
          <a:p>
            <a:pPr lvl="0">
              <a:spcBef>
                <a:spcPts val="0"/>
              </a:spcBef>
              <a:buNone/>
            </a:pPr>
            <a:r>
              <a:rPr lang="en"/>
              <a:t>Causes-									Effects-</a:t>
            </a:r>
          </a:p>
          <a:p>
            <a:pPr lvl="0" rtl="0">
              <a:spcBef>
                <a:spcPts val="0"/>
              </a:spcBef>
              <a:buNone/>
            </a:pPr>
            <a:r>
              <a:rPr lang="en"/>
              <a:t>								</a:t>
            </a:r>
          </a:p>
        </p:txBody>
      </p:sp>
      <p:sp>
        <p:nvSpPr>
          <p:cNvPr id="82" name="Shape 82"/>
          <p:cNvSpPr txBox="1"/>
          <p:nvPr/>
        </p:nvSpPr>
        <p:spPr>
          <a:xfrm>
            <a:off x="4855500" y="2258125"/>
            <a:ext cx="3976800" cy="2471400"/>
          </a:xfrm>
          <a:prstGeom prst="rect">
            <a:avLst/>
          </a:prstGeom>
          <a:noFill/>
          <a:ln>
            <a:noFill/>
          </a:ln>
        </p:spPr>
        <p:txBody>
          <a:bodyPr anchorCtr="0" anchor="t" bIns="91425" lIns="91425" rIns="91425" tIns="91425">
            <a:noAutofit/>
          </a:bodyPr>
          <a:lstStyle/>
          <a:p>
            <a:pPr indent="-342900" lvl="0" marL="457200" rtl="0">
              <a:lnSpc>
                <a:spcPct val="115000"/>
              </a:lnSpc>
              <a:spcBef>
                <a:spcPts val="0"/>
              </a:spcBef>
              <a:spcAft>
                <a:spcPts val="1600"/>
              </a:spcAft>
              <a:buClr>
                <a:schemeClr val="accent3"/>
              </a:buClr>
              <a:buSzPct val="100000"/>
              <a:buFont typeface="Average"/>
              <a:buChar char="●"/>
            </a:pPr>
            <a:r>
              <a:rPr lang="en" sz="1800">
                <a:solidFill>
                  <a:schemeClr val="accent3"/>
                </a:solidFill>
                <a:latin typeface="Average"/>
                <a:ea typeface="Average"/>
                <a:cs typeface="Average"/>
                <a:sym typeface="Average"/>
              </a:rPr>
              <a:t>Takes oxygen from water</a:t>
            </a:r>
          </a:p>
          <a:p>
            <a:pPr indent="-342900" lvl="0" marL="457200" rtl="0">
              <a:lnSpc>
                <a:spcPct val="115000"/>
              </a:lnSpc>
              <a:spcBef>
                <a:spcPts val="0"/>
              </a:spcBef>
              <a:spcAft>
                <a:spcPts val="1600"/>
              </a:spcAft>
              <a:buClr>
                <a:schemeClr val="accent3"/>
              </a:buClr>
              <a:buSzPct val="100000"/>
              <a:buFont typeface="Average"/>
              <a:buChar char="●"/>
            </a:pPr>
            <a:r>
              <a:rPr lang="en" sz="1800">
                <a:solidFill>
                  <a:schemeClr val="accent3"/>
                </a:solidFill>
                <a:latin typeface="Average"/>
                <a:ea typeface="Average"/>
                <a:cs typeface="Average"/>
                <a:sym typeface="Average"/>
              </a:rPr>
              <a:t>Blocks sunlight from getting to lower parts</a:t>
            </a:r>
          </a:p>
          <a:p>
            <a:pPr indent="-342900" lvl="0" marL="457200" rtl="0">
              <a:lnSpc>
                <a:spcPct val="115000"/>
              </a:lnSpc>
              <a:spcBef>
                <a:spcPts val="0"/>
              </a:spcBef>
              <a:spcAft>
                <a:spcPts val="1600"/>
              </a:spcAft>
              <a:buClr>
                <a:schemeClr val="accent3"/>
              </a:buClr>
              <a:buSzPct val="100000"/>
              <a:buFont typeface="Average"/>
              <a:buChar char="●"/>
            </a:pPr>
            <a:r>
              <a:rPr lang="en" sz="1800">
                <a:solidFill>
                  <a:schemeClr val="accent3"/>
                </a:solidFill>
                <a:latin typeface="Average"/>
                <a:ea typeface="Average"/>
                <a:cs typeface="Average"/>
                <a:sym typeface="Average"/>
              </a:rPr>
              <a:t>Takes up space, causing crowding among aquatic animals</a:t>
            </a:r>
          </a:p>
        </p:txBody>
      </p:sp>
      <p:sp>
        <p:nvSpPr>
          <p:cNvPr id="83" name="Shape 83"/>
          <p:cNvSpPr txBox="1"/>
          <p:nvPr/>
        </p:nvSpPr>
        <p:spPr>
          <a:xfrm>
            <a:off x="311700" y="1919425"/>
            <a:ext cx="3675600" cy="2120100"/>
          </a:xfrm>
          <a:prstGeom prst="rect">
            <a:avLst/>
          </a:prstGeom>
          <a:noFill/>
          <a:ln>
            <a:noFill/>
          </a:ln>
        </p:spPr>
        <p:txBody>
          <a:bodyPr anchorCtr="0" anchor="t" bIns="91425" lIns="91425" rIns="91425" tIns="91425">
            <a:noAutofit/>
          </a:bodyPr>
          <a:lstStyle/>
          <a:p>
            <a:pPr indent="-342900" lvl="0" marL="457200" rtl="0">
              <a:spcBef>
                <a:spcPts val="0"/>
              </a:spcBef>
              <a:buClr>
                <a:schemeClr val="lt2"/>
              </a:buClr>
              <a:buSzPct val="100000"/>
              <a:buFont typeface="Average"/>
              <a:buChar char="●"/>
            </a:pPr>
            <a:r>
              <a:rPr lang="en" sz="1800">
                <a:solidFill>
                  <a:schemeClr val="lt2"/>
                </a:solidFill>
                <a:latin typeface="Average"/>
                <a:ea typeface="Average"/>
                <a:cs typeface="Average"/>
                <a:sym typeface="Average"/>
              </a:rPr>
              <a:t>Phosphorous and Nitrogen</a:t>
            </a:r>
          </a:p>
          <a:p>
            <a:pPr indent="-342900" lvl="0" marL="457200" rtl="0">
              <a:spcBef>
                <a:spcPts val="0"/>
              </a:spcBef>
              <a:buClr>
                <a:schemeClr val="lt2"/>
              </a:buClr>
              <a:buSzPct val="100000"/>
              <a:buFont typeface="Average"/>
              <a:buChar char="●"/>
            </a:pPr>
            <a:r>
              <a:rPr lang="en" sz="1800">
                <a:solidFill>
                  <a:schemeClr val="lt2"/>
                </a:solidFill>
                <a:latin typeface="Average"/>
                <a:ea typeface="Average"/>
                <a:cs typeface="Average"/>
                <a:sym typeface="Average"/>
              </a:rPr>
              <a:t>When runoff washes over land into water it carries </a:t>
            </a:r>
            <a:r>
              <a:rPr lang="en" sz="1800" u="sng">
                <a:solidFill>
                  <a:schemeClr val="lt2"/>
                </a:solidFill>
                <a:latin typeface="Average"/>
                <a:ea typeface="Average"/>
                <a:cs typeface="Average"/>
                <a:sym typeface="Average"/>
              </a:rPr>
              <a:t>fertilizers</a:t>
            </a:r>
            <a:r>
              <a:rPr lang="en" sz="1800">
                <a:solidFill>
                  <a:schemeClr val="lt2"/>
                </a:solidFill>
                <a:latin typeface="Average"/>
                <a:ea typeface="Average"/>
                <a:cs typeface="Average"/>
                <a:sym typeface="Average"/>
              </a:rPr>
              <a:t> with it. Those fertilizers then feed the plant life and cause them to grow</a:t>
            </a:r>
          </a:p>
          <a:p>
            <a:pPr indent="-342900" lvl="0" marL="457200" rtl="0">
              <a:spcBef>
                <a:spcPts val="0"/>
              </a:spcBef>
              <a:buClr>
                <a:schemeClr val="lt2"/>
              </a:buClr>
              <a:buSzPct val="100000"/>
              <a:buFont typeface="Average"/>
              <a:buChar char="●"/>
            </a:pPr>
            <a:r>
              <a:rPr lang="en" sz="1800" u="sng">
                <a:solidFill>
                  <a:schemeClr val="lt2"/>
                </a:solidFill>
                <a:latin typeface="Average"/>
                <a:ea typeface="Average"/>
                <a:cs typeface="Average"/>
                <a:sym typeface="Average"/>
              </a:rPr>
              <a:t>Natural events,</a:t>
            </a:r>
            <a:r>
              <a:rPr lang="en" sz="1800">
                <a:solidFill>
                  <a:schemeClr val="lt2"/>
                </a:solidFill>
                <a:latin typeface="Average"/>
                <a:ea typeface="Average"/>
                <a:cs typeface="Average"/>
                <a:sym typeface="Average"/>
              </a:rPr>
              <a:t> like floods</a:t>
            </a:r>
          </a:p>
          <a:p>
            <a:pPr indent="-342900" lvl="0" marL="457200">
              <a:spcBef>
                <a:spcPts val="0"/>
              </a:spcBef>
              <a:buClr>
                <a:schemeClr val="lt2"/>
              </a:buClr>
              <a:buSzPct val="100000"/>
              <a:buFont typeface="Average"/>
              <a:buChar char="●"/>
            </a:pPr>
            <a:r>
              <a:rPr lang="en" sz="1800">
                <a:solidFill>
                  <a:schemeClr val="lt2"/>
                </a:solidFill>
                <a:latin typeface="Average"/>
                <a:ea typeface="Average"/>
                <a:cs typeface="Average"/>
                <a:sym typeface="Average"/>
              </a:rPr>
              <a:t>Sometimes </a:t>
            </a:r>
            <a:r>
              <a:rPr lang="en" sz="1800" u="sng">
                <a:solidFill>
                  <a:schemeClr val="lt2"/>
                </a:solidFill>
                <a:latin typeface="Average"/>
                <a:ea typeface="Average"/>
                <a:cs typeface="Average"/>
                <a:sym typeface="Average"/>
              </a:rPr>
              <a:t>sewage</a:t>
            </a:r>
            <a:r>
              <a:rPr lang="en" sz="1800">
                <a:solidFill>
                  <a:schemeClr val="lt2"/>
                </a:solidFill>
                <a:latin typeface="Average"/>
                <a:ea typeface="Average"/>
                <a:cs typeface="Average"/>
                <a:sym typeface="Average"/>
              </a:rPr>
              <a:t> is discharged into water which causes a buildup of nutrients that feed the plant life</a:t>
            </a:r>
          </a:p>
        </p:txBody>
      </p:sp>
      <p:sp>
        <p:nvSpPr>
          <p:cNvPr id="84" name="Shape 84"/>
          <p:cNvSpPr txBox="1"/>
          <p:nvPr/>
        </p:nvSpPr>
        <p:spPr>
          <a:xfrm>
            <a:off x="6636375" y="1016150"/>
            <a:ext cx="7226100" cy="843000"/>
          </a:xfrm>
          <a:prstGeom prst="rect">
            <a:avLst/>
          </a:prstGeom>
          <a:noFill/>
          <a:ln>
            <a:noFill/>
          </a:ln>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Eutrophication cont.</a:t>
            </a:r>
          </a:p>
        </p:txBody>
      </p:sp>
      <p:sp>
        <p:nvSpPr>
          <p:cNvPr id="90" name="Shape 90"/>
          <p:cNvSpPr txBox="1"/>
          <p:nvPr>
            <p:ph idx="1" type="body"/>
          </p:nvPr>
        </p:nvSpPr>
        <p:spPr>
          <a:xfrm>
            <a:off x="311700" y="1152475"/>
            <a:ext cx="3852900" cy="3416400"/>
          </a:xfrm>
          <a:prstGeom prst="rect">
            <a:avLst/>
          </a:prstGeom>
        </p:spPr>
        <p:txBody>
          <a:bodyPr anchorCtr="0" anchor="t" bIns="91425" lIns="91425" rIns="91425" tIns="91425">
            <a:noAutofit/>
          </a:bodyPr>
          <a:lstStyle/>
          <a:p>
            <a:pPr lvl="0">
              <a:spcBef>
                <a:spcPts val="0"/>
              </a:spcBef>
              <a:buNone/>
            </a:pPr>
            <a:r>
              <a:rPr lang="en"/>
              <a:t>While Eutrophication has a role it is not a good one-</a:t>
            </a:r>
          </a:p>
          <a:p>
            <a:pPr lvl="0">
              <a:spcBef>
                <a:spcPts val="0"/>
              </a:spcBef>
              <a:buNone/>
            </a:pPr>
            <a:r>
              <a:rPr lang="en"/>
              <a:t>Its role is causing “harmful algae blooms.” That means it causes large areas of algae to form that are bad for the aquatic ecosystem.</a:t>
            </a:r>
          </a:p>
          <a:p>
            <a:pPr lvl="0">
              <a:spcBef>
                <a:spcPts val="0"/>
              </a:spcBef>
              <a:buNone/>
            </a:pPr>
            <a:r>
              <a:t/>
            </a:r>
            <a:endParaRPr/>
          </a:p>
        </p:txBody>
      </p:sp>
      <p:sp>
        <p:nvSpPr>
          <p:cNvPr id="91" name="Shape 91"/>
          <p:cNvSpPr txBox="1"/>
          <p:nvPr/>
        </p:nvSpPr>
        <p:spPr>
          <a:xfrm>
            <a:off x="388900" y="2596850"/>
            <a:ext cx="966000" cy="150600"/>
          </a:xfrm>
          <a:prstGeom prst="rect">
            <a:avLst/>
          </a:prstGeom>
          <a:noFill/>
          <a:ln>
            <a:noFill/>
          </a:ln>
        </p:spPr>
        <p:txBody>
          <a:bodyPr anchorCtr="0" anchor="t" bIns="91425" lIns="91425" rIns="91425" tIns="91425">
            <a:noAutofit/>
          </a:bodyPr>
          <a:lstStyle/>
          <a:p>
            <a:pPr lvl="0">
              <a:spcBef>
                <a:spcPts val="0"/>
              </a:spcBef>
              <a:buNone/>
            </a:pPr>
            <a:r>
              <a:t/>
            </a:r>
            <a:endParaRPr/>
          </a:p>
        </p:txBody>
      </p:sp>
      <p:pic>
        <p:nvPicPr>
          <p:cNvPr id="92" name="Shape 92"/>
          <p:cNvPicPr preferRelativeResize="0"/>
          <p:nvPr/>
        </p:nvPicPr>
        <p:blipFill rotWithShape="1">
          <a:blip r:embed="rId3">
            <a:alphaModFix/>
          </a:blip>
          <a:srcRect b="6281" l="-1481" r="0" t="32492"/>
          <a:stretch/>
        </p:blipFill>
        <p:spPr>
          <a:xfrm>
            <a:off x="4164600" y="263449"/>
            <a:ext cx="4667699" cy="1367425"/>
          </a:xfrm>
          <a:prstGeom prst="rect">
            <a:avLst/>
          </a:prstGeom>
          <a:noFill/>
          <a:ln>
            <a:noFill/>
          </a:ln>
        </p:spPr>
      </p:pic>
      <p:sp>
        <p:nvSpPr>
          <p:cNvPr id="93" name="Shape 93"/>
          <p:cNvSpPr txBox="1"/>
          <p:nvPr/>
        </p:nvSpPr>
        <p:spPr>
          <a:xfrm>
            <a:off x="4691875" y="2082500"/>
            <a:ext cx="3512700" cy="2747400"/>
          </a:xfrm>
          <a:prstGeom prst="rect">
            <a:avLst/>
          </a:prstGeom>
          <a:noFill/>
          <a:ln>
            <a:noFill/>
          </a:ln>
        </p:spPr>
        <p:txBody>
          <a:bodyPr anchorCtr="0" anchor="t" bIns="91425" lIns="91425" rIns="91425" tIns="91425">
            <a:noAutofit/>
          </a:bodyPr>
          <a:lstStyle/>
          <a:p>
            <a:pPr lvl="0" rtl="0">
              <a:spcBef>
                <a:spcPts val="0"/>
              </a:spcBef>
              <a:buNone/>
            </a:pPr>
            <a:r>
              <a:rPr lang="en" sz="1800">
                <a:solidFill>
                  <a:schemeClr val="accent3"/>
                </a:solidFill>
                <a:latin typeface="Average"/>
                <a:ea typeface="Average"/>
                <a:cs typeface="Average"/>
                <a:sym typeface="Average"/>
              </a:rPr>
              <a:t>Facts-</a:t>
            </a:r>
          </a:p>
          <a:p>
            <a:pPr indent="-342900" lvl="0" marL="457200" rtl="0">
              <a:spcBef>
                <a:spcPts val="0"/>
              </a:spcBef>
              <a:buClr>
                <a:schemeClr val="accent3"/>
              </a:buClr>
              <a:buSzPct val="100000"/>
              <a:buFont typeface="Average"/>
              <a:buChar char="●"/>
            </a:pPr>
            <a:r>
              <a:rPr lang="en" sz="1800">
                <a:solidFill>
                  <a:schemeClr val="accent3"/>
                </a:solidFill>
                <a:latin typeface="Average"/>
                <a:ea typeface="Average"/>
                <a:cs typeface="Average"/>
                <a:sym typeface="Average"/>
              </a:rPr>
              <a:t>It can occur naturally, but takes a very long time</a:t>
            </a:r>
          </a:p>
          <a:p>
            <a:pPr indent="-342900" lvl="0" marL="457200" rtl="0">
              <a:spcBef>
                <a:spcPts val="0"/>
              </a:spcBef>
              <a:buClr>
                <a:schemeClr val="accent3"/>
              </a:buClr>
              <a:buSzPct val="100000"/>
              <a:buFont typeface="Average"/>
              <a:buChar char="●"/>
            </a:pPr>
            <a:r>
              <a:rPr lang="en" sz="1800">
                <a:solidFill>
                  <a:schemeClr val="accent3"/>
                </a:solidFill>
                <a:latin typeface="Average"/>
                <a:ea typeface="Average"/>
                <a:cs typeface="Average"/>
                <a:sym typeface="Average"/>
              </a:rPr>
              <a:t>It can cause “hypoxic” which is when oxygen levels are too low</a:t>
            </a:r>
          </a:p>
          <a:p>
            <a:pPr indent="-342900" lvl="0" marL="457200" rtl="0">
              <a:spcBef>
                <a:spcPts val="0"/>
              </a:spcBef>
              <a:buClr>
                <a:schemeClr val="accent3"/>
              </a:buClr>
              <a:buSzPct val="100000"/>
              <a:buFont typeface="Average"/>
              <a:buChar char="●"/>
            </a:pPr>
            <a:r>
              <a:rPr lang="en" sz="1800">
                <a:solidFill>
                  <a:schemeClr val="accent3"/>
                </a:solidFill>
                <a:latin typeface="Average"/>
                <a:ea typeface="Average"/>
                <a:cs typeface="Average"/>
                <a:sym typeface="Average"/>
              </a:rPr>
              <a:t>It is referred to as “too much of a good thing”</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206650"/>
            <a:ext cx="8520600" cy="572700"/>
          </a:xfrm>
          <a:prstGeom prst="rect">
            <a:avLst/>
          </a:prstGeom>
        </p:spPr>
        <p:txBody>
          <a:bodyPr anchorCtr="0" anchor="t" bIns="91425" lIns="91425" rIns="91425" tIns="91425">
            <a:noAutofit/>
          </a:bodyPr>
          <a:lstStyle/>
          <a:p>
            <a:pPr lvl="0">
              <a:spcBef>
                <a:spcPts val="0"/>
              </a:spcBef>
              <a:buNone/>
            </a:pPr>
            <a:r>
              <a:rPr lang="en"/>
              <a:t>How winds create ocean currents</a:t>
            </a:r>
          </a:p>
        </p:txBody>
      </p:sp>
      <p:sp>
        <p:nvSpPr>
          <p:cNvPr id="99" name="Shape 99"/>
          <p:cNvSpPr txBox="1"/>
          <p:nvPr>
            <p:ph idx="1" type="body"/>
          </p:nvPr>
        </p:nvSpPr>
        <p:spPr>
          <a:xfrm>
            <a:off x="248950" y="779350"/>
            <a:ext cx="8520600" cy="3416400"/>
          </a:xfrm>
          <a:prstGeom prst="rect">
            <a:avLst/>
          </a:prstGeom>
        </p:spPr>
        <p:txBody>
          <a:bodyPr anchorCtr="0" anchor="t" bIns="91425" lIns="91425" rIns="91425" tIns="91425">
            <a:noAutofit/>
          </a:bodyPr>
          <a:lstStyle/>
          <a:p>
            <a:pPr lvl="0">
              <a:spcBef>
                <a:spcPts val="0"/>
              </a:spcBef>
              <a:buNone/>
            </a:pPr>
            <a:r>
              <a:rPr lang="en"/>
              <a:t>There is two “circulations” in our ocean. These are the two different areas that currents occur in. Our wind only affects the “surface circulation” which goes from zero to 1312 feet.</a:t>
            </a:r>
          </a:p>
          <a:p>
            <a:pPr lvl="0">
              <a:spcBef>
                <a:spcPts val="0"/>
              </a:spcBef>
              <a:buNone/>
            </a:pPr>
            <a:r>
              <a:rPr lang="en"/>
              <a:t>Our global winds push the surface water currents in the direction our wind is blowing. The coriolis effect turn our wind certain directions which affects our currents. More specifically, it turns it to a clockwise direction in our Northern hemisphere and in a counterclockwise motion in the Southern hemisphere.</a:t>
            </a:r>
          </a:p>
        </p:txBody>
      </p:sp>
      <p:pic>
        <p:nvPicPr>
          <p:cNvPr id="100" name="Shape 100"/>
          <p:cNvPicPr preferRelativeResize="0"/>
          <p:nvPr/>
        </p:nvPicPr>
        <p:blipFill>
          <a:blip r:embed="rId3">
            <a:alphaModFix/>
          </a:blip>
          <a:stretch>
            <a:fillRect/>
          </a:stretch>
        </p:blipFill>
        <p:spPr>
          <a:xfrm>
            <a:off x="5708575" y="3142325"/>
            <a:ext cx="3274275" cy="18883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886650" y="0"/>
            <a:ext cx="7370700" cy="572700"/>
          </a:xfrm>
          <a:prstGeom prst="rect">
            <a:avLst/>
          </a:prstGeom>
        </p:spPr>
        <p:txBody>
          <a:bodyPr anchorCtr="0" anchor="t" bIns="91425" lIns="91425" rIns="91425" tIns="91425">
            <a:noAutofit/>
          </a:bodyPr>
          <a:lstStyle/>
          <a:p>
            <a:pPr lvl="0">
              <a:spcBef>
                <a:spcPts val="0"/>
              </a:spcBef>
              <a:buNone/>
            </a:pPr>
            <a:r>
              <a:rPr lang="en"/>
              <a:t>How Weather &amp; Climate are Related to Currents</a:t>
            </a:r>
          </a:p>
        </p:txBody>
      </p:sp>
      <p:sp>
        <p:nvSpPr>
          <p:cNvPr id="106" name="Shape 106"/>
          <p:cNvSpPr txBox="1"/>
          <p:nvPr>
            <p:ph idx="1" type="body"/>
          </p:nvPr>
        </p:nvSpPr>
        <p:spPr>
          <a:xfrm>
            <a:off x="0" y="572700"/>
            <a:ext cx="9144000" cy="3777900"/>
          </a:xfrm>
          <a:prstGeom prst="rect">
            <a:avLst/>
          </a:prstGeom>
        </p:spPr>
        <p:txBody>
          <a:bodyPr anchorCtr="0" anchor="t" bIns="91425" lIns="91425" rIns="91425" tIns="91425">
            <a:noAutofit/>
          </a:bodyPr>
          <a:lstStyle/>
          <a:p>
            <a:pPr lvl="0">
              <a:spcBef>
                <a:spcPts val="0"/>
              </a:spcBef>
              <a:buNone/>
            </a:pPr>
            <a:r>
              <a:rPr lang="en"/>
              <a:t>El nino is where the climate of the pacific ocean, around the equator only, changes in temperature. This is only short-term and doesn’t stay for awhile.</a:t>
            </a:r>
          </a:p>
          <a:p>
            <a:pPr lvl="0">
              <a:spcBef>
                <a:spcPts val="0"/>
              </a:spcBef>
              <a:buNone/>
            </a:pPr>
            <a:r>
              <a:rPr lang="en"/>
              <a:t>The North Atlantic Oscillation happens in the North Atlantic Ocean and it’s the changing of the atmospheric pressure. It controls the winds in the West and does not last for a specific time.</a:t>
            </a:r>
          </a:p>
          <a:p>
            <a:pPr lvl="0">
              <a:spcBef>
                <a:spcPts val="0"/>
              </a:spcBef>
              <a:buNone/>
            </a:pPr>
            <a:r>
              <a:rPr lang="en"/>
              <a:t>The currents and weather interact in a very compound way. When the wind heats up it drives the currents towards the shore giving us waves which then heat up the air and it continues like a big circle.</a:t>
            </a:r>
          </a:p>
          <a:p>
            <a:pPr lvl="0">
              <a:spcBef>
                <a:spcPts val="0"/>
              </a:spcBef>
              <a:buNone/>
            </a:pPr>
            <a:r>
              <a:t/>
            </a:r>
            <a:endParaRPr/>
          </a:p>
        </p:txBody>
      </p:sp>
      <p:pic>
        <p:nvPicPr>
          <p:cNvPr descr="Image result for ocean currents affecting the climate" id="107" name="Shape 107"/>
          <p:cNvPicPr preferRelativeResize="0"/>
          <p:nvPr/>
        </p:nvPicPr>
        <p:blipFill rotWithShape="1">
          <a:blip r:embed="rId3">
            <a:alphaModFix/>
          </a:blip>
          <a:srcRect b="0" l="0" r="0" t="32235"/>
          <a:stretch/>
        </p:blipFill>
        <p:spPr>
          <a:xfrm>
            <a:off x="3437375" y="3286825"/>
            <a:ext cx="3646224" cy="185667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nvSpPr>
        <p:spPr>
          <a:xfrm>
            <a:off x="319200" y="62725"/>
            <a:ext cx="8505600" cy="864000"/>
          </a:xfrm>
          <a:prstGeom prst="rect">
            <a:avLst/>
          </a:prstGeom>
          <a:noFill/>
          <a:ln>
            <a:noFill/>
          </a:ln>
        </p:spPr>
        <p:txBody>
          <a:bodyPr anchorCtr="0" anchor="t" bIns="91425" lIns="91425" rIns="91425" tIns="91425">
            <a:noAutofit/>
          </a:bodyPr>
          <a:lstStyle/>
          <a:p>
            <a:pPr lvl="0">
              <a:spcBef>
                <a:spcPts val="0"/>
              </a:spcBef>
              <a:buNone/>
            </a:pPr>
            <a:r>
              <a:rPr lang="en" sz="3000">
                <a:solidFill>
                  <a:srgbClr val="FFFFFF"/>
                </a:solidFill>
                <a:latin typeface="Oswald"/>
                <a:ea typeface="Oswald"/>
                <a:cs typeface="Oswald"/>
                <a:sym typeface="Oswald"/>
              </a:rPr>
              <a:t>So What Is An Upwelling? And How Does It Affect Marine Life?</a:t>
            </a:r>
          </a:p>
        </p:txBody>
      </p:sp>
      <p:sp>
        <p:nvSpPr>
          <p:cNvPr id="113" name="Shape 113"/>
          <p:cNvSpPr txBox="1"/>
          <p:nvPr>
            <p:ph idx="1" type="body"/>
          </p:nvPr>
        </p:nvSpPr>
        <p:spPr>
          <a:xfrm>
            <a:off x="311700" y="1014575"/>
            <a:ext cx="8520600" cy="3763500"/>
          </a:xfrm>
          <a:prstGeom prst="rect">
            <a:avLst/>
          </a:prstGeom>
        </p:spPr>
        <p:txBody>
          <a:bodyPr anchorCtr="0" anchor="t" bIns="91425" lIns="91425" rIns="91425" tIns="91425">
            <a:noAutofit/>
          </a:bodyPr>
          <a:lstStyle/>
          <a:p>
            <a:pPr indent="-228600" lvl="0" marL="457200" rtl="0">
              <a:spcBef>
                <a:spcPts val="0"/>
              </a:spcBef>
              <a:buClr>
                <a:srgbClr val="FFFFFF"/>
              </a:buClr>
            </a:pPr>
            <a:r>
              <a:rPr lang="en">
                <a:solidFill>
                  <a:srgbClr val="FFFFFF"/>
                </a:solidFill>
              </a:rPr>
              <a:t>An Upwelling is basically when cold, nutrient-rich water rises from the bottom and then the wind pushes it back.</a:t>
            </a:r>
          </a:p>
          <a:p>
            <a:pPr indent="-228600" lvl="0" marL="457200">
              <a:spcBef>
                <a:spcPts val="0"/>
              </a:spcBef>
              <a:buClr>
                <a:srgbClr val="FFFFFF"/>
              </a:buClr>
            </a:pPr>
            <a:r>
              <a:rPr lang="en">
                <a:solidFill>
                  <a:srgbClr val="FFFFFF"/>
                </a:solidFill>
              </a:rPr>
              <a:t>It affects marine life because the nutrients in the water that had risen had taken in more sunlight therefore multiplying its nutrients so when the wind pushes the water back more organisms are able to get to it and the multiplied nutrients becomes a great feeding source.</a:t>
            </a:r>
          </a:p>
          <a:p>
            <a:pPr lvl="0">
              <a:spcBef>
                <a:spcPts val="0"/>
              </a:spcBef>
              <a:buNone/>
            </a:pPr>
            <a:r>
              <a:t/>
            </a:r>
            <a:endParaRPr>
              <a:solidFill>
                <a:srgbClr val="FFFFFF"/>
              </a:solidFill>
            </a:endParaRPr>
          </a:p>
          <a:p>
            <a:pPr lvl="0">
              <a:spcBef>
                <a:spcPts val="0"/>
              </a:spcBef>
              <a:buNone/>
            </a:pPr>
            <a:r>
              <a:t/>
            </a:r>
            <a:endParaRPr>
              <a:solidFill>
                <a:srgbClr val="FFFFFF"/>
              </a:solidFill>
            </a:endParaRPr>
          </a:p>
        </p:txBody>
      </p:sp>
      <p:pic>
        <p:nvPicPr>
          <p:cNvPr descr="Image result for upwelling" id="114" name="Shape 114"/>
          <p:cNvPicPr preferRelativeResize="0"/>
          <p:nvPr/>
        </p:nvPicPr>
        <p:blipFill>
          <a:blip r:embed="rId3">
            <a:alphaModFix/>
          </a:blip>
          <a:stretch>
            <a:fillRect/>
          </a:stretch>
        </p:blipFill>
        <p:spPr>
          <a:xfrm>
            <a:off x="3939175" y="2734825"/>
            <a:ext cx="5105848" cy="232084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0" y="0"/>
            <a:ext cx="2019900" cy="572700"/>
          </a:xfrm>
          <a:prstGeom prst="rect">
            <a:avLst/>
          </a:prstGeom>
        </p:spPr>
        <p:txBody>
          <a:bodyPr anchorCtr="0" anchor="t" bIns="91425" lIns="91425" rIns="91425" tIns="91425">
            <a:noAutofit/>
          </a:bodyPr>
          <a:lstStyle/>
          <a:p>
            <a:pPr lvl="0">
              <a:spcBef>
                <a:spcPts val="0"/>
              </a:spcBef>
              <a:buNone/>
            </a:pPr>
            <a:r>
              <a:rPr lang="en"/>
              <a:t>Questions-</a:t>
            </a:r>
          </a:p>
          <a:p>
            <a:pPr lvl="0">
              <a:spcBef>
                <a:spcPts val="0"/>
              </a:spcBef>
              <a:buNone/>
            </a:pPr>
            <a:r>
              <a:t/>
            </a:r>
            <a:endParaRPr/>
          </a:p>
        </p:txBody>
      </p:sp>
      <p:sp>
        <p:nvSpPr>
          <p:cNvPr id="120" name="Shape 120"/>
          <p:cNvSpPr txBox="1"/>
          <p:nvPr>
            <p:ph idx="1" type="body"/>
          </p:nvPr>
        </p:nvSpPr>
        <p:spPr>
          <a:xfrm>
            <a:off x="0" y="863550"/>
            <a:ext cx="8520600" cy="3416400"/>
          </a:xfrm>
          <a:prstGeom prst="rect">
            <a:avLst/>
          </a:prstGeom>
        </p:spPr>
        <p:txBody>
          <a:bodyPr anchorCtr="0" anchor="t" bIns="91425" lIns="91425" rIns="91425" tIns="91425">
            <a:noAutofit/>
          </a:bodyPr>
          <a:lstStyle/>
          <a:p>
            <a:pPr indent="-355600" lvl="0" marL="457200" rtl="0">
              <a:spcBef>
                <a:spcPts val="0"/>
              </a:spcBef>
              <a:buSzPct val="100000"/>
              <a:buAutoNum type="arabicPeriod"/>
            </a:pPr>
            <a:r>
              <a:rPr lang="en" sz="2000"/>
              <a:t>What knowledge of yours has changed about Ocean Currents and Surface water after seeing this presentation?</a:t>
            </a:r>
          </a:p>
          <a:p>
            <a:pPr indent="-355600" lvl="0" marL="457200" rtl="0">
              <a:spcBef>
                <a:spcPts val="0"/>
              </a:spcBef>
              <a:buSzPct val="100000"/>
              <a:buAutoNum type="arabicPeriod"/>
            </a:pPr>
            <a:r>
              <a:rPr lang="en" sz="2000"/>
              <a:t>Which two can be manmade and naturally made?</a:t>
            </a:r>
          </a:p>
          <a:p>
            <a:pPr indent="-355600" lvl="0" marL="457200" rtl="0">
              <a:spcBef>
                <a:spcPts val="0"/>
              </a:spcBef>
              <a:buSzPct val="100000"/>
              <a:buAutoNum type="alphaLcPeriod"/>
            </a:pPr>
            <a:r>
              <a:rPr lang="en" sz="2000"/>
              <a:t>Reservoirs and Ocean currents</a:t>
            </a:r>
          </a:p>
          <a:p>
            <a:pPr indent="-355600" lvl="0" marL="457200" rtl="0">
              <a:spcBef>
                <a:spcPts val="0"/>
              </a:spcBef>
              <a:buSzPct val="100000"/>
              <a:buAutoNum type="alphaLcPeriod"/>
            </a:pPr>
            <a:r>
              <a:rPr lang="en" sz="2000"/>
              <a:t>Reservoirs and Eutrophication</a:t>
            </a:r>
          </a:p>
          <a:p>
            <a:pPr indent="-355600" lvl="0" marL="457200" rtl="0">
              <a:spcBef>
                <a:spcPts val="0"/>
              </a:spcBef>
              <a:buSzPct val="100000"/>
              <a:buAutoNum type="alphaLcPeriod"/>
            </a:pPr>
            <a:r>
              <a:rPr lang="en" sz="2000"/>
              <a:t>Eutrophication and Upwelling</a:t>
            </a:r>
          </a:p>
          <a:p>
            <a:pPr indent="-355600" lvl="0" marL="457200" rtl="0">
              <a:spcBef>
                <a:spcPts val="0"/>
              </a:spcBef>
              <a:buSzPct val="100000"/>
              <a:buAutoNum type="alphaLcPeriod"/>
            </a:pPr>
            <a:r>
              <a:rPr lang="en" sz="2000"/>
              <a:t>Upwelling and El nino</a:t>
            </a:r>
          </a:p>
          <a:p>
            <a:pPr lvl="0" rtl="0">
              <a:spcBef>
                <a:spcPts val="0"/>
              </a:spcBef>
              <a:buNone/>
            </a:pPr>
            <a:r>
              <a:rPr lang="en" sz="2000"/>
              <a:t>3.	In your own words describe Eutrophication.</a:t>
            </a:r>
          </a:p>
        </p:txBody>
      </p:sp>
      <p:pic>
        <p:nvPicPr>
          <p:cNvPr descr="question-mark.png" id="121" name="Shape 121"/>
          <p:cNvPicPr preferRelativeResize="0"/>
          <p:nvPr/>
        </p:nvPicPr>
        <p:blipFill>
          <a:blip r:embed="rId3">
            <a:alphaModFix/>
          </a:blip>
          <a:stretch>
            <a:fillRect/>
          </a:stretch>
        </p:blipFill>
        <p:spPr>
          <a:xfrm>
            <a:off x="6627150" y="1881650"/>
            <a:ext cx="2516850" cy="32618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