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6"/>
  </p:notesMasterIdLst>
  <p:handoutMasterIdLst>
    <p:handoutMasterId r:id="rId17"/>
  </p:handoutMasterIdLst>
  <p:sldIdLst>
    <p:sldId id="256" r:id="rId2"/>
    <p:sldId id="272" r:id="rId3"/>
    <p:sldId id="259" r:id="rId4"/>
    <p:sldId id="260" r:id="rId5"/>
    <p:sldId id="261" r:id="rId6"/>
    <p:sldId id="262" r:id="rId7"/>
    <p:sldId id="263" r:id="rId8"/>
    <p:sldId id="267" r:id="rId9"/>
    <p:sldId id="264" r:id="rId10"/>
    <p:sldId id="271" r:id="rId11"/>
    <p:sldId id="265" r:id="rId12"/>
    <p:sldId id="269" r:id="rId13"/>
    <p:sldId id="270"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2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8E1495-1BAE-4420-892E-6BAB6EC720F6}" type="datetimeFigureOut">
              <a:rPr lang="en-US" smtClean="0"/>
              <a:t>10/2/2018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B1FEDB-AA45-4B00-854B-4A459552A76B}" type="slidenum">
              <a:rPr lang="en-US" smtClean="0"/>
              <a:t>‹#›</a:t>
            </a:fld>
            <a:endParaRPr lang="en-US"/>
          </a:p>
        </p:txBody>
      </p:sp>
    </p:spTree>
    <p:extLst>
      <p:ext uri="{BB962C8B-B14F-4D97-AF65-F5344CB8AC3E}">
        <p14:creationId xmlns:p14="http://schemas.microsoft.com/office/powerpoint/2010/main" val="537712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CADE2A-18A1-E740-9D8E-F0D424FCAA10}" type="datetimeFigureOut">
              <a:rPr lang="en-US" smtClean="0"/>
              <a:pPr/>
              <a:t>10/2/2018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9C124-93EB-BF46-82C5-DA75B8B3D9D9}" type="slidenum">
              <a:rPr lang="en-US" smtClean="0"/>
              <a:pPr/>
              <a:t>‹#›</a:t>
            </a:fld>
            <a:endParaRPr lang="en-US"/>
          </a:p>
        </p:txBody>
      </p:sp>
    </p:spTree>
    <p:extLst>
      <p:ext uri="{BB962C8B-B14F-4D97-AF65-F5344CB8AC3E}">
        <p14:creationId xmlns:p14="http://schemas.microsoft.com/office/powerpoint/2010/main" val="9743936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9C124-93EB-BF46-82C5-DA75B8B3D9D9}" type="slidenum">
              <a:rPr lang="en-US" smtClean="0"/>
              <a:pPr/>
              <a:t>1</a:t>
            </a:fld>
            <a:endParaRPr lang="en-US"/>
          </a:p>
        </p:txBody>
      </p:sp>
    </p:spTree>
    <p:extLst>
      <p:ext uri="{BB962C8B-B14F-4D97-AF65-F5344CB8AC3E}">
        <p14:creationId xmlns:p14="http://schemas.microsoft.com/office/powerpoint/2010/main" val="111131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can tell you thing like how fast the dinosaur could run </a:t>
            </a:r>
            <a:endParaRPr lang="en-US" dirty="0"/>
          </a:p>
        </p:txBody>
      </p:sp>
      <p:sp>
        <p:nvSpPr>
          <p:cNvPr id="4" name="Slide Number Placeholder 3"/>
          <p:cNvSpPr>
            <a:spLocks noGrp="1"/>
          </p:cNvSpPr>
          <p:nvPr>
            <p:ph type="sldNum" sz="quarter" idx="10"/>
          </p:nvPr>
        </p:nvSpPr>
        <p:spPr/>
        <p:txBody>
          <a:bodyPr/>
          <a:lstStyle/>
          <a:p>
            <a:fld id="{D2D9C124-93EB-BF46-82C5-DA75B8B3D9D9}" type="slidenum">
              <a:rPr lang="en-US" smtClean="0"/>
              <a:pPr/>
              <a:t>11</a:t>
            </a:fld>
            <a:endParaRPr lang="en-US"/>
          </a:p>
        </p:txBody>
      </p:sp>
    </p:spTree>
    <p:extLst>
      <p:ext uri="{BB962C8B-B14F-4D97-AF65-F5344CB8AC3E}">
        <p14:creationId xmlns:p14="http://schemas.microsoft.com/office/powerpoint/2010/main" val="291136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One of the most valuable indicators we get from ice cores comes in the form of tiny bubbles of past atmosphere that get trapped between the snow flakes as the ice builds up on the continent. We can bring the ice cores back to the laboratory, crack open the bubbles which are like tiny time capsules of past atmosphere and analyze them to determine past levels of greenhouse gases. What we find is really startling. The carbon dioxide levels over the past 800,000 years track the temperature record incredibly closely, showing that there is a tight link between CO2 and climate.</a:t>
            </a:r>
            <a:endParaRPr lang="en-US" dirty="0"/>
          </a:p>
        </p:txBody>
      </p:sp>
      <p:sp>
        <p:nvSpPr>
          <p:cNvPr id="4" name="Slide Number Placeholder 3"/>
          <p:cNvSpPr>
            <a:spLocks noGrp="1"/>
          </p:cNvSpPr>
          <p:nvPr>
            <p:ph type="sldNum" sz="quarter" idx="10"/>
          </p:nvPr>
        </p:nvSpPr>
        <p:spPr/>
        <p:txBody>
          <a:bodyPr/>
          <a:lstStyle/>
          <a:p>
            <a:fld id="{2245D53E-6973-1545-96B1-D6F8B3E165E0}" type="slidenum">
              <a:rPr lang="en-US" smtClean="0"/>
              <a:pPr/>
              <a:t>13</a:t>
            </a:fld>
            <a:endParaRPr lang="en-US"/>
          </a:p>
        </p:txBody>
      </p:sp>
    </p:spTree>
    <p:extLst>
      <p:ext uri="{BB962C8B-B14F-4D97-AF65-F5344CB8AC3E}">
        <p14:creationId xmlns:p14="http://schemas.microsoft.com/office/powerpoint/2010/main" val="213418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C8689F7C-4E68-6A47-9CF2-EDC4CE50C0F8}"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C50E5-2F8C-8642-B9CF-420EA7270B07}" type="slidenum">
              <a:rPr lang="en-US" smtClean="0"/>
              <a:pPr/>
              <a:t>‹#›</a:t>
            </a:fld>
            <a:endParaRPr lang="en-US"/>
          </a:p>
        </p:txBody>
      </p:sp>
    </p:spTree>
    <p:extLst>
      <p:ext uri="{BB962C8B-B14F-4D97-AF65-F5344CB8AC3E}">
        <p14:creationId xmlns:p14="http://schemas.microsoft.com/office/powerpoint/2010/main" val="25973213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689F7C-4E68-6A47-9CF2-EDC4CE50C0F8}"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C50E5-2F8C-8642-B9CF-420EA7270B07}" type="slidenum">
              <a:rPr lang="en-US" smtClean="0"/>
              <a:pPr/>
              <a:t>‹#›</a:t>
            </a:fld>
            <a:endParaRPr lang="en-US"/>
          </a:p>
        </p:txBody>
      </p:sp>
    </p:spTree>
    <p:extLst>
      <p:ext uri="{BB962C8B-B14F-4D97-AF65-F5344CB8AC3E}">
        <p14:creationId xmlns:p14="http://schemas.microsoft.com/office/powerpoint/2010/main" val="237540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689F7C-4E68-6A47-9CF2-EDC4CE50C0F8}"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C50E5-2F8C-8642-B9CF-420EA7270B07}" type="slidenum">
              <a:rPr lang="en-US" smtClean="0"/>
              <a:pPr/>
              <a:t>‹#›</a:t>
            </a:fld>
            <a:endParaRPr lang="en-US"/>
          </a:p>
        </p:txBody>
      </p:sp>
    </p:spTree>
    <p:extLst>
      <p:ext uri="{BB962C8B-B14F-4D97-AF65-F5344CB8AC3E}">
        <p14:creationId xmlns:p14="http://schemas.microsoft.com/office/powerpoint/2010/main" val="415253187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689F7C-4E68-6A47-9CF2-EDC4CE50C0F8}"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C50E5-2F8C-8642-B9CF-420EA7270B07}" type="slidenum">
              <a:rPr lang="en-US" smtClean="0"/>
              <a:pPr/>
              <a:t>‹#›</a:t>
            </a:fld>
            <a:endParaRPr lang="en-US"/>
          </a:p>
        </p:txBody>
      </p:sp>
    </p:spTree>
    <p:extLst>
      <p:ext uri="{BB962C8B-B14F-4D97-AF65-F5344CB8AC3E}">
        <p14:creationId xmlns:p14="http://schemas.microsoft.com/office/powerpoint/2010/main" val="140061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C8689F7C-4E68-6A47-9CF2-EDC4CE50C0F8}"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C50E5-2F8C-8642-B9CF-420EA7270B07}" type="slidenum">
              <a:rPr lang="en-US" smtClean="0"/>
              <a:pPr/>
              <a:t>‹#›</a:t>
            </a:fld>
            <a:endParaRPr lang="en-US"/>
          </a:p>
        </p:txBody>
      </p:sp>
    </p:spTree>
    <p:extLst>
      <p:ext uri="{BB962C8B-B14F-4D97-AF65-F5344CB8AC3E}">
        <p14:creationId xmlns:p14="http://schemas.microsoft.com/office/powerpoint/2010/main" val="12907639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C8689F7C-4E68-6A47-9CF2-EDC4CE50C0F8}" type="datetimeFigureOut">
              <a:rPr lang="en-US" smtClean="0"/>
              <a:pPr/>
              <a:t>10/2/2018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F9EC50E5-2F8C-8642-B9CF-420EA7270B07}" type="slidenum">
              <a:rPr lang="en-US" smtClean="0"/>
              <a:pPr/>
              <a:t>‹#›</a:t>
            </a:fld>
            <a:endParaRPr lang="en-US"/>
          </a:p>
        </p:txBody>
      </p:sp>
    </p:spTree>
    <p:extLst>
      <p:ext uri="{BB962C8B-B14F-4D97-AF65-F5344CB8AC3E}">
        <p14:creationId xmlns:p14="http://schemas.microsoft.com/office/powerpoint/2010/main" val="145636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C8689F7C-4E68-6A47-9CF2-EDC4CE50C0F8}"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C50E5-2F8C-8642-B9CF-420EA7270B07}"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54335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689F7C-4E68-6A47-9CF2-EDC4CE50C0F8}"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C50E5-2F8C-8642-B9CF-420EA7270B07}" type="slidenum">
              <a:rPr lang="en-US" smtClean="0"/>
              <a:pPr/>
              <a:t>‹#›</a:t>
            </a:fld>
            <a:endParaRPr lang="en-US"/>
          </a:p>
        </p:txBody>
      </p:sp>
    </p:spTree>
    <p:extLst>
      <p:ext uri="{BB962C8B-B14F-4D97-AF65-F5344CB8AC3E}">
        <p14:creationId xmlns:p14="http://schemas.microsoft.com/office/powerpoint/2010/main" val="349267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89F7C-4E68-6A47-9CF2-EDC4CE50C0F8}" type="datetimeFigureOut">
              <a:rPr lang="en-US" smtClean="0"/>
              <a:pPr/>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C50E5-2F8C-8642-B9CF-420EA7270B07}" type="slidenum">
              <a:rPr lang="en-US" smtClean="0"/>
              <a:pPr/>
              <a:t>‹#›</a:t>
            </a:fld>
            <a:endParaRPr lang="en-US"/>
          </a:p>
        </p:txBody>
      </p:sp>
    </p:spTree>
    <p:extLst>
      <p:ext uri="{BB962C8B-B14F-4D97-AF65-F5344CB8AC3E}">
        <p14:creationId xmlns:p14="http://schemas.microsoft.com/office/powerpoint/2010/main" val="101675830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C8689F7C-4E68-6A47-9CF2-EDC4CE50C0F8}" type="datetimeFigureOut">
              <a:rPr lang="en-US" smtClean="0"/>
              <a:pPr/>
              <a:t>10/2/2018</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F9EC50E5-2F8C-8642-B9CF-420EA7270B07}" type="slidenum">
              <a:rPr lang="en-US" smtClean="0"/>
              <a:pPr/>
              <a:t>‹#›</a:t>
            </a:fld>
            <a:endParaRPr lang="en-US"/>
          </a:p>
        </p:txBody>
      </p:sp>
    </p:spTree>
    <p:extLst>
      <p:ext uri="{BB962C8B-B14F-4D97-AF65-F5344CB8AC3E}">
        <p14:creationId xmlns:p14="http://schemas.microsoft.com/office/powerpoint/2010/main" val="12995573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8689F7C-4E68-6A47-9CF2-EDC4CE50C0F8}" type="datetimeFigureOut">
              <a:rPr lang="en-US" smtClean="0"/>
              <a:pPr/>
              <a:t>10/2/2018</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F9EC50E5-2F8C-8642-B9CF-420EA7270B07}" type="slidenum">
              <a:rPr lang="en-US" smtClean="0"/>
              <a:pPr/>
              <a:t>‹#›</a:t>
            </a:fld>
            <a:endParaRPr lang="en-US"/>
          </a:p>
        </p:txBody>
      </p:sp>
    </p:spTree>
    <p:extLst>
      <p:ext uri="{BB962C8B-B14F-4D97-AF65-F5344CB8AC3E}">
        <p14:creationId xmlns:p14="http://schemas.microsoft.com/office/powerpoint/2010/main" val="301330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C8689F7C-4E68-6A47-9CF2-EDC4CE50C0F8}" type="datetimeFigureOut">
              <a:rPr lang="en-US" smtClean="0"/>
              <a:pPr/>
              <a:t>10/2/2018</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F9EC50E5-2F8C-8642-B9CF-420EA7270B07}" type="slidenum">
              <a:rPr lang="en-US" smtClean="0"/>
              <a:pPr/>
              <a:t>‹#›</a:t>
            </a:fld>
            <a:endParaRPr lang="en-US"/>
          </a:p>
        </p:txBody>
      </p:sp>
    </p:spTree>
    <p:extLst>
      <p:ext uri="{BB962C8B-B14F-4D97-AF65-F5344CB8AC3E}">
        <p14:creationId xmlns:p14="http://schemas.microsoft.com/office/powerpoint/2010/main" val="27350375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teachertube.com/viewVideo.php?video_id=24011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0" y="999354"/>
            <a:ext cx="7543800" cy="2152650"/>
          </a:xfrm>
        </p:spPr>
        <p:txBody>
          <a:bodyPr>
            <a:normAutofit fontScale="90000"/>
          </a:bodyPr>
          <a:lstStyle/>
          <a:p>
            <a:pPr algn="ctr"/>
            <a:r>
              <a:rPr lang="en-US" sz="8000" dirty="0" smtClean="0">
                <a:latin typeface="Monotype Corsiva"/>
                <a:cs typeface="Monotype Corsiva"/>
              </a:rPr>
              <a:t>Types of Fossils</a:t>
            </a:r>
            <a:endParaRPr lang="en-US" sz="8000" dirty="0">
              <a:latin typeface="Monotype Corsiva"/>
              <a:cs typeface="Monotype Corsiva"/>
            </a:endParaRPr>
          </a:p>
        </p:txBody>
      </p:sp>
      <p:sp>
        <p:nvSpPr>
          <p:cNvPr id="3" name="Subtitle 2"/>
          <p:cNvSpPr>
            <a:spLocks noGrp="1"/>
          </p:cNvSpPr>
          <p:nvPr>
            <p:ph type="subTitle" idx="1"/>
          </p:nvPr>
        </p:nvSpPr>
        <p:spPr/>
        <p:txBody>
          <a:bodyPr>
            <a:normAutofit/>
          </a:bodyPr>
          <a:lstStyle/>
          <a:p>
            <a:r>
              <a:rPr lang="en-US" sz="2800" dirty="0" smtClean="0"/>
              <a:t>Chapter 2.1</a:t>
            </a:r>
            <a:endParaRPr lang="en-US" sz="2800" dirty="0"/>
          </a:p>
        </p:txBody>
      </p:sp>
    </p:spTree>
    <p:extLst>
      <p:ext uri="{BB962C8B-B14F-4D97-AF65-F5344CB8AC3E}">
        <p14:creationId xmlns:p14="http://schemas.microsoft.com/office/powerpoint/2010/main" val="3120796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311728"/>
            <a:ext cx="7543800" cy="914400"/>
          </a:xfrm>
        </p:spPr>
        <p:txBody>
          <a:bodyPr/>
          <a:lstStyle/>
          <a:p>
            <a:pPr marL="18288"/>
            <a:r>
              <a:rPr lang="en-US" sz="2800" dirty="0" smtClean="0"/>
              <a:t>*Carbon </a:t>
            </a:r>
            <a:r>
              <a:rPr lang="en-US" sz="2800" dirty="0"/>
              <a:t>Films</a:t>
            </a:r>
          </a:p>
        </p:txBody>
      </p:sp>
      <p:sp>
        <p:nvSpPr>
          <p:cNvPr id="2" name="Content Placeholder 1"/>
          <p:cNvSpPr>
            <a:spLocks noGrp="1"/>
          </p:cNvSpPr>
          <p:nvPr>
            <p:ph idx="1"/>
          </p:nvPr>
        </p:nvSpPr>
        <p:spPr>
          <a:xfrm>
            <a:off x="541019" y="1493693"/>
            <a:ext cx="8016241" cy="5049982"/>
          </a:xfrm>
        </p:spPr>
        <p:txBody>
          <a:bodyPr>
            <a:noAutofit/>
          </a:bodyPr>
          <a:lstStyle/>
          <a:p>
            <a:pPr marL="0" indent="0">
              <a:buNone/>
            </a:pPr>
            <a:r>
              <a:rPr lang="en-US" sz="4000" dirty="0" smtClean="0"/>
              <a:t>Carbon is found in every living thing. Sometimes when a dead plant or animal decays, a visible carbon layer is left behind. Carbon films show the soft parts of these organisms that are rarely seen in other fossils</a:t>
            </a:r>
          </a:p>
        </p:txBody>
      </p:sp>
      <p:pic>
        <p:nvPicPr>
          <p:cNvPr id="2050" name="Picture 2"/>
          <p:cNvPicPr>
            <a:picLocks noChangeAspect="1" noChangeArrowheads="1"/>
          </p:cNvPicPr>
          <p:nvPr/>
        </p:nvPicPr>
        <p:blipFill>
          <a:blip r:embed="rId2"/>
          <a:srcRect l="18386" r="15269"/>
          <a:stretch>
            <a:fillRect/>
          </a:stretch>
        </p:blipFill>
        <p:spPr bwMode="auto">
          <a:xfrm>
            <a:off x="6146568" y="4648404"/>
            <a:ext cx="2812473" cy="2162836"/>
          </a:xfrm>
          <a:prstGeom prst="rect">
            <a:avLst/>
          </a:prstGeom>
          <a:ln>
            <a:noFill/>
          </a:ln>
          <a:effectLst>
            <a:softEdge rad="112500"/>
          </a:effectLst>
        </p:spPr>
      </p:pic>
    </p:spTree>
    <p:extLst>
      <p:ext uri="{BB962C8B-B14F-4D97-AF65-F5344CB8AC3E}">
        <p14:creationId xmlns:p14="http://schemas.microsoft.com/office/powerpoint/2010/main" val="169057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6045" y="8728"/>
            <a:ext cx="5937755" cy="1188720"/>
          </a:xfrm>
        </p:spPr>
        <p:txBody>
          <a:bodyPr/>
          <a:lstStyle/>
          <a:p>
            <a:pPr marL="18288"/>
            <a:r>
              <a:rPr lang="en-US" sz="2800" dirty="0" smtClean="0"/>
              <a:t>*Trace </a:t>
            </a:r>
            <a:r>
              <a:rPr lang="en-US" sz="2800" dirty="0"/>
              <a:t>Fossils</a:t>
            </a:r>
          </a:p>
        </p:txBody>
      </p:sp>
      <p:sp>
        <p:nvSpPr>
          <p:cNvPr id="2" name="Content Placeholder 1"/>
          <p:cNvSpPr>
            <a:spLocks noGrp="1"/>
          </p:cNvSpPr>
          <p:nvPr>
            <p:ph idx="1"/>
          </p:nvPr>
        </p:nvSpPr>
        <p:spPr>
          <a:xfrm>
            <a:off x="383922" y="603088"/>
            <a:ext cx="8382000" cy="3657599"/>
          </a:xfrm>
        </p:spPr>
        <p:txBody>
          <a:bodyPr>
            <a:noAutofit/>
          </a:bodyPr>
          <a:lstStyle/>
          <a:p>
            <a:pPr marL="18288" indent="0">
              <a:buNone/>
            </a:pPr>
            <a:endParaRPr lang="en-US" sz="3200" dirty="0"/>
          </a:p>
          <a:p>
            <a:r>
              <a:rPr lang="en-US" sz="3200" dirty="0" smtClean="0"/>
              <a:t>Preserved evidence of animal activity or movement</a:t>
            </a:r>
          </a:p>
          <a:p>
            <a:endParaRPr lang="en-US" sz="3200" dirty="0"/>
          </a:p>
          <a:p>
            <a:pPr marL="18288" indent="0" algn="ctr">
              <a:buNone/>
            </a:pPr>
            <a:r>
              <a:rPr lang="en-US" sz="3200" u="sng" dirty="0" smtClean="0"/>
              <a:t>Examples of trace fossils:</a:t>
            </a:r>
          </a:p>
          <a:p>
            <a:r>
              <a:rPr lang="en-US" sz="3200" dirty="0" smtClean="0"/>
              <a:t>Tracks – which tells us the size of animal and speed </a:t>
            </a:r>
          </a:p>
          <a:p>
            <a:r>
              <a:rPr lang="en-US" sz="3200" dirty="0" smtClean="0"/>
              <a:t>Burrows – shelters made by animals buried in sediment</a:t>
            </a:r>
          </a:p>
          <a:p>
            <a:r>
              <a:rPr lang="en-US" sz="3200" dirty="0" smtClean="0"/>
              <a:t>Feces – preserved animal poop</a:t>
            </a:r>
          </a:p>
        </p:txBody>
      </p:sp>
    </p:spTree>
    <p:extLst>
      <p:ext uri="{BB962C8B-B14F-4D97-AF65-F5344CB8AC3E}">
        <p14:creationId xmlns:p14="http://schemas.microsoft.com/office/powerpoint/2010/main" val="408262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ox(i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ox(in)">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ox(in)">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E8950E"/>
                </a:solidFill>
              </a:rPr>
              <a:t>Ice core video</a:t>
            </a:r>
            <a:endParaRPr lang="en-US" b="1" dirty="0">
              <a:solidFill>
                <a:srgbClr val="E8950E"/>
              </a:solidFill>
            </a:endParaRPr>
          </a:p>
        </p:txBody>
      </p:sp>
      <p:sp>
        <p:nvSpPr>
          <p:cNvPr id="3" name="Content Placeholder 2"/>
          <p:cNvSpPr>
            <a:spLocks noGrp="1"/>
          </p:cNvSpPr>
          <p:nvPr>
            <p:ph idx="1"/>
          </p:nvPr>
        </p:nvSpPr>
        <p:spPr/>
        <p:txBody>
          <a:bodyPr>
            <a:normAutofit/>
          </a:bodyPr>
          <a:lstStyle/>
          <a:p>
            <a:r>
              <a:rPr lang="en-US" sz="4000" dirty="0">
                <a:solidFill>
                  <a:schemeClr val="tx2"/>
                </a:solidFill>
                <a:hlinkClick r:id="rId2"/>
              </a:rPr>
              <a:t>http://teachertube.com/viewVideo.php?video_id=</a:t>
            </a:r>
            <a:r>
              <a:rPr lang="en-US" sz="4000" dirty="0" smtClean="0">
                <a:solidFill>
                  <a:schemeClr val="tx2"/>
                </a:solidFill>
                <a:hlinkClick r:id="rId2"/>
              </a:rPr>
              <a:t>240111</a:t>
            </a:r>
            <a:endParaRPr lang="en-US" sz="4000" dirty="0" smtClean="0">
              <a:solidFill>
                <a:schemeClr val="tx2"/>
              </a:solidFill>
            </a:endParaRPr>
          </a:p>
          <a:p>
            <a:endParaRPr lang="en-US" dirty="0">
              <a:solidFill>
                <a:schemeClr val="bg2"/>
              </a:solidFill>
            </a:endParaRPr>
          </a:p>
        </p:txBody>
      </p:sp>
    </p:spTree>
    <p:extLst>
      <p:ext uri="{BB962C8B-B14F-4D97-AF65-F5344CB8AC3E}">
        <p14:creationId xmlns:p14="http://schemas.microsoft.com/office/powerpoint/2010/main" val="121977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182"/>
            <a:ext cx="9144000" cy="1429871"/>
          </a:xfrm>
        </p:spPr>
        <p:txBody>
          <a:bodyPr>
            <a:normAutofit/>
          </a:bodyPr>
          <a:lstStyle/>
          <a:p>
            <a:pPr algn="ctr"/>
            <a:r>
              <a:rPr lang="en-US" b="1" dirty="0" smtClean="0">
                <a:solidFill>
                  <a:srgbClr val="E8950E"/>
                </a:solidFill>
              </a:rPr>
              <a:t>*So what do ice cores tell? </a:t>
            </a:r>
            <a:endParaRPr lang="en-US" b="1" dirty="0">
              <a:solidFill>
                <a:srgbClr val="E8950E"/>
              </a:solidFill>
            </a:endParaRPr>
          </a:p>
        </p:txBody>
      </p:sp>
      <p:sp>
        <p:nvSpPr>
          <p:cNvPr id="3" name="Content Placeholder 2"/>
          <p:cNvSpPr>
            <a:spLocks noGrp="1"/>
          </p:cNvSpPr>
          <p:nvPr>
            <p:ph idx="1"/>
          </p:nvPr>
        </p:nvSpPr>
        <p:spPr>
          <a:xfrm>
            <a:off x="185196" y="1408082"/>
            <a:ext cx="8958804" cy="4988859"/>
          </a:xfrm>
        </p:spPr>
        <p:txBody>
          <a:bodyPr>
            <a:noAutofit/>
          </a:bodyPr>
          <a:lstStyle/>
          <a:p>
            <a:pPr>
              <a:buFont typeface="Arial"/>
              <a:buChar char="•"/>
            </a:pPr>
            <a:r>
              <a:rPr lang="en-US" sz="3600" dirty="0" smtClean="0"/>
              <a:t>One big thing they tell us is the connection between CO</a:t>
            </a:r>
            <a:r>
              <a:rPr lang="en-US" sz="3200" baseline="30000" dirty="0" smtClean="0"/>
              <a:t>2</a:t>
            </a:r>
            <a:r>
              <a:rPr lang="en-US" sz="3600" dirty="0" smtClean="0"/>
              <a:t> and climate long time ago.</a:t>
            </a:r>
          </a:p>
          <a:p>
            <a:pPr>
              <a:buFont typeface="Arial"/>
              <a:buChar char="•"/>
            </a:pPr>
            <a:r>
              <a:rPr lang="en-US" sz="3600" dirty="0" smtClean="0"/>
              <a:t>When looking at ice core samples, scientist use bubbles of past atmosphere as indicators of past life.</a:t>
            </a:r>
          </a:p>
          <a:p>
            <a:pPr>
              <a:buFont typeface="Arial"/>
              <a:buChar char="•"/>
            </a:pPr>
            <a:r>
              <a:rPr lang="en-US" sz="3600" dirty="0" smtClean="0"/>
              <a:t>This helps us analyze and determine past levels of greenhouse gases, which helps us understand temperature </a:t>
            </a:r>
            <a:endParaRPr lang="en-US" sz="3600" dirty="0"/>
          </a:p>
        </p:txBody>
      </p:sp>
    </p:spTree>
    <p:extLst>
      <p:ext uri="{BB962C8B-B14F-4D97-AF65-F5344CB8AC3E}">
        <p14:creationId xmlns:p14="http://schemas.microsoft.com/office/powerpoint/2010/main" val="425550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632" y="0"/>
            <a:ext cx="5937755" cy="1188720"/>
          </a:xfrm>
        </p:spPr>
        <p:txBody>
          <a:bodyPr/>
          <a:lstStyle/>
          <a:p>
            <a:r>
              <a:rPr lang="en-US" dirty="0" smtClean="0"/>
              <a:t>*Tree rings </a:t>
            </a:r>
            <a:endParaRPr lang="en-US" dirty="0"/>
          </a:p>
        </p:txBody>
      </p:sp>
      <p:sp>
        <p:nvSpPr>
          <p:cNvPr id="3" name="Content Placeholder 2"/>
          <p:cNvSpPr>
            <a:spLocks noGrp="1"/>
          </p:cNvSpPr>
          <p:nvPr>
            <p:ph idx="1"/>
          </p:nvPr>
        </p:nvSpPr>
        <p:spPr>
          <a:xfrm>
            <a:off x="1" y="1213294"/>
            <a:ext cx="8886824" cy="5033201"/>
          </a:xfrm>
        </p:spPr>
        <p:txBody>
          <a:bodyPr>
            <a:normAutofit/>
          </a:bodyPr>
          <a:lstStyle/>
          <a:p>
            <a:r>
              <a:rPr lang="en-US" sz="2800" dirty="0" smtClean="0"/>
              <a:t>The width of a tree ring tells us about weather patterns throughout a season</a:t>
            </a:r>
          </a:p>
          <a:p>
            <a:r>
              <a:rPr lang="en-US" sz="2800" dirty="0" smtClean="0"/>
              <a:t>If the tree ring is thick, then we had a good growing season (a lot of rain)</a:t>
            </a:r>
          </a:p>
          <a:p>
            <a:r>
              <a:rPr lang="en-US" sz="2800" dirty="0" smtClean="0"/>
              <a:t>If the tree ring is thin, the tree did not receive a lot of rainfall and didn’t grow as much</a:t>
            </a:r>
            <a:endParaRPr lang="en-US" sz="2800" dirty="0"/>
          </a:p>
          <a:p>
            <a:r>
              <a:rPr lang="en-US" sz="2800" dirty="0" smtClean="0">
                <a:solidFill>
                  <a:srgbClr val="0070C0"/>
                </a:solidFill>
              </a:rPr>
              <a:t>Cool Fact: </a:t>
            </a:r>
            <a:r>
              <a:rPr lang="en-US" sz="2800" dirty="0" smtClean="0"/>
              <a:t>the number of rings tells the trees age</a:t>
            </a:r>
            <a:r>
              <a:rPr lang="en-US" dirty="0" smtClean="0"/>
              <a:t>. </a:t>
            </a:r>
            <a:endParaRPr lang="en-US" dirty="0"/>
          </a:p>
        </p:txBody>
      </p:sp>
      <p:pic>
        <p:nvPicPr>
          <p:cNvPr id="1026" name="Picture 2" descr="Image result for tree 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6" y="4817745"/>
            <a:ext cx="7229474"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4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1584865"/>
              </p:ext>
            </p:extLst>
          </p:nvPr>
        </p:nvGraphicFramePr>
        <p:xfrm>
          <a:off x="1663701" y="-72721"/>
          <a:ext cx="5937250" cy="6973578"/>
        </p:xfrm>
        <a:graphic>
          <a:graphicData uri="http://schemas.openxmlformats.org/drawingml/2006/table">
            <a:tbl>
              <a:tblPr firstRow="1" bandRow="1">
                <a:tableStyleId>{5C22544A-7EE6-4342-B048-85BDC9FD1C3A}</a:tableStyleId>
              </a:tblPr>
              <a:tblGrid>
                <a:gridCol w="5937250">
                  <a:extLst>
                    <a:ext uri="{9D8B030D-6E8A-4147-A177-3AD203B41FA5}">
                      <a16:colId xmlns:a16="http://schemas.microsoft.com/office/drawing/2014/main" val="1940748786"/>
                    </a:ext>
                  </a:extLst>
                </a:gridCol>
              </a:tblGrid>
              <a:tr h="2971806">
                <a:tc>
                  <a:txBody>
                    <a:bodyPr/>
                    <a:lstStyle/>
                    <a:p>
                      <a:pPr algn="ctr"/>
                      <a:r>
                        <a:rPr lang="en-US" sz="4000" dirty="0" smtClean="0"/>
                        <a:t>Types of fossils </a:t>
                      </a:r>
                      <a:endParaRPr lang="en-US" sz="4000" dirty="0"/>
                    </a:p>
                  </a:txBody>
                  <a:tcPr/>
                </a:tc>
                <a:extLst>
                  <a:ext uri="{0D108BD9-81ED-4DB2-BD59-A6C34878D82A}">
                    <a16:rowId xmlns:a16="http://schemas.microsoft.com/office/drawing/2014/main" val="3931001711"/>
                  </a:ext>
                </a:extLst>
              </a:tr>
              <a:tr h="703263">
                <a:tc>
                  <a:txBody>
                    <a:bodyPr/>
                    <a:lstStyle/>
                    <a:p>
                      <a:pPr algn="ctr"/>
                      <a:r>
                        <a:rPr lang="en-US" sz="3600" b="1" dirty="0" smtClean="0">
                          <a:latin typeface="Arial Black" panose="020B0A04020102020204" pitchFamily="34" charset="0"/>
                        </a:rPr>
                        <a:t>Molds and</a:t>
                      </a:r>
                      <a:r>
                        <a:rPr lang="en-US" sz="3600" b="1" baseline="0" dirty="0" smtClean="0">
                          <a:latin typeface="Arial Black" panose="020B0A04020102020204" pitchFamily="34" charset="0"/>
                        </a:rPr>
                        <a:t> Casts</a:t>
                      </a:r>
                      <a:endParaRPr lang="en-US" sz="3600" b="1" dirty="0">
                        <a:latin typeface="Arial Black" panose="020B0A04020102020204" pitchFamily="34" charset="0"/>
                      </a:endParaRPr>
                    </a:p>
                  </a:txBody>
                  <a:tcPr/>
                </a:tc>
                <a:extLst>
                  <a:ext uri="{0D108BD9-81ED-4DB2-BD59-A6C34878D82A}">
                    <a16:rowId xmlns:a16="http://schemas.microsoft.com/office/drawing/2014/main" val="3892705977"/>
                  </a:ext>
                </a:extLst>
              </a:tr>
              <a:tr h="703263">
                <a:tc>
                  <a:txBody>
                    <a:bodyPr/>
                    <a:lstStyle/>
                    <a:p>
                      <a:pPr algn="ctr"/>
                      <a:r>
                        <a:rPr lang="en-US" sz="3600" b="1" dirty="0" smtClean="0"/>
                        <a:t>Trace fossils</a:t>
                      </a:r>
                      <a:endParaRPr lang="en-US" sz="3600" b="1" dirty="0"/>
                    </a:p>
                  </a:txBody>
                  <a:tcPr/>
                </a:tc>
                <a:extLst>
                  <a:ext uri="{0D108BD9-81ED-4DB2-BD59-A6C34878D82A}">
                    <a16:rowId xmlns:a16="http://schemas.microsoft.com/office/drawing/2014/main" val="853854534"/>
                  </a:ext>
                </a:extLst>
              </a:tr>
              <a:tr h="703263">
                <a:tc>
                  <a:txBody>
                    <a:bodyPr/>
                    <a:lstStyle/>
                    <a:p>
                      <a:pPr algn="ctr"/>
                      <a:r>
                        <a:rPr lang="en-US" sz="3600" b="1" dirty="0" smtClean="0"/>
                        <a:t>Petrified wood and carbon films</a:t>
                      </a:r>
                      <a:endParaRPr lang="en-US" sz="3600" b="1" dirty="0"/>
                    </a:p>
                  </a:txBody>
                  <a:tcPr/>
                </a:tc>
                <a:extLst>
                  <a:ext uri="{0D108BD9-81ED-4DB2-BD59-A6C34878D82A}">
                    <a16:rowId xmlns:a16="http://schemas.microsoft.com/office/drawing/2014/main" val="1740362185"/>
                  </a:ext>
                </a:extLst>
              </a:tr>
              <a:tr h="703263">
                <a:tc>
                  <a:txBody>
                    <a:bodyPr/>
                    <a:lstStyle/>
                    <a:p>
                      <a:pPr algn="ctr"/>
                      <a:r>
                        <a:rPr lang="en-US" sz="3600" b="1" dirty="0" smtClean="0"/>
                        <a:t>Ice cores and tree rings </a:t>
                      </a:r>
                      <a:endParaRPr lang="en-US" sz="3600" b="1" dirty="0"/>
                    </a:p>
                  </a:txBody>
                  <a:tcPr/>
                </a:tc>
                <a:extLst>
                  <a:ext uri="{0D108BD9-81ED-4DB2-BD59-A6C34878D82A}">
                    <a16:rowId xmlns:a16="http://schemas.microsoft.com/office/drawing/2014/main" val="1449303033"/>
                  </a:ext>
                </a:extLst>
              </a:tr>
              <a:tr h="703263">
                <a:tc>
                  <a:txBody>
                    <a:bodyPr/>
                    <a:lstStyle/>
                    <a:p>
                      <a:pPr algn="ctr"/>
                      <a:r>
                        <a:rPr lang="en-US" sz="3600" b="1" dirty="0" smtClean="0"/>
                        <a:t>Original</a:t>
                      </a:r>
                      <a:r>
                        <a:rPr lang="en-US" sz="3600" b="1" baseline="0" dirty="0" smtClean="0"/>
                        <a:t> remains</a:t>
                      </a:r>
                      <a:endParaRPr lang="en-US" sz="3600" b="1" dirty="0"/>
                    </a:p>
                  </a:txBody>
                  <a:tcPr/>
                </a:tc>
                <a:extLst>
                  <a:ext uri="{0D108BD9-81ED-4DB2-BD59-A6C34878D82A}">
                    <a16:rowId xmlns:a16="http://schemas.microsoft.com/office/drawing/2014/main" val="347236471"/>
                  </a:ext>
                </a:extLst>
              </a:tr>
            </a:tbl>
          </a:graphicData>
        </a:graphic>
      </p:graphicFrame>
      <p:sp>
        <p:nvSpPr>
          <p:cNvPr id="5" name="Rectangle 4"/>
          <p:cNvSpPr/>
          <p:nvPr/>
        </p:nvSpPr>
        <p:spPr>
          <a:xfrm>
            <a:off x="3657600" y="857250"/>
            <a:ext cx="2228850" cy="1557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57600" y="857250"/>
            <a:ext cx="2228850" cy="1384995"/>
          </a:xfrm>
          <a:prstGeom prst="rect">
            <a:avLst/>
          </a:prstGeom>
          <a:noFill/>
        </p:spPr>
        <p:txBody>
          <a:bodyPr wrap="square" rtlCol="0">
            <a:spAutoFit/>
          </a:bodyPr>
          <a:lstStyle/>
          <a:p>
            <a:pPr algn="ctr"/>
            <a:r>
              <a:rPr lang="en-US" sz="2800" dirty="0" smtClean="0"/>
              <a:t>Draw a picture of a fossil </a:t>
            </a:r>
            <a:endParaRPr lang="en-US" sz="2800" dirty="0"/>
          </a:p>
        </p:txBody>
      </p:sp>
    </p:spTree>
    <p:extLst>
      <p:ext uri="{BB962C8B-B14F-4D97-AF65-F5344CB8AC3E}">
        <p14:creationId xmlns:p14="http://schemas.microsoft.com/office/powerpoint/2010/main" val="2277685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047" y="228601"/>
            <a:ext cx="7543800" cy="914400"/>
          </a:xfrm>
        </p:spPr>
        <p:txBody>
          <a:bodyPr/>
          <a:lstStyle/>
          <a:p>
            <a:r>
              <a:rPr lang="en-US" dirty="0" smtClean="0"/>
              <a:t>*Original Remains</a:t>
            </a:r>
            <a:endParaRPr lang="en-US" dirty="0"/>
          </a:p>
        </p:txBody>
      </p:sp>
      <p:sp>
        <p:nvSpPr>
          <p:cNvPr id="2" name="Content Placeholder 1"/>
          <p:cNvSpPr>
            <a:spLocks noGrp="1"/>
          </p:cNvSpPr>
          <p:nvPr>
            <p:ph idx="1"/>
          </p:nvPr>
        </p:nvSpPr>
        <p:spPr>
          <a:xfrm>
            <a:off x="2752868" y="1615876"/>
            <a:ext cx="6096000" cy="4883652"/>
          </a:xfrm>
        </p:spPr>
        <p:txBody>
          <a:bodyPr>
            <a:normAutofit lnSpcReduction="10000"/>
          </a:bodyPr>
          <a:lstStyle/>
          <a:p>
            <a:r>
              <a:rPr lang="en-US" sz="3600" dirty="0" smtClean="0"/>
              <a:t>Fossils that are the actual bodies or body parts of organisms are called original remains</a:t>
            </a:r>
          </a:p>
          <a:p>
            <a:endParaRPr lang="en-US" sz="3600" dirty="0" smtClean="0"/>
          </a:p>
          <a:p>
            <a:r>
              <a:rPr lang="en-US" sz="3600" dirty="0" smtClean="0"/>
              <a:t>Original remains are found in places where conditions prevent the decomposition or breakdown to occur</a:t>
            </a:r>
            <a:endParaRPr lang="en-US" sz="3600" dirty="0"/>
          </a:p>
        </p:txBody>
      </p:sp>
      <p:pic>
        <p:nvPicPr>
          <p:cNvPr id="5123" name="Picture 3"/>
          <p:cNvPicPr>
            <a:picLocks noChangeAspect="1" noChangeArrowheads="1"/>
          </p:cNvPicPr>
          <p:nvPr/>
        </p:nvPicPr>
        <p:blipFill>
          <a:blip r:embed="rId2"/>
          <a:srcRect/>
          <a:stretch>
            <a:fillRect/>
          </a:stretch>
        </p:blipFill>
        <p:spPr bwMode="auto">
          <a:xfrm>
            <a:off x="143" y="2367396"/>
            <a:ext cx="2752725" cy="2705100"/>
          </a:xfrm>
          <a:prstGeom prst="rect">
            <a:avLst/>
          </a:prstGeom>
          <a:ln>
            <a:noFill/>
          </a:ln>
          <a:effectLst>
            <a:softEdge rad="112500"/>
          </a:effectLst>
        </p:spPr>
      </p:pic>
    </p:spTree>
    <p:extLst>
      <p:ext uri="{BB962C8B-B14F-4D97-AF65-F5344CB8AC3E}">
        <p14:creationId xmlns:p14="http://schemas.microsoft.com/office/powerpoint/2010/main" val="142436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544" y="235527"/>
            <a:ext cx="8113223" cy="914400"/>
          </a:xfrm>
        </p:spPr>
        <p:txBody>
          <a:bodyPr/>
          <a:lstStyle/>
          <a:p>
            <a:r>
              <a:rPr lang="en-US" b="1" u="sng" dirty="0" smtClean="0"/>
              <a:t>*Types of Original Remains</a:t>
            </a:r>
            <a:endParaRPr lang="en-US" b="1" u="sng" dirty="0"/>
          </a:p>
        </p:txBody>
      </p:sp>
      <p:sp>
        <p:nvSpPr>
          <p:cNvPr id="2" name="Content Placeholder 1"/>
          <p:cNvSpPr>
            <a:spLocks noGrp="1"/>
          </p:cNvSpPr>
          <p:nvPr>
            <p:ph idx="1"/>
          </p:nvPr>
        </p:nvSpPr>
        <p:spPr>
          <a:xfrm>
            <a:off x="304799" y="1330037"/>
            <a:ext cx="8340437" cy="5250872"/>
          </a:xfrm>
        </p:spPr>
        <p:txBody>
          <a:bodyPr>
            <a:noAutofit/>
          </a:bodyPr>
          <a:lstStyle/>
          <a:p>
            <a:pPr marL="475488" indent="-457200">
              <a:buFont typeface="+mj-lt"/>
              <a:buAutoNum type="arabicPeriod"/>
            </a:pPr>
            <a:r>
              <a:rPr lang="en-US" sz="2600" b="1" u="sng" dirty="0" smtClean="0"/>
              <a:t>Ice</a:t>
            </a:r>
            <a:r>
              <a:rPr lang="en-US" sz="2600" dirty="0" smtClean="0"/>
              <a:t> – best preserver of prehistoric life. Ice has preserved original remains of things such as a 10,000 year old mammoth which have been found with bones, muscles, skin, and hair still in place</a:t>
            </a:r>
          </a:p>
          <a:p>
            <a:pPr marL="532638" indent="-514350">
              <a:buFont typeface="+mj-lt"/>
              <a:buAutoNum type="arabicPeriod"/>
            </a:pPr>
            <a:endParaRPr lang="en-US" sz="2600" dirty="0" smtClean="0"/>
          </a:p>
          <a:p>
            <a:pPr marL="475488" indent="-457200">
              <a:buFont typeface="+mj-lt"/>
              <a:buAutoNum type="arabicPeriod"/>
            </a:pPr>
            <a:r>
              <a:rPr lang="en-US" sz="2600" b="1" u="sng" dirty="0" smtClean="0"/>
              <a:t>Amber</a:t>
            </a:r>
            <a:r>
              <a:rPr lang="en-US" sz="2600" dirty="0" smtClean="0"/>
              <a:t> – formed from the sticky substance inside trees that flows like syrup. If an insect is caught in the sap, the sap will cover the insects entire body and harden.</a:t>
            </a:r>
          </a:p>
          <a:p>
            <a:pPr marL="532638" indent="-514350">
              <a:buFont typeface="+mj-lt"/>
              <a:buAutoNum type="arabicPeriod"/>
            </a:pPr>
            <a:endParaRPr lang="en-US" sz="2600" dirty="0" smtClean="0"/>
          </a:p>
          <a:p>
            <a:pPr marL="475488" indent="-457200">
              <a:buFont typeface="+mj-lt"/>
              <a:buAutoNum type="arabicPeriod"/>
            </a:pPr>
            <a:r>
              <a:rPr lang="en-US" sz="2600" b="1" u="sng" dirty="0" smtClean="0"/>
              <a:t>Tar</a:t>
            </a:r>
            <a:r>
              <a:rPr lang="en-US" sz="2600" dirty="0" smtClean="0"/>
              <a:t> – thick, oily pool of liquid. Things such as saber toothed cats and other animals were trapped and preserved</a:t>
            </a:r>
            <a:endParaRPr lang="en-US" sz="2600" dirty="0"/>
          </a:p>
        </p:txBody>
      </p:sp>
    </p:spTree>
    <p:extLst>
      <p:ext uri="{BB962C8B-B14F-4D97-AF65-F5344CB8AC3E}">
        <p14:creationId xmlns:p14="http://schemas.microsoft.com/office/powerpoint/2010/main" val="162128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heckerboard(across)">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checkerboard(across)">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396586" y="398318"/>
            <a:ext cx="4418183" cy="3654136"/>
          </a:xfrm>
          <a:prstGeom prst="rect">
            <a:avLst/>
          </a:prstGeom>
          <a:ln>
            <a:noFill/>
          </a:ln>
          <a:effectLst>
            <a:softEdge rad="112500"/>
          </a:effectLst>
        </p:spPr>
      </p:pic>
      <p:pic>
        <p:nvPicPr>
          <p:cNvPr id="4100" name="Picture 4"/>
          <p:cNvPicPr>
            <a:picLocks noChangeAspect="1" noChangeArrowheads="1"/>
          </p:cNvPicPr>
          <p:nvPr/>
        </p:nvPicPr>
        <p:blipFill>
          <a:blip r:embed="rId3"/>
          <a:srcRect/>
          <a:stretch>
            <a:fillRect/>
          </a:stretch>
        </p:blipFill>
        <p:spPr bwMode="auto">
          <a:xfrm>
            <a:off x="4814769" y="2098964"/>
            <a:ext cx="4013250" cy="3013362"/>
          </a:xfrm>
          <a:prstGeom prst="rect">
            <a:avLst/>
          </a:prstGeom>
          <a:ln>
            <a:noFill/>
          </a:ln>
          <a:effectLst>
            <a:softEdge rad="112500"/>
          </a:effectLst>
        </p:spPr>
      </p:pic>
      <p:pic>
        <p:nvPicPr>
          <p:cNvPr id="4101" name="Picture 5"/>
          <p:cNvPicPr>
            <a:picLocks noChangeAspect="1" noChangeArrowheads="1"/>
          </p:cNvPicPr>
          <p:nvPr/>
        </p:nvPicPr>
        <p:blipFill>
          <a:blip r:embed="rId4"/>
          <a:srcRect/>
          <a:stretch>
            <a:fillRect/>
          </a:stretch>
        </p:blipFill>
        <p:spPr bwMode="auto">
          <a:xfrm>
            <a:off x="396586" y="4052454"/>
            <a:ext cx="3905250" cy="2686050"/>
          </a:xfrm>
          <a:prstGeom prst="rect">
            <a:avLst/>
          </a:prstGeom>
          <a:ln>
            <a:noFill/>
          </a:ln>
          <a:effectLst>
            <a:softEdge rad="112500"/>
          </a:effectLst>
        </p:spPr>
      </p:pic>
    </p:spTree>
    <p:extLst>
      <p:ext uri="{BB962C8B-B14F-4D97-AF65-F5344CB8AC3E}">
        <p14:creationId xmlns:p14="http://schemas.microsoft.com/office/powerpoint/2010/main" val="2188342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0736" y="119564"/>
            <a:ext cx="5937755" cy="1188720"/>
          </a:xfrm>
        </p:spPr>
        <p:txBody>
          <a:bodyPr/>
          <a:lstStyle/>
          <a:p>
            <a:r>
              <a:rPr lang="en-US" dirty="0" smtClean="0"/>
              <a:t>Fossils in Rocks</a:t>
            </a:r>
            <a:endParaRPr lang="en-US" dirty="0"/>
          </a:p>
        </p:txBody>
      </p:sp>
      <p:sp>
        <p:nvSpPr>
          <p:cNvPr id="2" name="Content Placeholder 1"/>
          <p:cNvSpPr>
            <a:spLocks noGrp="1"/>
          </p:cNvSpPr>
          <p:nvPr>
            <p:ph idx="1"/>
          </p:nvPr>
        </p:nvSpPr>
        <p:spPr>
          <a:xfrm>
            <a:off x="555566" y="1551710"/>
            <a:ext cx="7452360" cy="3657599"/>
          </a:xfrm>
        </p:spPr>
        <p:txBody>
          <a:bodyPr>
            <a:normAutofit/>
          </a:bodyPr>
          <a:lstStyle/>
          <a:p>
            <a:r>
              <a:rPr lang="en-US" sz="4000" dirty="0" smtClean="0"/>
              <a:t>Some fossils are not original remains or actual body parts, instead they are impressions or traces made in rock.</a:t>
            </a:r>
            <a:endParaRPr lang="en-US" sz="4000" dirty="0"/>
          </a:p>
        </p:txBody>
      </p:sp>
      <p:pic>
        <p:nvPicPr>
          <p:cNvPr id="3074" name="Picture 2"/>
          <p:cNvPicPr>
            <a:picLocks noChangeAspect="1" noChangeArrowheads="1"/>
          </p:cNvPicPr>
          <p:nvPr/>
        </p:nvPicPr>
        <p:blipFill>
          <a:blip r:embed="rId2"/>
          <a:srcRect/>
          <a:stretch>
            <a:fillRect/>
          </a:stretch>
        </p:blipFill>
        <p:spPr bwMode="auto">
          <a:xfrm>
            <a:off x="5257800" y="4253345"/>
            <a:ext cx="3574472" cy="2623705"/>
          </a:xfrm>
          <a:prstGeom prst="rect">
            <a:avLst/>
          </a:prstGeom>
          <a:ln>
            <a:noFill/>
          </a:ln>
          <a:effectLst>
            <a:softEdge rad="112500"/>
          </a:effectLst>
        </p:spPr>
      </p:pic>
    </p:spTree>
    <p:extLst>
      <p:ext uri="{BB962C8B-B14F-4D97-AF65-F5344CB8AC3E}">
        <p14:creationId xmlns:p14="http://schemas.microsoft.com/office/powerpoint/2010/main" val="24063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2768" y="152403"/>
            <a:ext cx="7543800" cy="914400"/>
          </a:xfrm>
        </p:spPr>
        <p:txBody>
          <a:bodyPr/>
          <a:lstStyle/>
          <a:p>
            <a:r>
              <a:rPr lang="en-US" dirty="0" smtClean="0"/>
              <a:t>*types of Rock Fossils</a:t>
            </a:r>
            <a:endParaRPr lang="en-US" dirty="0"/>
          </a:p>
        </p:txBody>
      </p:sp>
      <p:sp>
        <p:nvSpPr>
          <p:cNvPr id="2" name="Content Placeholder 1"/>
          <p:cNvSpPr>
            <a:spLocks noGrp="1"/>
          </p:cNvSpPr>
          <p:nvPr>
            <p:ph idx="1"/>
          </p:nvPr>
        </p:nvSpPr>
        <p:spPr>
          <a:xfrm>
            <a:off x="2549237" y="609603"/>
            <a:ext cx="6594763" cy="5548744"/>
          </a:xfrm>
        </p:spPr>
        <p:txBody>
          <a:bodyPr>
            <a:normAutofit/>
          </a:bodyPr>
          <a:lstStyle/>
          <a:p>
            <a:pPr marL="18288" indent="0">
              <a:buNone/>
            </a:pPr>
            <a:endParaRPr lang="en-US" sz="2800" dirty="0" smtClean="0"/>
          </a:p>
          <a:p>
            <a:r>
              <a:rPr lang="en-US" sz="3600" dirty="0" smtClean="0"/>
              <a:t>A </a:t>
            </a:r>
            <a:r>
              <a:rPr lang="en-US" sz="3600" b="1" u="sng" dirty="0" smtClean="0"/>
              <a:t>mold</a:t>
            </a:r>
            <a:r>
              <a:rPr lang="en-US" sz="3600" dirty="0" smtClean="0"/>
              <a:t> is a visible shape that was left after an animal or plant was buried in sediment and then decayed away. </a:t>
            </a:r>
          </a:p>
          <a:p>
            <a:endParaRPr lang="en-US" sz="3600" dirty="0"/>
          </a:p>
          <a:p>
            <a:r>
              <a:rPr lang="en-US" sz="3600" dirty="0" smtClean="0"/>
              <a:t>A </a:t>
            </a:r>
            <a:r>
              <a:rPr lang="en-US" sz="3600" b="1" u="sng" dirty="0" smtClean="0"/>
              <a:t>cast</a:t>
            </a:r>
            <a:r>
              <a:rPr lang="en-US" sz="3600" dirty="0" smtClean="0"/>
              <a:t> is an object that is created when sediment fills a mold and becomes rock.</a:t>
            </a:r>
          </a:p>
        </p:txBody>
      </p:sp>
      <p:pic>
        <p:nvPicPr>
          <p:cNvPr id="1026" name="Picture 2"/>
          <p:cNvPicPr>
            <a:picLocks noChangeAspect="1" noChangeArrowheads="1"/>
          </p:cNvPicPr>
          <p:nvPr/>
        </p:nvPicPr>
        <p:blipFill>
          <a:blip r:embed="rId2"/>
          <a:srcRect/>
          <a:stretch>
            <a:fillRect/>
          </a:stretch>
        </p:blipFill>
        <p:spPr bwMode="auto">
          <a:xfrm rot="5400000">
            <a:off x="-474521" y="2074721"/>
            <a:ext cx="4149439" cy="2618509"/>
          </a:xfrm>
          <a:prstGeom prst="rect">
            <a:avLst/>
          </a:prstGeom>
          <a:ln>
            <a:noFill/>
          </a:ln>
          <a:effectLst>
            <a:softEdge rad="112500"/>
          </a:effectLst>
        </p:spPr>
      </p:pic>
    </p:spTree>
    <p:extLst>
      <p:ext uri="{BB962C8B-B14F-4D97-AF65-F5344CB8AC3E}">
        <p14:creationId xmlns:p14="http://schemas.microsoft.com/office/powerpoint/2010/main" val="7562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linds(horizont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12081" y="50292"/>
            <a:ext cx="5937755" cy="1188720"/>
          </a:xfrm>
        </p:spPr>
        <p:txBody>
          <a:bodyPr/>
          <a:lstStyle/>
          <a:p>
            <a:r>
              <a:rPr lang="en-US" dirty="0" smtClean="0"/>
              <a:t>Mold or cast?</a:t>
            </a:r>
            <a:endParaRPr lang="en-US" dirty="0"/>
          </a:p>
        </p:txBody>
      </p:sp>
      <p:sp>
        <p:nvSpPr>
          <p:cNvPr id="2" name="Content Placeholder 1"/>
          <p:cNvSpPr>
            <a:spLocks noGrp="1"/>
          </p:cNvSpPr>
          <p:nvPr>
            <p:ph idx="1"/>
          </p:nvPr>
        </p:nvSpPr>
        <p:spPr/>
        <p:txBody>
          <a:bodyPr/>
          <a:lstStyle/>
          <a:p>
            <a:endParaRPr lang="en-US" dirty="0"/>
          </a:p>
        </p:txBody>
      </p:sp>
      <p:pic>
        <p:nvPicPr>
          <p:cNvPr id="1026" name="Picture 2" descr="http://www.dadsupercool.com/wp-content/uploads/2010/12/Handprint-in-concrete.jpg"/>
          <p:cNvPicPr>
            <a:picLocks noChangeAspect="1" noChangeArrowheads="1"/>
          </p:cNvPicPr>
          <p:nvPr/>
        </p:nvPicPr>
        <p:blipFill>
          <a:blip r:embed="rId2"/>
          <a:srcRect/>
          <a:stretch>
            <a:fillRect/>
          </a:stretch>
        </p:blipFill>
        <p:spPr bwMode="auto">
          <a:xfrm>
            <a:off x="737040" y="1344724"/>
            <a:ext cx="7675764" cy="5117176"/>
          </a:xfrm>
          <a:prstGeom prst="rect">
            <a:avLst/>
          </a:prstGeom>
          <a:noFill/>
        </p:spPr>
      </p:pic>
    </p:spTree>
    <p:extLst>
      <p:ext uri="{BB962C8B-B14F-4D97-AF65-F5344CB8AC3E}">
        <p14:creationId xmlns:p14="http://schemas.microsoft.com/office/powerpoint/2010/main" val="2777507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8076" y="240504"/>
            <a:ext cx="7543800" cy="914400"/>
          </a:xfrm>
        </p:spPr>
        <p:txBody>
          <a:bodyPr/>
          <a:lstStyle/>
          <a:p>
            <a:pPr marL="18288"/>
            <a:r>
              <a:rPr lang="en-US" sz="2800" dirty="0" smtClean="0"/>
              <a:t>*Petrification </a:t>
            </a:r>
            <a:r>
              <a:rPr lang="en-US" sz="2800" dirty="0"/>
              <a:t>(Petrified Wood)</a:t>
            </a:r>
          </a:p>
        </p:txBody>
      </p:sp>
      <p:sp>
        <p:nvSpPr>
          <p:cNvPr id="2" name="Content Placeholder 1"/>
          <p:cNvSpPr>
            <a:spLocks noGrp="1"/>
          </p:cNvSpPr>
          <p:nvPr>
            <p:ph idx="1"/>
          </p:nvPr>
        </p:nvSpPr>
        <p:spPr>
          <a:xfrm>
            <a:off x="415635" y="822344"/>
            <a:ext cx="8298874" cy="3759560"/>
          </a:xfrm>
        </p:spPr>
        <p:txBody>
          <a:bodyPr>
            <a:noAutofit/>
          </a:bodyPr>
          <a:lstStyle/>
          <a:p>
            <a:pPr marL="18288" indent="0">
              <a:buNone/>
            </a:pPr>
            <a:endParaRPr lang="en-US" sz="3600" dirty="0"/>
          </a:p>
          <a:p>
            <a:pPr marL="0" indent="0">
              <a:buNone/>
            </a:pPr>
            <a:r>
              <a:rPr lang="en-US" sz="3600" dirty="0" smtClean="0"/>
              <a:t>The process in which minerals pass through and replace the organisms cells with minerals which produces a stone-likeness to the object. Commonly happens with trees that die and are covered in sediment</a:t>
            </a:r>
          </a:p>
          <a:p>
            <a:endParaRPr lang="en-US" sz="2400" dirty="0"/>
          </a:p>
        </p:txBody>
      </p:sp>
      <p:pic>
        <p:nvPicPr>
          <p:cNvPr id="2051" name="Picture 3"/>
          <p:cNvPicPr>
            <a:picLocks noChangeAspect="1" noChangeArrowheads="1"/>
          </p:cNvPicPr>
          <p:nvPr/>
        </p:nvPicPr>
        <p:blipFill>
          <a:blip r:embed="rId2"/>
          <a:srcRect/>
          <a:stretch>
            <a:fillRect/>
          </a:stretch>
        </p:blipFill>
        <p:spPr bwMode="auto">
          <a:xfrm>
            <a:off x="2550512" y="4581904"/>
            <a:ext cx="4016543" cy="2250387"/>
          </a:xfrm>
          <a:prstGeom prst="rect">
            <a:avLst/>
          </a:prstGeom>
          <a:ln>
            <a:noFill/>
          </a:ln>
          <a:effectLst>
            <a:softEdge rad="112500"/>
          </a:effectLst>
        </p:spPr>
      </p:pic>
    </p:spTree>
    <p:extLst>
      <p:ext uri="{BB962C8B-B14F-4D97-AF65-F5344CB8AC3E}">
        <p14:creationId xmlns:p14="http://schemas.microsoft.com/office/powerpoint/2010/main" val="389247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TM10001115[[fn=Parcel]]</Template>
  <TotalTime>3217</TotalTime>
  <Words>618</Words>
  <Application>Microsoft Office PowerPoint</Application>
  <PresentationFormat>On-screen Show (4:3)</PresentationFormat>
  <Paragraphs>56</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Gill Sans MT</vt:lpstr>
      <vt:lpstr>Monotype Corsiva</vt:lpstr>
      <vt:lpstr>Parcel</vt:lpstr>
      <vt:lpstr>Types of Fossils</vt:lpstr>
      <vt:lpstr>PowerPoint Presentation</vt:lpstr>
      <vt:lpstr>*Original Remains</vt:lpstr>
      <vt:lpstr>*Types of Original Remains</vt:lpstr>
      <vt:lpstr>PowerPoint Presentation</vt:lpstr>
      <vt:lpstr>Fossils in Rocks</vt:lpstr>
      <vt:lpstr>*types of Rock Fossils</vt:lpstr>
      <vt:lpstr>Mold or cast?</vt:lpstr>
      <vt:lpstr>*Petrification (Petrified Wood)</vt:lpstr>
      <vt:lpstr>*Carbon Films</vt:lpstr>
      <vt:lpstr>*Trace Fossils</vt:lpstr>
      <vt:lpstr>Ice core video</vt:lpstr>
      <vt:lpstr>*So what do ice cores tell? </vt:lpstr>
      <vt:lpstr>*Tree rings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Brittany Smart</dc:title>
  <dc:creator>Brittany S</dc:creator>
  <cp:lastModifiedBy>Smart, Brittany S.</cp:lastModifiedBy>
  <cp:revision>50</cp:revision>
  <cp:lastPrinted>2017-09-28T19:06:43Z</cp:lastPrinted>
  <dcterms:created xsi:type="dcterms:W3CDTF">2012-09-27T02:49:33Z</dcterms:created>
  <dcterms:modified xsi:type="dcterms:W3CDTF">2018-10-03T21:14:25Z</dcterms:modified>
</cp:coreProperties>
</file>