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7" r:id="rId3"/>
    <p:sldId id="273" r:id="rId4"/>
    <p:sldId id="274" r:id="rId5"/>
    <p:sldId id="275" r:id="rId6"/>
    <p:sldId id="260" r:id="rId7"/>
    <p:sldId id="261" r:id="rId8"/>
    <p:sldId id="257" r:id="rId9"/>
    <p:sldId id="258" r:id="rId10"/>
    <p:sldId id="259" r:id="rId11"/>
    <p:sldId id="262" r:id="rId12"/>
    <p:sldId id="263" r:id="rId13"/>
    <p:sldId id="264" r:id="rId14"/>
    <p:sldId id="265" r:id="rId15"/>
    <p:sldId id="266" r:id="rId16"/>
    <p:sldId id="276" r:id="rId17"/>
    <p:sldId id="267" r:id="rId18"/>
    <p:sldId id="268" r:id="rId19"/>
    <p:sldId id="269"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2" d="100"/>
          <a:sy n="62" d="100"/>
        </p:scale>
        <p:origin x="90" y="10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3AA17-D845-4F2A-A4A7-43A027A665FB}" type="datetimeFigureOut">
              <a:rPr lang="en-US" smtClean="0"/>
              <a:t>10/2/2017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03048-F763-47A4-87BD-CAADB54D4FA8}" type="slidenum">
              <a:rPr lang="en-US" smtClean="0"/>
              <a:t>‹#›</a:t>
            </a:fld>
            <a:endParaRPr lang="en-US"/>
          </a:p>
        </p:txBody>
      </p:sp>
    </p:spTree>
    <p:extLst>
      <p:ext uri="{BB962C8B-B14F-4D97-AF65-F5344CB8AC3E}">
        <p14:creationId xmlns:p14="http://schemas.microsoft.com/office/powerpoint/2010/main" val="154196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tree ring because you</a:t>
            </a:r>
            <a:r>
              <a:rPr lang="en-US" baseline="0" dirty="0" smtClean="0"/>
              <a:t> could find trees dating back to 1587 and their rings would provide information on their climate. </a:t>
            </a:r>
            <a:endParaRPr lang="en-US" dirty="0"/>
          </a:p>
        </p:txBody>
      </p:sp>
      <p:sp>
        <p:nvSpPr>
          <p:cNvPr id="4" name="Slide Number Placeholder 3"/>
          <p:cNvSpPr>
            <a:spLocks noGrp="1"/>
          </p:cNvSpPr>
          <p:nvPr>
            <p:ph type="sldNum" sz="quarter" idx="10"/>
          </p:nvPr>
        </p:nvSpPr>
        <p:spPr/>
        <p:txBody>
          <a:bodyPr/>
          <a:lstStyle/>
          <a:p>
            <a:fld id="{B5148E44-9DC5-444B-9B3B-DA7D6E9A1B7D}" type="slidenum">
              <a:rPr lang="en-US" smtClean="0"/>
              <a:t>3</a:t>
            </a:fld>
            <a:endParaRPr lang="en-US"/>
          </a:p>
        </p:txBody>
      </p:sp>
    </p:spTree>
    <p:extLst>
      <p:ext uri="{BB962C8B-B14F-4D97-AF65-F5344CB8AC3E}">
        <p14:creationId xmlns:p14="http://schemas.microsoft.com/office/powerpoint/2010/main" val="48128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Until about the 1900’s geologists</a:t>
            </a:r>
            <a:r>
              <a:rPr lang="en-US" baseline="0" dirty="0" smtClean="0"/>
              <a:t> didn’t have a way of determining the absolute age of objects.  So instead they used the relative age and clues to give them a better idea of things</a:t>
            </a:r>
            <a:endParaRPr lang="en-US" dirty="0"/>
          </a:p>
        </p:txBody>
      </p:sp>
      <p:sp>
        <p:nvSpPr>
          <p:cNvPr id="4" name="Slide Number Placeholder 3"/>
          <p:cNvSpPr>
            <a:spLocks noGrp="1"/>
          </p:cNvSpPr>
          <p:nvPr>
            <p:ph type="sldNum" sz="quarter" idx="10"/>
          </p:nvPr>
        </p:nvSpPr>
        <p:spPr/>
        <p:txBody>
          <a:bodyPr/>
          <a:lstStyle/>
          <a:p>
            <a:fld id="{B23BE680-177E-4B94-BE23-90F46F39632A}" type="slidenum">
              <a:rPr lang="en-US" smtClean="0"/>
              <a:pPr/>
              <a:t>8</a:t>
            </a:fld>
            <a:endParaRPr lang="en-US"/>
          </a:p>
        </p:txBody>
      </p:sp>
    </p:spTree>
    <p:extLst>
      <p:ext uri="{BB962C8B-B14F-4D97-AF65-F5344CB8AC3E}">
        <p14:creationId xmlns:p14="http://schemas.microsoft.com/office/powerpoint/2010/main" val="378864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answer</a:t>
            </a:r>
            <a:r>
              <a:rPr lang="en-US" baseline="0" dirty="0" smtClean="0"/>
              <a:t> to the pervious question is Sedimentary Rock. The bottom layer of rock forms first, which means it is the oldest. The layer above that is younger and the layers become younger and younger as the layers lay on top. </a:t>
            </a:r>
            <a:endParaRPr lang="en-US" dirty="0"/>
          </a:p>
        </p:txBody>
      </p:sp>
      <p:sp>
        <p:nvSpPr>
          <p:cNvPr id="4" name="Slide Number Placeholder 3"/>
          <p:cNvSpPr>
            <a:spLocks noGrp="1"/>
          </p:cNvSpPr>
          <p:nvPr>
            <p:ph type="sldNum" sz="quarter" idx="10"/>
          </p:nvPr>
        </p:nvSpPr>
        <p:spPr/>
        <p:txBody>
          <a:bodyPr/>
          <a:lstStyle/>
          <a:p>
            <a:fld id="{B23BE680-177E-4B94-BE23-90F46F39632A}" type="slidenum">
              <a:rPr lang="en-US" smtClean="0"/>
              <a:pPr/>
              <a:t>9</a:t>
            </a:fld>
            <a:endParaRPr lang="en-US"/>
          </a:p>
        </p:txBody>
      </p:sp>
    </p:spTree>
    <p:extLst>
      <p:ext uri="{BB962C8B-B14F-4D97-AF65-F5344CB8AC3E}">
        <p14:creationId xmlns:p14="http://schemas.microsoft.com/office/powerpoint/2010/main" val="275335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layer is the the oldest</a:t>
            </a:r>
          </a:p>
          <a:p>
            <a:endParaRPr lang="en-US" dirty="0"/>
          </a:p>
        </p:txBody>
      </p:sp>
      <p:sp>
        <p:nvSpPr>
          <p:cNvPr id="4" name="Slide Number Placeholder 3"/>
          <p:cNvSpPr>
            <a:spLocks noGrp="1"/>
          </p:cNvSpPr>
          <p:nvPr>
            <p:ph type="sldNum" sz="quarter" idx="10"/>
          </p:nvPr>
        </p:nvSpPr>
        <p:spPr/>
        <p:txBody>
          <a:bodyPr/>
          <a:lstStyle/>
          <a:p>
            <a:fld id="{B23BE680-177E-4B94-BE23-90F46F39632A}" type="slidenum">
              <a:rPr lang="en-US" smtClean="0"/>
              <a:pPr/>
              <a:t>10</a:t>
            </a:fld>
            <a:endParaRPr lang="en-US"/>
          </a:p>
        </p:txBody>
      </p:sp>
    </p:spTree>
    <p:extLst>
      <p:ext uri="{BB962C8B-B14F-4D97-AF65-F5344CB8AC3E}">
        <p14:creationId xmlns:p14="http://schemas.microsoft.com/office/powerpoint/2010/main" val="221674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p>
          <a:p>
            <a:r>
              <a:rPr lang="en-US" dirty="0" smtClean="0"/>
              <a:t>D,</a:t>
            </a:r>
            <a:r>
              <a:rPr lang="en-US" baseline="0" dirty="0" smtClean="0"/>
              <a:t> B, E, G, A, F, C </a:t>
            </a:r>
            <a:endParaRPr lang="en-US" dirty="0"/>
          </a:p>
        </p:txBody>
      </p:sp>
      <p:sp>
        <p:nvSpPr>
          <p:cNvPr id="4" name="Slide Number Placeholder 3"/>
          <p:cNvSpPr>
            <a:spLocks noGrp="1"/>
          </p:cNvSpPr>
          <p:nvPr>
            <p:ph type="sldNum" sz="quarter" idx="10"/>
          </p:nvPr>
        </p:nvSpPr>
        <p:spPr/>
        <p:txBody>
          <a:bodyPr/>
          <a:lstStyle/>
          <a:p>
            <a:fld id="{B23BE680-177E-4B94-BE23-90F46F39632A}" type="slidenum">
              <a:rPr lang="en-US" smtClean="0"/>
              <a:pPr/>
              <a:t>17</a:t>
            </a:fld>
            <a:endParaRPr lang="en-US"/>
          </a:p>
        </p:txBody>
      </p:sp>
    </p:spTree>
    <p:extLst>
      <p:ext uri="{BB962C8B-B14F-4D97-AF65-F5344CB8AC3E}">
        <p14:creationId xmlns:p14="http://schemas.microsoft.com/office/powerpoint/2010/main" val="394462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p>
          <a:p>
            <a:r>
              <a:rPr lang="en-US" dirty="0" smtClean="0"/>
              <a:t>E, D,</a:t>
            </a:r>
            <a:r>
              <a:rPr lang="en-US" baseline="0" dirty="0" smtClean="0"/>
              <a:t> A, B, C</a:t>
            </a:r>
            <a:endParaRPr lang="en-US" dirty="0"/>
          </a:p>
        </p:txBody>
      </p:sp>
      <p:sp>
        <p:nvSpPr>
          <p:cNvPr id="4" name="Slide Number Placeholder 3"/>
          <p:cNvSpPr>
            <a:spLocks noGrp="1"/>
          </p:cNvSpPr>
          <p:nvPr>
            <p:ph type="sldNum" sz="quarter" idx="10"/>
          </p:nvPr>
        </p:nvSpPr>
        <p:spPr/>
        <p:txBody>
          <a:bodyPr/>
          <a:lstStyle/>
          <a:p>
            <a:fld id="{B23BE680-177E-4B94-BE23-90F46F39632A}" type="slidenum">
              <a:rPr lang="en-US" smtClean="0"/>
              <a:pPr/>
              <a:t>18</a:t>
            </a:fld>
            <a:endParaRPr lang="en-US"/>
          </a:p>
        </p:txBody>
      </p:sp>
    </p:spTree>
    <p:extLst>
      <p:ext uri="{BB962C8B-B14F-4D97-AF65-F5344CB8AC3E}">
        <p14:creationId xmlns:p14="http://schemas.microsoft.com/office/powerpoint/2010/main" val="70037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93536D-9332-4DF4-B286-D7E282215BA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295362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93536D-9332-4DF4-B286-D7E282215BA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114517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93536D-9332-4DF4-B286-D7E282215BA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72786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93536D-9332-4DF4-B286-D7E282215BA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395620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93536D-9332-4DF4-B286-D7E282215BA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241525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93536D-9332-4DF4-B286-D7E282215BA8}"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31364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93536D-9332-4DF4-B286-D7E282215BA8}"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988162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93536D-9332-4DF4-B286-D7E282215BA8}"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289884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3536D-9332-4DF4-B286-D7E282215BA8}"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359529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3536D-9332-4DF4-B286-D7E282215BA8}"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123775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3536D-9332-4DF4-B286-D7E282215BA8}"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303047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3536D-9332-4DF4-B286-D7E282215BA8}" type="datetimeFigureOut">
              <a:rPr lang="en-US" smtClean="0"/>
              <a:t>10/2/2017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65334-49A3-4985-AA88-18F86F8F64E4}" type="slidenum">
              <a:rPr lang="en-US" smtClean="0"/>
              <a:t>‹#›</a:t>
            </a:fld>
            <a:endParaRPr lang="en-US"/>
          </a:p>
        </p:txBody>
      </p:sp>
    </p:spTree>
    <p:extLst>
      <p:ext uri="{BB962C8B-B14F-4D97-AF65-F5344CB8AC3E}">
        <p14:creationId xmlns:p14="http://schemas.microsoft.com/office/powerpoint/2010/main" val="1919730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ravlang.com/blog/wp-content/uploads/2010/04/Grand_Canyon_22.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876" y="-375361"/>
            <a:ext cx="9144000" cy="2387600"/>
          </a:xfrm>
        </p:spPr>
        <p:txBody>
          <a:bodyPr/>
          <a:lstStyle/>
          <a:p>
            <a:r>
              <a:rPr lang="en-US" b="1" dirty="0" smtClean="0"/>
              <a:t>Page 19</a:t>
            </a:r>
            <a:br>
              <a:rPr lang="en-US" b="1" dirty="0" smtClean="0"/>
            </a:br>
            <a:r>
              <a:rPr lang="en-US" b="1" dirty="0" smtClean="0"/>
              <a:t>Understanding Relative Age</a:t>
            </a:r>
            <a:endParaRPr lang="en-US" b="1" dirty="0"/>
          </a:p>
        </p:txBody>
      </p:sp>
      <p:sp>
        <p:nvSpPr>
          <p:cNvPr id="3" name="Subtitle 2"/>
          <p:cNvSpPr>
            <a:spLocks noGrp="1"/>
          </p:cNvSpPr>
          <p:nvPr>
            <p:ph type="subTitle" idx="1"/>
          </p:nvPr>
        </p:nvSpPr>
        <p:spPr>
          <a:xfrm>
            <a:off x="1397876" y="2459421"/>
            <a:ext cx="9144000" cy="3815255"/>
          </a:xfrm>
        </p:spPr>
        <p:txBody>
          <a:bodyPr>
            <a:normAutofit/>
          </a:bodyPr>
          <a:lstStyle/>
          <a:p>
            <a:r>
              <a:rPr lang="en-US" sz="4000" u="sng" dirty="0" smtClean="0">
                <a:solidFill>
                  <a:srgbClr val="FF0000"/>
                </a:solidFill>
              </a:rPr>
              <a:t>Join my Google classroom:</a:t>
            </a:r>
          </a:p>
          <a:p>
            <a:r>
              <a:rPr lang="en-US" sz="4000" dirty="0" smtClean="0"/>
              <a:t>Red: 275du3</a:t>
            </a:r>
          </a:p>
          <a:p>
            <a:r>
              <a:rPr lang="en-US" sz="4000" dirty="0" smtClean="0"/>
              <a:t>Yellow: kyz2fk</a:t>
            </a:r>
          </a:p>
          <a:p>
            <a:r>
              <a:rPr lang="en-US" sz="4000" dirty="0" smtClean="0"/>
              <a:t>Green: y6l37a</a:t>
            </a:r>
          </a:p>
          <a:p>
            <a:r>
              <a:rPr lang="en-US" sz="4000" dirty="0" smtClean="0"/>
              <a:t>Blue: krtjm8</a:t>
            </a:r>
          </a:p>
          <a:p>
            <a:endParaRPr lang="en-US" dirty="0"/>
          </a:p>
        </p:txBody>
      </p:sp>
    </p:spTree>
    <p:extLst>
      <p:ext uri="{BB962C8B-B14F-4D97-AF65-F5344CB8AC3E}">
        <p14:creationId xmlns:p14="http://schemas.microsoft.com/office/powerpoint/2010/main" val="1434416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2286000" y="685801"/>
            <a:ext cx="7620000" cy="5450673"/>
          </a:xfrm>
          <a:prstGeom prst="rect">
            <a:avLst/>
          </a:prstGeom>
        </p:spPr>
      </p:pic>
    </p:spTree>
    <p:extLst>
      <p:ext uri="{BB962C8B-B14F-4D97-AF65-F5344CB8AC3E}">
        <p14:creationId xmlns:p14="http://schemas.microsoft.com/office/powerpoint/2010/main" val="2164357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smtClean="0"/>
              <a:t>So what about disturbed rock?</a:t>
            </a:r>
            <a:endParaRPr lang="en-US" dirty="0"/>
          </a:p>
        </p:txBody>
      </p:sp>
      <p:sp>
        <p:nvSpPr>
          <p:cNvPr id="3" name="Content Placeholder 2"/>
          <p:cNvSpPr>
            <a:spLocks noGrp="1"/>
          </p:cNvSpPr>
          <p:nvPr>
            <p:ph idx="1"/>
          </p:nvPr>
        </p:nvSpPr>
        <p:spPr>
          <a:xfrm>
            <a:off x="838200" y="1305363"/>
            <a:ext cx="10515600" cy="4351338"/>
          </a:xfrm>
        </p:spPr>
        <p:txBody>
          <a:bodyPr/>
          <a:lstStyle/>
          <a:p>
            <a:pPr marL="457200" lvl="1" indent="0">
              <a:buNone/>
            </a:pPr>
            <a:r>
              <a:rPr lang="en-US" sz="4000" dirty="0" smtClean="0"/>
              <a:t>*Faults – break in the Earth’s crust, where blocks of crust shift past one another</a:t>
            </a:r>
          </a:p>
          <a:p>
            <a:pPr lvl="1"/>
            <a:endParaRPr lang="en-US" dirty="0" smtClean="0"/>
          </a:p>
          <a:p>
            <a:pPr lvl="1"/>
            <a:endParaRPr lang="en-US" dirty="0" smtClean="0"/>
          </a:p>
          <a:p>
            <a:pPr lvl="1"/>
            <a:endParaRPr lang="en-US" dirty="0"/>
          </a:p>
        </p:txBody>
      </p:sp>
      <p:pic>
        <p:nvPicPr>
          <p:cNvPr id="30722" name="Picture 2" descr="http://farm1.staticflickr.com/152/385789238_29b36cf7d1_z.jpg"/>
          <p:cNvPicPr>
            <a:picLocks noChangeAspect="1" noChangeArrowheads="1"/>
          </p:cNvPicPr>
          <p:nvPr/>
        </p:nvPicPr>
        <p:blipFill>
          <a:blip r:embed="rId2" cstate="print"/>
          <a:srcRect/>
          <a:stretch>
            <a:fillRect/>
          </a:stretch>
        </p:blipFill>
        <p:spPr bwMode="auto">
          <a:xfrm>
            <a:off x="1524000" y="2821700"/>
            <a:ext cx="9144000" cy="3705225"/>
          </a:xfrm>
          <a:prstGeom prst="rect">
            <a:avLst/>
          </a:prstGeom>
          <a:noFill/>
        </p:spPr>
      </p:pic>
    </p:spTree>
    <p:extLst>
      <p:ext uri="{BB962C8B-B14F-4D97-AF65-F5344CB8AC3E}">
        <p14:creationId xmlns:p14="http://schemas.microsoft.com/office/powerpoint/2010/main" val="3140302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9762"/>
            <a:ext cx="10515600" cy="4351338"/>
          </a:xfrm>
        </p:spPr>
        <p:txBody>
          <a:bodyPr/>
          <a:lstStyle/>
          <a:p>
            <a:pPr marL="0" indent="0">
              <a:buNone/>
            </a:pPr>
            <a:r>
              <a:rPr lang="en-US" sz="3600" dirty="0" smtClean="0"/>
              <a:t>*</a:t>
            </a:r>
            <a:r>
              <a:rPr lang="en-US" sz="3600" b="1" u="sng" dirty="0"/>
              <a:t>I</a:t>
            </a:r>
            <a:r>
              <a:rPr lang="en-US" sz="3600" b="1" u="sng" dirty="0" smtClean="0"/>
              <a:t>gneous Intrusion</a:t>
            </a:r>
            <a:r>
              <a:rPr lang="en-US" sz="3600" dirty="0" smtClean="0"/>
              <a:t> – Igneous rock (molted rock) from the Earth’s interior that squeezes into existing rock and cools (younger then sedimentary layers)</a:t>
            </a:r>
          </a:p>
          <a:p>
            <a:endParaRPr lang="en-US" dirty="0" smtClean="0"/>
          </a:p>
          <a:p>
            <a:endParaRPr lang="en-US" dirty="0"/>
          </a:p>
        </p:txBody>
      </p:sp>
      <p:pic>
        <p:nvPicPr>
          <p:cNvPr id="29698" name="Picture 2" descr="http://www.earth.ox.ac.uk/~oesis/field/medium/dyke_sa09-29.jpg"/>
          <p:cNvPicPr>
            <a:picLocks noChangeAspect="1" noChangeArrowheads="1"/>
          </p:cNvPicPr>
          <p:nvPr/>
        </p:nvPicPr>
        <p:blipFill>
          <a:blip r:embed="rId2" cstate="print"/>
          <a:srcRect/>
          <a:stretch>
            <a:fillRect/>
          </a:stretch>
        </p:blipFill>
        <p:spPr bwMode="auto">
          <a:xfrm>
            <a:off x="1524000" y="3124200"/>
            <a:ext cx="9144000" cy="3733800"/>
          </a:xfrm>
          <a:prstGeom prst="rect">
            <a:avLst/>
          </a:prstGeom>
          <a:noFill/>
        </p:spPr>
      </p:pic>
    </p:spTree>
    <p:extLst>
      <p:ext uri="{BB962C8B-B14F-4D97-AF65-F5344CB8AC3E}">
        <p14:creationId xmlns:p14="http://schemas.microsoft.com/office/powerpoint/2010/main" val="205839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311" y="491331"/>
            <a:ext cx="10515600" cy="4351338"/>
          </a:xfrm>
        </p:spPr>
        <p:txBody>
          <a:bodyPr>
            <a:normAutofit/>
          </a:bodyPr>
          <a:lstStyle/>
          <a:p>
            <a:pPr marL="0" indent="0">
              <a:buNone/>
            </a:pPr>
            <a:r>
              <a:rPr lang="en-US" sz="4000" dirty="0" smtClean="0"/>
              <a:t>*</a:t>
            </a:r>
            <a:r>
              <a:rPr lang="en-US" sz="4000" b="1" u="sng" dirty="0" smtClean="0"/>
              <a:t>Folding</a:t>
            </a:r>
            <a:r>
              <a:rPr lang="en-US" sz="4000" dirty="0" smtClean="0"/>
              <a:t> – Occurs when rock layers bend and buckle from Earth’s internal forces</a:t>
            </a:r>
            <a:endParaRPr lang="en-US" sz="4000" dirty="0"/>
          </a:p>
        </p:txBody>
      </p:sp>
      <p:pic>
        <p:nvPicPr>
          <p:cNvPr id="28674" name="Picture 2" descr="http://science.marshall.edu/saken/ps110/fold.jpg"/>
          <p:cNvPicPr>
            <a:picLocks noChangeAspect="1" noChangeArrowheads="1"/>
          </p:cNvPicPr>
          <p:nvPr/>
        </p:nvPicPr>
        <p:blipFill>
          <a:blip r:embed="rId2" cstate="print"/>
          <a:srcRect/>
          <a:stretch>
            <a:fillRect/>
          </a:stretch>
        </p:blipFill>
        <p:spPr bwMode="auto">
          <a:xfrm>
            <a:off x="1524000" y="2667000"/>
            <a:ext cx="9144000" cy="4191000"/>
          </a:xfrm>
          <a:prstGeom prst="rect">
            <a:avLst/>
          </a:prstGeom>
          <a:noFill/>
        </p:spPr>
      </p:pic>
    </p:spTree>
    <p:extLst>
      <p:ext uri="{BB962C8B-B14F-4D97-AF65-F5344CB8AC3E}">
        <p14:creationId xmlns:p14="http://schemas.microsoft.com/office/powerpoint/2010/main" val="542482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3666"/>
            <a:ext cx="10515600" cy="4351338"/>
          </a:xfrm>
        </p:spPr>
        <p:txBody>
          <a:bodyPr>
            <a:normAutofit/>
          </a:bodyPr>
          <a:lstStyle/>
          <a:p>
            <a:pPr marL="0" indent="0">
              <a:buNone/>
            </a:pPr>
            <a:r>
              <a:rPr lang="en-US" sz="4000" dirty="0" smtClean="0"/>
              <a:t>*</a:t>
            </a:r>
            <a:r>
              <a:rPr lang="en-US" sz="4000" b="1" u="sng" dirty="0" smtClean="0"/>
              <a:t>Tilting</a:t>
            </a:r>
            <a:r>
              <a:rPr lang="en-US" sz="4000" dirty="0" smtClean="0"/>
              <a:t> -occurs when Earth’s forces move rock layers until they become slanted.</a:t>
            </a:r>
            <a:endParaRPr lang="en-US" sz="4000" dirty="0"/>
          </a:p>
        </p:txBody>
      </p:sp>
      <p:pic>
        <p:nvPicPr>
          <p:cNvPr id="27650" name="Picture 2" descr="http://raider.mountunion.edu/~mcnaugma/images/Structures/3L99-4%20I70Roadcut%20denver.jpg"/>
          <p:cNvPicPr>
            <a:picLocks noChangeAspect="1" noChangeArrowheads="1"/>
          </p:cNvPicPr>
          <p:nvPr/>
        </p:nvPicPr>
        <p:blipFill>
          <a:blip r:embed="rId2" cstate="print"/>
          <a:srcRect/>
          <a:stretch>
            <a:fillRect/>
          </a:stretch>
        </p:blipFill>
        <p:spPr bwMode="auto">
          <a:xfrm>
            <a:off x="1524000" y="2713804"/>
            <a:ext cx="9144000" cy="3962400"/>
          </a:xfrm>
          <a:prstGeom prst="rect">
            <a:avLst/>
          </a:prstGeom>
          <a:noFill/>
        </p:spPr>
      </p:pic>
    </p:spTree>
    <p:extLst>
      <p:ext uri="{BB962C8B-B14F-4D97-AF65-F5344CB8AC3E}">
        <p14:creationId xmlns:p14="http://schemas.microsoft.com/office/powerpoint/2010/main" val="2191934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*Cross cutting law</a:t>
            </a:r>
            <a:endParaRPr lang="en-US" b="1" u="sng" dirty="0"/>
          </a:p>
        </p:txBody>
      </p:sp>
      <p:sp>
        <p:nvSpPr>
          <p:cNvPr id="3" name="Content Placeholder 2"/>
          <p:cNvSpPr>
            <a:spLocks noGrp="1"/>
          </p:cNvSpPr>
          <p:nvPr>
            <p:ph idx="1"/>
          </p:nvPr>
        </p:nvSpPr>
        <p:spPr>
          <a:xfrm>
            <a:off x="800100" y="1399956"/>
            <a:ext cx="10515600" cy="4351338"/>
          </a:xfrm>
        </p:spPr>
        <p:txBody>
          <a:bodyPr/>
          <a:lstStyle/>
          <a:p>
            <a:pPr marL="0" indent="0">
              <a:buNone/>
            </a:pPr>
            <a:r>
              <a:rPr lang="en-US" sz="3600" dirty="0" smtClean="0"/>
              <a:t>Faults or intrusions that cuts across a body of sediment or rock are </a:t>
            </a:r>
            <a:r>
              <a:rPr lang="en-US" sz="3600" u="sng" dirty="0" smtClean="0"/>
              <a:t>younger</a:t>
            </a:r>
            <a:r>
              <a:rPr lang="en-US" sz="3600" dirty="0" smtClean="0"/>
              <a:t> than the already established sediment or rock that it cuts through.</a:t>
            </a:r>
          </a:p>
          <a:p>
            <a:endParaRPr lang="en-US" dirty="0"/>
          </a:p>
          <a:p>
            <a:endParaRPr lang="en-US" dirty="0"/>
          </a:p>
        </p:txBody>
      </p:sp>
      <p:pic>
        <p:nvPicPr>
          <p:cNvPr id="10242" name="Picture 2" descr="http://www.wesleyan.edu/ctgeology/CTGeologyIllustrated/LISproject/images/Relati5.gif"/>
          <p:cNvPicPr>
            <a:picLocks noChangeAspect="1" noChangeArrowheads="1"/>
          </p:cNvPicPr>
          <p:nvPr/>
        </p:nvPicPr>
        <p:blipFill>
          <a:blip r:embed="rId2" cstate="print"/>
          <a:srcRect/>
          <a:stretch>
            <a:fillRect/>
          </a:stretch>
        </p:blipFill>
        <p:spPr bwMode="auto">
          <a:xfrm>
            <a:off x="3048000" y="3352800"/>
            <a:ext cx="6019800" cy="3056850"/>
          </a:xfrm>
          <a:prstGeom prst="rect">
            <a:avLst/>
          </a:prstGeom>
          <a:noFill/>
        </p:spPr>
      </p:pic>
    </p:spTree>
    <p:extLst>
      <p:ext uri="{BB962C8B-B14F-4D97-AF65-F5344CB8AC3E}">
        <p14:creationId xmlns:p14="http://schemas.microsoft.com/office/powerpoint/2010/main" val="568490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443" y="152400"/>
            <a:ext cx="11143281" cy="4800600"/>
          </a:xfrm>
        </p:spPr>
        <p:txBody>
          <a:bodyPr>
            <a:normAutofit/>
          </a:bodyPr>
          <a:lstStyle/>
          <a:p>
            <a:pPr marL="114300" indent="0">
              <a:buNone/>
            </a:pPr>
            <a:r>
              <a:rPr lang="en-US" sz="3600" b="1" u="sng" dirty="0"/>
              <a:t>*Unconformity</a:t>
            </a:r>
            <a:r>
              <a:rPr lang="en-US" sz="3600" dirty="0"/>
              <a:t>: A break in the geologic record created when rock layers are </a:t>
            </a:r>
            <a:r>
              <a:rPr lang="en-US" sz="3600" u="sng" dirty="0"/>
              <a:t>eroded</a:t>
            </a:r>
            <a:r>
              <a:rPr lang="en-US" sz="3600" dirty="0"/>
              <a:t> or when </a:t>
            </a:r>
            <a:r>
              <a:rPr lang="en-US" sz="3600" u="sng" dirty="0"/>
              <a:t>sediment is not deposited for a long time.</a:t>
            </a:r>
          </a:p>
          <a:p>
            <a:endParaRPr lang="en-US" sz="3600" u="sng" dirty="0"/>
          </a:p>
          <a:p>
            <a:pPr marL="114300" indent="0">
              <a:buNone/>
            </a:pPr>
            <a:r>
              <a:rPr lang="en-US" sz="3600" dirty="0"/>
              <a:t>*So basically an unconformity is layers of rock that is lost because they erode away before a new layer forms over top of it.</a:t>
            </a:r>
          </a:p>
          <a:p>
            <a:endParaRPr lang="en-US" dirty="0"/>
          </a:p>
        </p:txBody>
      </p:sp>
      <p:pic>
        <p:nvPicPr>
          <p:cNvPr id="1026" name="Picture 2" descr="Image result for unconform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296" y="4008440"/>
            <a:ext cx="4041231" cy="26971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bu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3886201"/>
            <a:ext cx="3668617"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971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386" y="495301"/>
            <a:ext cx="8686800" cy="838200"/>
          </a:xfrm>
        </p:spPr>
        <p:txBody>
          <a:bodyPr>
            <a:normAutofit fontScale="90000"/>
          </a:bodyPr>
          <a:lstStyle/>
          <a:p>
            <a:r>
              <a:rPr lang="en-US" dirty="0" smtClean="0"/>
              <a:t>LIST THE LAYERS FROM YOUNGEST TO OLDEST…</a:t>
            </a:r>
            <a:br>
              <a:rPr lang="en-US" dirty="0" smtClean="0"/>
            </a:br>
            <a:r>
              <a:rPr lang="en-US" dirty="0" smtClean="0"/>
              <a:t>which layer shows a mass extinction?</a:t>
            </a:r>
            <a:endParaRPr lang="en-US" dirty="0"/>
          </a:p>
        </p:txBody>
      </p:sp>
      <p:pic>
        <p:nvPicPr>
          <p:cNvPr id="5" name="Picture 4"/>
          <p:cNvPicPr>
            <a:picLocks noChangeAspect="1"/>
          </p:cNvPicPr>
          <p:nvPr/>
        </p:nvPicPr>
        <p:blipFill>
          <a:blip r:embed="rId3" cstate="print"/>
          <a:stretch>
            <a:fillRect/>
          </a:stretch>
        </p:blipFill>
        <p:spPr>
          <a:xfrm>
            <a:off x="1496783" y="1600200"/>
            <a:ext cx="9144000" cy="4849192"/>
          </a:xfrm>
          <a:prstGeom prst="rect">
            <a:avLst/>
          </a:prstGeom>
        </p:spPr>
      </p:pic>
      <p:sp>
        <p:nvSpPr>
          <p:cNvPr id="6" name="TextBox 5"/>
          <p:cNvSpPr txBox="1"/>
          <p:nvPr/>
        </p:nvSpPr>
        <p:spPr>
          <a:xfrm>
            <a:off x="7696200" y="3962401"/>
            <a:ext cx="762000" cy="646331"/>
          </a:xfrm>
          <a:prstGeom prst="rect">
            <a:avLst/>
          </a:prstGeom>
          <a:solidFill>
            <a:srgbClr val="FFFFFF"/>
          </a:solidFill>
        </p:spPr>
        <p:txBody>
          <a:bodyPr wrap="square" rtlCol="0">
            <a:spAutoFit/>
          </a:bodyPr>
          <a:lstStyle/>
          <a:p>
            <a:r>
              <a:rPr lang="en-US" sz="3600" b="1" dirty="0">
                <a:solidFill>
                  <a:srgbClr val="FF0000"/>
                </a:solidFill>
                <a:latin typeface="Arial Black"/>
                <a:cs typeface="Arial Black"/>
              </a:rPr>
              <a:t>A</a:t>
            </a:r>
          </a:p>
        </p:txBody>
      </p:sp>
      <p:sp>
        <p:nvSpPr>
          <p:cNvPr id="7" name="TextBox 6"/>
          <p:cNvSpPr txBox="1"/>
          <p:nvPr/>
        </p:nvSpPr>
        <p:spPr>
          <a:xfrm>
            <a:off x="6553200" y="1981201"/>
            <a:ext cx="762000" cy="646331"/>
          </a:xfrm>
          <a:prstGeom prst="rect">
            <a:avLst/>
          </a:prstGeom>
          <a:solidFill>
            <a:schemeClr val="bg1"/>
          </a:solidFill>
        </p:spPr>
        <p:txBody>
          <a:bodyPr wrap="square" rtlCol="0">
            <a:spAutoFit/>
          </a:bodyPr>
          <a:lstStyle/>
          <a:p>
            <a:r>
              <a:rPr lang="en-US" sz="3600" b="1" dirty="0">
                <a:solidFill>
                  <a:srgbClr val="FF0000"/>
                </a:solidFill>
                <a:latin typeface="Arial Black"/>
                <a:cs typeface="Arial Black"/>
              </a:rPr>
              <a:t>B</a:t>
            </a:r>
          </a:p>
        </p:txBody>
      </p:sp>
      <p:sp>
        <p:nvSpPr>
          <p:cNvPr id="8" name="TextBox 7"/>
          <p:cNvSpPr txBox="1"/>
          <p:nvPr/>
        </p:nvSpPr>
        <p:spPr>
          <a:xfrm>
            <a:off x="-769616" y="230925"/>
            <a:ext cx="184666" cy="369332"/>
          </a:xfrm>
          <a:prstGeom prst="rect">
            <a:avLst/>
          </a:prstGeom>
          <a:noFill/>
        </p:spPr>
        <p:txBody>
          <a:bodyPr wrap="none" rtlCol="0">
            <a:spAutoFit/>
          </a:bodyPr>
          <a:lstStyle/>
          <a:p>
            <a:endParaRPr lang="en-US" dirty="0"/>
          </a:p>
        </p:txBody>
      </p:sp>
      <p:sp>
        <p:nvSpPr>
          <p:cNvPr id="9" name="TextBox 8"/>
          <p:cNvSpPr txBox="1"/>
          <p:nvPr/>
        </p:nvSpPr>
        <p:spPr>
          <a:xfrm>
            <a:off x="7162800" y="5486401"/>
            <a:ext cx="762000" cy="646331"/>
          </a:xfrm>
          <a:prstGeom prst="rect">
            <a:avLst/>
          </a:prstGeom>
          <a:solidFill>
            <a:srgbClr val="FFFFFF"/>
          </a:solidFill>
        </p:spPr>
        <p:txBody>
          <a:bodyPr wrap="square" rtlCol="0">
            <a:spAutoFit/>
          </a:bodyPr>
          <a:lstStyle/>
          <a:p>
            <a:r>
              <a:rPr lang="en-US" sz="3600" b="1" dirty="0">
                <a:solidFill>
                  <a:srgbClr val="FF0000"/>
                </a:solidFill>
                <a:latin typeface="Arial Black"/>
                <a:cs typeface="Arial Black"/>
              </a:rPr>
              <a:t>C</a:t>
            </a:r>
          </a:p>
        </p:txBody>
      </p:sp>
      <p:sp>
        <p:nvSpPr>
          <p:cNvPr id="10" name="TextBox 9"/>
          <p:cNvSpPr txBox="1"/>
          <p:nvPr/>
        </p:nvSpPr>
        <p:spPr>
          <a:xfrm>
            <a:off x="4648200" y="4419601"/>
            <a:ext cx="533400" cy="646331"/>
          </a:xfrm>
          <a:prstGeom prst="rect">
            <a:avLst/>
          </a:prstGeom>
          <a:solidFill>
            <a:srgbClr val="FFFFFF"/>
          </a:solidFill>
        </p:spPr>
        <p:txBody>
          <a:bodyPr wrap="square" rtlCol="0">
            <a:spAutoFit/>
          </a:bodyPr>
          <a:lstStyle/>
          <a:p>
            <a:r>
              <a:rPr lang="en-US" sz="3600" b="1" dirty="0">
                <a:solidFill>
                  <a:srgbClr val="FF0000"/>
                </a:solidFill>
                <a:latin typeface="Arial Black"/>
                <a:cs typeface="Arial Black"/>
              </a:rPr>
              <a:t>D</a:t>
            </a:r>
          </a:p>
        </p:txBody>
      </p:sp>
      <p:sp>
        <p:nvSpPr>
          <p:cNvPr id="11" name="TextBox 10"/>
          <p:cNvSpPr txBox="1"/>
          <p:nvPr/>
        </p:nvSpPr>
        <p:spPr>
          <a:xfrm>
            <a:off x="2743200" y="2895601"/>
            <a:ext cx="762000" cy="646331"/>
          </a:xfrm>
          <a:prstGeom prst="rect">
            <a:avLst/>
          </a:prstGeom>
          <a:solidFill>
            <a:srgbClr val="FFFFFF"/>
          </a:solidFill>
        </p:spPr>
        <p:txBody>
          <a:bodyPr wrap="square" rtlCol="0">
            <a:spAutoFit/>
          </a:bodyPr>
          <a:lstStyle/>
          <a:p>
            <a:r>
              <a:rPr lang="en-US" sz="3600" b="1" dirty="0">
                <a:solidFill>
                  <a:srgbClr val="FF0000"/>
                </a:solidFill>
                <a:latin typeface="Arial Black"/>
                <a:cs typeface="Arial Black"/>
              </a:rPr>
              <a:t>E</a:t>
            </a:r>
          </a:p>
        </p:txBody>
      </p:sp>
      <p:sp>
        <p:nvSpPr>
          <p:cNvPr id="12" name="TextBox 11"/>
          <p:cNvSpPr txBox="1"/>
          <p:nvPr/>
        </p:nvSpPr>
        <p:spPr>
          <a:xfrm>
            <a:off x="8458200" y="4724401"/>
            <a:ext cx="762000" cy="646331"/>
          </a:xfrm>
          <a:prstGeom prst="rect">
            <a:avLst/>
          </a:prstGeom>
          <a:solidFill>
            <a:srgbClr val="FFFFFF"/>
          </a:solidFill>
        </p:spPr>
        <p:txBody>
          <a:bodyPr wrap="square" rtlCol="0">
            <a:spAutoFit/>
          </a:bodyPr>
          <a:lstStyle/>
          <a:p>
            <a:r>
              <a:rPr lang="en-US" sz="3600" b="1" dirty="0">
                <a:solidFill>
                  <a:srgbClr val="FF0000"/>
                </a:solidFill>
                <a:latin typeface="Arial Black"/>
                <a:cs typeface="Arial Black"/>
              </a:rPr>
              <a:t>F</a:t>
            </a:r>
          </a:p>
        </p:txBody>
      </p:sp>
      <p:sp>
        <p:nvSpPr>
          <p:cNvPr id="13" name="TextBox 12"/>
          <p:cNvSpPr txBox="1"/>
          <p:nvPr/>
        </p:nvSpPr>
        <p:spPr>
          <a:xfrm>
            <a:off x="10058400" y="2667001"/>
            <a:ext cx="762000" cy="646331"/>
          </a:xfrm>
          <a:prstGeom prst="rect">
            <a:avLst/>
          </a:prstGeom>
          <a:solidFill>
            <a:srgbClr val="FFFFFF"/>
          </a:solidFill>
        </p:spPr>
        <p:txBody>
          <a:bodyPr wrap="square" rtlCol="0">
            <a:spAutoFit/>
          </a:bodyPr>
          <a:lstStyle/>
          <a:p>
            <a:r>
              <a:rPr lang="en-US" sz="3600" b="1" dirty="0">
                <a:solidFill>
                  <a:srgbClr val="FF0000"/>
                </a:solidFill>
                <a:latin typeface="Arial Black"/>
                <a:cs typeface="Arial Black"/>
              </a:rPr>
              <a:t>G</a:t>
            </a:r>
          </a:p>
        </p:txBody>
      </p:sp>
      <p:sp>
        <p:nvSpPr>
          <p:cNvPr id="14" name="Content Placeholder 2"/>
          <p:cNvSpPr>
            <a:spLocks noGrp="1"/>
          </p:cNvSpPr>
          <p:nvPr>
            <p:ph idx="1"/>
          </p:nvPr>
        </p:nvSpPr>
        <p:spPr>
          <a:xfrm rot="19725157">
            <a:off x="8914405" y="3071640"/>
            <a:ext cx="1143000" cy="609600"/>
          </a:xfrm>
          <a:prstGeom prst="leftArrow">
            <a:avLst/>
          </a:prstGeom>
          <a:solidFill>
            <a:srgbClr val="3366FF"/>
          </a:solidFill>
        </p:spPr>
        <p:txBody>
          <a:bodyPr>
            <a:normAutofit fontScale="70000" lnSpcReduction="20000"/>
          </a:bodyPr>
          <a:lstStyle/>
          <a:p>
            <a:pPr marL="0" indent="0">
              <a:buNone/>
            </a:pPr>
            <a:endParaRPr lang="en-US" dirty="0">
              <a:solidFill>
                <a:srgbClr val="3366FF"/>
              </a:solidFill>
            </a:endParaRPr>
          </a:p>
        </p:txBody>
      </p:sp>
    </p:spTree>
    <p:extLst>
      <p:ext uri="{BB962C8B-B14F-4D97-AF65-F5344CB8AC3E}">
        <p14:creationId xmlns:p14="http://schemas.microsoft.com/office/powerpoint/2010/main" val="775912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LIST THE LAYERS FROM YOUNGEST TO OLDEST</a:t>
            </a:r>
            <a:endParaRPr lang="en-US" dirty="0"/>
          </a:p>
        </p:txBody>
      </p:sp>
      <p:pic>
        <p:nvPicPr>
          <p:cNvPr id="5" name="Picture 4"/>
          <p:cNvPicPr>
            <a:picLocks noChangeAspect="1"/>
          </p:cNvPicPr>
          <p:nvPr/>
        </p:nvPicPr>
        <p:blipFill>
          <a:blip r:embed="rId3" cstate="print"/>
          <a:stretch>
            <a:fillRect/>
          </a:stretch>
        </p:blipFill>
        <p:spPr>
          <a:xfrm>
            <a:off x="1981200" y="1295400"/>
            <a:ext cx="8394700" cy="5152552"/>
          </a:xfrm>
          <a:prstGeom prst="rect">
            <a:avLst/>
          </a:prstGeom>
        </p:spPr>
      </p:pic>
    </p:spTree>
    <p:extLst>
      <p:ext uri="{BB962C8B-B14F-4D97-AF65-F5344CB8AC3E}">
        <p14:creationId xmlns:p14="http://schemas.microsoft.com/office/powerpoint/2010/main" val="3173961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 Is the rock in this picture disturbed? If so, explain how.</a:t>
            </a:r>
            <a:endParaRPr lang="en-US" dirty="0"/>
          </a:p>
        </p:txBody>
      </p:sp>
      <p:pic>
        <p:nvPicPr>
          <p:cNvPr id="4" name="Content Placeholder 3"/>
          <p:cNvPicPr>
            <a:picLocks noGrp="1" noChangeAspect="1"/>
          </p:cNvPicPr>
          <p:nvPr>
            <p:ph idx="1"/>
          </p:nvPr>
        </p:nvPicPr>
        <p:blipFill>
          <a:blip r:embed="rId2" cstate="print"/>
          <a:srcRect t="13473" b="13473"/>
          <a:stretch>
            <a:fillRect/>
          </a:stretch>
        </p:blipFill>
        <p:spPr>
          <a:xfrm>
            <a:off x="1524000" y="1829378"/>
            <a:ext cx="9144000" cy="5028622"/>
          </a:xfrm>
        </p:spPr>
      </p:pic>
    </p:spTree>
    <p:extLst>
      <p:ext uri="{BB962C8B-B14F-4D97-AF65-F5344CB8AC3E}">
        <p14:creationId xmlns:p14="http://schemas.microsoft.com/office/powerpoint/2010/main" val="1752013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dirty="0" smtClean="0"/>
              <a:t>Upcoming Dates </a:t>
            </a:r>
            <a:endParaRPr lang="en-US" sz="5400" b="1" u="sng" dirty="0"/>
          </a:p>
        </p:txBody>
      </p:sp>
      <p:sp>
        <p:nvSpPr>
          <p:cNvPr id="3" name="Content Placeholder 2"/>
          <p:cNvSpPr>
            <a:spLocks noGrp="1"/>
          </p:cNvSpPr>
          <p:nvPr>
            <p:ph idx="1"/>
          </p:nvPr>
        </p:nvSpPr>
        <p:spPr>
          <a:xfrm>
            <a:off x="139485" y="1565329"/>
            <a:ext cx="11840705" cy="4974956"/>
          </a:xfrm>
        </p:spPr>
        <p:txBody>
          <a:bodyPr>
            <a:normAutofit/>
          </a:bodyPr>
          <a:lstStyle/>
          <a:p>
            <a:pPr marL="0" indent="0">
              <a:buNone/>
            </a:pPr>
            <a:r>
              <a:rPr lang="en-US" sz="4000" dirty="0" smtClean="0"/>
              <a:t>Wed 10/4 – Greek and Latin Quiz 3 Flashcards Due</a:t>
            </a:r>
          </a:p>
          <a:p>
            <a:pPr marL="0" indent="0">
              <a:buNone/>
            </a:pPr>
            <a:r>
              <a:rPr lang="en-US" sz="4000" dirty="0" smtClean="0">
                <a:solidFill>
                  <a:srgbClr val="FF0000"/>
                </a:solidFill>
              </a:rPr>
              <a:t>Fri 10/6 – Earth 2 Post Quiz </a:t>
            </a:r>
          </a:p>
          <a:p>
            <a:pPr marL="0" indent="0">
              <a:buNone/>
            </a:pPr>
            <a:r>
              <a:rPr lang="en-US" sz="4000" dirty="0" smtClean="0">
                <a:solidFill>
                  <a:srgbClr val="FF0000"/>
                </a:solidFill>
              </a:rPr>
              <a:t>Tues 10/10 – Earth 2 Test </a:t>
            </a:r>
          </a:p>
          <a:p>
            <a:pPr marL="0" indent="0">
              <a:buNone/>
            </a:pPr>
            <a:r>
              <a:rPr lang="en-US" sz="4000" dirty="0" smtClean="0"/>
              <a:t>Fri 10/13 – Greek and Latin Quiz 3 </a:t>
            </a:r>
          </a:p>
          <a:p>
            <a:pPr marL="0" indent="0">
              <a:buNone/>
            </a:pPr>
            <a:r>
              <a:rPr lang="en-US" sz="4000" dirty="0" smtClean="0">
                <a:solidFill>
                  <a:srgbClr val="FF0000"/>
                </a:solidFill>
              </a:rPr>
              <a:t>Thurs 10/19 – Science Interim Test </a:t>
            </a:r>
          </a:p>
          <a:p>
            <a:pPr marL="0" indent="0">
              <a:buNone/>
            </a:pPr>
            <a:r>
              <a:rPr lang="en-US" sz="4000" dirty="0">
                <a:solidFill>
                  <a:srgbClr val="FF0000"/>
                </a:solidFill>
              </a:rPr>
              <a:t>	</a:t>
            </a:r>
            <a:r>
              <a:rPr lang="en-US" sz="4000" dirty="0" smtClean="0">
                <a:solidFill>
                  <a:srgbClr val="FF0000"/>
                </a:solidFill>
              </a:rPr>
              <a:t>(formal grade on Earth 1, Earth 2, some Hydrology)</a:t>
            </a:r>
          </a:p>
        </p:txBody>
      </p:sp>
    </p:spTree>
    <p:extLst>
      <p:ext uri="{BB962C8B-B14F-4D97-AF65-F5344CB8AC3E}">
        <p14:creationId xmlns:p14="http://schemas.microsoft.com/office/powerpoint/2010/main" val="2974334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now?</a:t>
            </a:r>
            <a:endParaRPr lang="en-US" dirty="0"/>
          </a:p>
        </p:txBody>
      </p:sp>
      <p:pic>
        <p:nvPicPr>
          <p:cNvPr id="4" name="Content Placeholder 3"/>
          <p:cNvPicPr>
            <a:picLocks noGrp="1" noChangeAspect="1"/>
          </p:cNvPicPr>
          <p:nvPr>
            <p:ph idx="1"/>
          </p:nvPr>
        </p:nvPicPr>
        <p:blipFill>
          <a:blip r:embed="rId2" cstate="print"/>
          <a:srcRect t="13473" b="13473"/>
          <a:stretch>
            <a:fillRect/>
          </a:stretch>
        </p:blipFill>
        <p:spPr/>
      </p:pic>
    </p:spTree>
    <p:extLst>
      <p:ext uri="{BB962C8B-B14F-4D97-AF65-F5344CB8AC3E}">
        <p14:creationId xmlns:p14="http://schemas.microsoft.com/office/powerpoint/2010/main" val="2927183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one…</a:t>
            </a:r>
            <a:endParaRPr lang="en-US" dirty="0"/>
          </a:p>
        </p:txBody>
      </p:sp>
      <p:pic>
        <p:nvPicPr>
          <p:cNvPr id="4" name="Content Placeholder 3"/>
          <p:cNvPicPr>
            <a:picLocks noGrp="1" noChangeAspect="1"/>
          </p:cNvPicPr>
          <p:nvPr>
            <p:ph idx="1"/>
          </p:nvPr>
        </p:nvPicPr>
        <p:blipFill>
          <a:blip r:embed="rId2" cstate="print"/>
          <a:srcRect t="1297" b="1297"/>
          <a:stretch>
            <a:fillRect/>
          </a:stretch>
        </p:blipFill>
        <p:spPr/>
      </p:pic>
    </p:spTree>
    <p:extLst>
      <p:ext uri="{BB962C8B-B14F-4D97-AF65-F5344CB8AC3E}">
        <p14:creationId xmlns:p14="http://schemas.microsoft.com/office/powerpoint/2010/main" val="4195538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s://lh4.googleusercontent.com/J02ci5WaL81BlQ-1bpn83JRI4zFQLYzTVqoMbiXO6MbhQe1TlxZYRNIWM3fWfPF86oERABYhqOJKcLDBxjvUc0j3kIhv7-d45MWZZIPhSfC6yZqdoGAPCP-s_gRvpMn94A"/>
          <p:cNvPicPr>
            <a:picLocks noChangeAspect="1" noChangeArrowheads="1"/>
          </p:cNvPicPr>
          <p:nvPr/>
        </p:nvPicPr>
        <p:blipFill>
          <a:blip r:embed="rId2" cstate="print"/>
          <a:srcRect/>
          <a:stretch>
            <a:fillRect/>
          </a:stretch>
        </p:blipFill>
        <p:spPr bwMode="auto">
          <a:xfrm>
            <a:off x="3733800" y="1524000"/>
            <a:ext cx="4876800" cy="4572000"/>
          </a:xfrm>
          <a:prstGeom prst="rect">
            <a:avLst/>
          </a:prstGeom>
          <a:noFill/>
        </p:spPr>
      </p:pic>
    </p:spTree>
    <p:extLst>
      <p:ext uri="{BB962C8B-B14F-4D97-AF65-F5344CB8AC3E}">
        <p14:creationId xmlns:p14="http://schemas.microsoft.com/office/powerpoint/2010/main" val="2849119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724400"/>
            <a:ext cx="2917371" cy="1143000"/>
          </a:xfrm>
        </p:spPr>
        <p:txBody>
          <a:bodyPr>
            <a:normAutofit/>
          </a:bodyPr>
          <a:lstStyle/>
          <a:p>
            <a:r>
              <a:rPr lang="en-US" sz="5400" b="1" u="sng" dirty="0"/>
              <a:t>Warm-up</a:t>
            </a:r>
          </a:p>
        </p:txBody>
      </p:sp>
      <p:sp>
        <p:nvSpPr>
          <p:cNvPr id="3" name="Content Placeholder 2"/>
          <p:cNvSpPr>
            <a:spLocks noGrp="1"/>
          </p:cNvSpPr>
          <p:nvPr>
            <p:ph idx="1"/>
          </p:nvPr>
        </p:nvSpPr>
        <p:spPr>
          <a:xfrm>
            <a:off x="459377" y="178526"/>
            <a:ext cx="11273245" cy="5181600"/>
          </a:xfrm>
        </p:spPr>
        <p:txBody>
          <a:bodyPr>
            <a:noAutofit/>
          </a:bodyPr>
          <a:lstStyle/>
          <a:p>
            <a:pPr marL="0" indent="0">
              <a:buNone/>
            </a:pPr>
            <a:r>
              <a:rPr lang="en-US" sz="3600" dirty="0"/>
              <a:t>Which evidence---a </a:t>
            </a:r>
            <a:r>
              <a:rPr lang="en-US" sz="3600" dirty="0" smtClean="0"/>
              <a:t>trace fossil, a petrified fossil, </a:t>
            </a:r>
            <a:r>
              <a:rPr lang="en-US" sz="3600" dirty="0"/>
              <a:t>a tree ring, or an ice core would be most helpful to a historian studying how the </a:t>
            </a:r>
            <a:r>
              <a:rPr lang="en-US" sz="3600" dirty="0" smtClean="0"/>
              <a:t>Indians </a:t>
            </a:r>
            <a:r>
              <a:rPr lang="en-US" sz="3600" dirty="0"/>
              <a:t>grew food at the Roanoke Colony (also known as the Lost Colony) of 1587? Explain </a:t>
            </a:r>
            <a:r>
              <a:rPr lang="en-US" sz="3600" dirty="0" smtClean="0"/>
              <a:t>your </a:t>
            </a:r>
            <a:r>
              <a:rPr lang="en-US" sz="3600" dirty="0"/>
              <a:t>answer in complete sentences </a:t>
            </a:r>
          </a:p>
        </p:txBody>
      </p:sp>
      <p:pic>
        <p:nvPicPr>
          <p:cNvPr id="5" name="Picture 4"/>
          <p:cNvPicPr>
            <a:picLocks noChangeAspect="1"/>
          </p:cNvPicPr>
          <p:nvPr/>
        </p:nvPicPr>
        <p:blipFill>
          <a:blip r:embed="rId3"/>
          <a:stretch>
            <a:fillRect/>
          </a:stretch>
        </p:blipFill>
        <p:spPr>
          <a:xfrm>
            <a:off x="6895011" y="2551612"/>
            <a:ext cx="4572000" cy="4572000"/>
          </a:xfrm>
          <a:prstGeom prst="rect">
            <a:avLst/>
          </a:prstGeom>
        </p:spPr>
      </p:pic>
    </p:spTree>
    <p:extLst>
      <p:ext uri="{BB962C8B-B14F-4D97-AF65-F5344CB8AC3E}">
        <p14:creationId xmlns:p14="http://schemas.microsoft.com/office/powerpoint/2010/main" val="3814210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00863299"/>
              </p:ext>
            </p:extLst>
          </p:nvPr>
        </p:nvGraphicFramePr>
        <p:xfrm>
          <a:off x="838200" y="551793"/>
          <a:ext cx="10515600" cy="5675586"/>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837793">
                <a:tc>
                  <a:txBody>
                    <a:bodyPr/>
                    <a:lstStyle/>
                    <a:p>
                      <a:pPr algn="ctr"/>
                      <a:r>
                        <a:rPr lang="en-US" sz="6600" dirty="0" smtClean="0">
                          <a:solidFill>
                            <a:sysClr val="windowText" lastClr="000000"/>
                          </a:solidFill>
                        </a:rPr>
                        <a:t>Relative Dating </a:t>
                      </a:r>
                      <a:endParaRPr lang="en-US" sz="6600" dirty="0">
                        <a:solidFill>
                          <a:sysClr val="windowText" lastClr="000000"/>
                        </a:solidFill>
                      </a:endParaRPr>
                    </a:p>
                  </a:txBody>
                  <a:tcPr/>
                </a:tc>
                <a:tc>
                  <a:txBody>
                    <a:bodyPr/>
                    <a:lstStyle/>
                    <a:p>
                      <a:pPr algn="ctr"/>
                      <a:r>
                        <a:rPr lang="en-US" sz="6600" dirty="0" smtClean="0">
                          <a:solidFill>
                            <a:sysClr val="windowText" lastClr="000000"/>
                          </a:solidFill>
                        </a:rPr>
                        <a:t>Superposition</a:t>
                      </a:r>
                      <a:endParaRPr lang="en-US" sz="6600" dirty="0">
                        <a:solidFill>
                          <a:sysClr val="windowText" lastClr="000000"/>
                        </a:solidFill>
                      </a:endParaRPr>
                    </a:p>
                  </a:txBody>
                  <a:tcPr/>
                </a:tc>
                <a:extLst>
                  <a:ext uri="{0D108BD9-81ED-4DB2-BD59-A6C34878D82A}">
                    <a16:rowId xmlns:a16="http://schemas.microsoft.com/office/drawing/2014/main" val="10000"/>
                  </a:ext>
                </a:extLst>
              </a:tr>
              <a:tr h="2837793">
                <a:tc>
                  <a:txBody>
                    <a:bodyPr/>
                    <a:lstStyle/>
                    <a:p>
                      <a:pPr algn="ctr"/>
                      <a:r>
                        <a:rPr lang="en-US" sz="6600" dirty="0" smtClean="0">
                          <a:solidFill>
                            <a:sysClr val="windowText" lastClr="000000"/>
                          </a:solidFill>
                        </a:rPr>
                        <a:t>Geologic</a:t>
                      </a:r>
                      <a:r>
                        <a:rPr lang="en-US" sz="6600" baseline="0" dirty="0" smtClean="0">
                          <a:solidFill>
                            <a:sysClr val="windowText" lastClr="000000"/>
                          </a:solidFill>
                        </a:rPr>
                        <a:t> Column</a:t>
                      </a:r>
                      <a:endParaRPr lang="en-US" sz="6600" dirty="0">
                        <a:solidFill>
                          <a:sysClr val="windowText" lastClr="000000"/>
                        </a:solidFill>
                      </a:endParaRPr>
                    </a:p>
                  </a:txBody>
                  <a:tcPr/>
                </a:tc>
                <a:tc>
                  <a:txBody>
                    <a:bodyPr/>
                    <a:lstStyle/>
                    <a:p>
                      <a:pPr algn="ctr"/>
                      <a:r>
                        <a:rPr lang="en-US" sz="6600" dirty="0" smtClean="0">
                          <a:solidFill>
                            <a:sysClr val="windowText" lastClr="000000"/>
                          </a:solidFill>
                        </a:rPr>
                        <a:t>Cross Cutting Law</a:t>
                      </a:r>
                      <a:endParaRPr lang="en-US" sz="6600" dirty="0">
                        <a:solidFill>
                          <a:sysClr val="windowText" lastClr="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26670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9233745"/>
              </p:ext>
            </p:extLst>
          </p:nvPr>
        </p:nvGraphicFramePr>
        <p:xfrm>
          <a:off x="838200" y="551793"/>
          <a:ext cx="10515600" cy="5675586"/>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837793">
                <a:tc>
                  <a:txBody>
                    <a:bodyPr/>
                    <a:lstStyle/>
                    <a:p>
                      <a:pPr algn="ctr"/>
                      <a:r>
                        <a:rPr lang="en-US" sz="6600" dirty="0" smtClean="0">
                          <a:solidFill>
                            <a:sysClr val="windowText" lastClr="000000"/>
                          </a:solidFill>
                        </a:rPr>
                        <a:t>Faults</a:t>
                      </a:r>
                      <a:endParaRPr lang="en-US" sz="6600" dirty="0">
                        <a:solidFill>
                          <a:sysClr val="windowText" lastClr="000000"/>
                        </a:solidFill>
                      </a:endParaRPr>
                    </a:p>
                  </a:txBody>
                  <a:tcPr/>
                </a:tc>
                <a:tc>
                  <a:txBody>
                    <a:bodyPr/>
                    <a:lstStyle/>
                    <a:p>
                      <a:pPr algn="ctr"/>
                      <a:r>
                        <a:rPr lang="en-US" sz="6600" dirty="0" smtClean="0">
                          <a:solidFill>
                            <a:sysClr val="windowText" lastClr="000000"/>
                          </a:solidFill>
                        </a:rPr>
                        <a:t>Intrusions</a:t>
                      </a:r>
                      <a:endParaRPr lang="en-US" sz="6600" dirty="0">
                        <a:solidFill>
                          <a:sysClr val="windowText" lastClr="000000"/>
                        </a:solidFill>
                      </a:endParaRPr>
                    </a:p>
                  </a:txBody>
                  <a:tcPr/>
                </a:tc>
                <a:extLst>
                  <a:ext uri="{0D108BD9-81ED-4DB2-BD59-A6C34878D82A}">
                    <a16:rowId xmlns:a16="http://schemas.microsoft.com/office/drawing/2014/main" val="10000"/>
                  </a:ext>
                </a:extLst>
              </a:tr>
              <a:tr h="2837793">
                <a:tc>
                  <a:txBody>
                    <a:bodyPr/>
                    <a:lstStyle/>
                    <a:p>
                      <a:pPr algn="ctr"/>
                      <a:r>
                        <a:rPr lang="en-US" sz="6600" dirty="0" smtClean="0">
                          <a:solidFill>
                            <a:sysClr val="windowText" lastClr="000000"/>
                          </a:solidFill>
                        </a:rPr>
                        <a:t>Tilting</a:t>
                      </a:r>
                      <a:endParaRPr lang="en-US" sz="6600" dirty="0">
                        <a:solidFill>
                          <a:sysClr val="windowText" lastClr="000000"/>
                        </a:solidFill>
                      </a:endParaRPr>
                    </a:p>
                  </a:txBody>
                  <a:tcPr/>
                </a:tc>
                <a:tc>
                  <a:txBody>
                    <a:bodyPr/>
                    <a:lstStyle/>
                    <a:p>
                      <a:pPr algn="ctr"/>
                      <a:r>
                        <a:rPr lang="en-US" sz="6600" dirty="0" smtClean="0">
                          <a:solidFill>
                            <a:sysClr val="windowText" lastClr="000000"/>
                          </a:solidFill>
                        </a:rPr>
                        <a:t>Folding</a:t>
                      </a:r>
                      <a:endParaRPr lang="en-US" sz="6600" dirty="0">
                        <a:solidFill>
                          <a:sysClr val="windowText" lastClr="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86924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 Column </a:t>
            </a:r>
            <a:endParaRPr lang="en-US" dirty="0"/>
          </a:p>
        </p:txBody>
      </p:sp>
      <p:sp>
        <p:nvSpPr>
          <p:cNvPr id="3" name="Content Placeholder 2"/>
          <p:cNvSpPr>
            <a:spLocks noGrp="1"/>
          </p:cNvSpPr>
          <p:nvPr>
            <p:ph idx="1"/>
          </p:nvPr>
        </p:nvSpPr>
        <p:spPr/>
        <p:txBody>
          <a:bodyPr>
            <a:normAutofit/>
          </a:bodyPr>
          <a:lstStyle/>
          <a:p>
            <a:r>
              <a:rPr lang="en-US" sz="4800" b="1" dirty="0" smtClean="0"/>
              <a:t>*</a:t>
            </a:r>
            <a:r>
              <a:rPr lang="en-US" sz="4800" b="1" u="sng" dirty="0" smtClean="0"/>
              <a:t>Geologic column</a:t>
            </a:r>
            <a:r>
              <a:rPr lang="en-US" sz="4800" dirty="0" smtClean="0"/>
              <a:t> is an arrangement of rock layers in which the older rocks are at the bottom. This helps scientist find the </a:t>
            </a:r>
            <a:r>
              <a:rPr lang="en-US" sz="4800" u="sng" dirty="0" smtClean="0"/>
              <a:t>relative age of the Earth</a:t>
            </a:r>
            <a:r>
              <a:rPr lang="en-US" sz="4800" dirty="0" smtClean="0"/>
              <a:t>.</a:t>
            </a:r>
            <a:endParaRPr lang="en-US" sz="4800" dirty="0"/>
          </a:p>
        </p:txBody>
      </p:sp>
    </p:spTree>
    <p:extLst>
      <p:ext uri="{BB962C8B-B14F-4D97-AF65-F5344CB8AC3E}">
        <p14:creationId xmlns:p14="http://schemas.microsoft.com/office/powerpoint/2010/main" val="1424270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r>
              <a:rPr lang="en-US" dirty="0" smtClean="0"/>
              <a:t>Color this diagram </a:t>
            </a:r>
            <a:endParaRPr lang="en-US" dirty="0"/>
          </a:p>
        </p:txBody>
      </p:sp>
      <p:pic>
        <p:nvPicPr>
          <p:cNvPr id="1028" name="Picture 4" descr="http://www.beg.utexas.edu/vow/content/graphics/crosssec.gif"/>
          <p:cNvPicPr>
            <a:picLocks noChangeAspect="1" noChangeArrowheads="1"/>
          </p:cNvPicPr>
          <p:nvPr/>
        </p:nvPicPr>
        <p:blipFill>
          <a:blip r:embed="rId2" cstate="print"/>
          <a:srcRect/>
          <a:stretch>
            <a:fillRect/>
          </a:stretch>
        </p:blipFill>
        <p:spPr bwMode="auto">
          <a:xfrm>
            <a:off x="5334000" y="1219200"/>
            <a:ext cx="6019800" cy="5410200"/>
          </a:xfrm>
          <a:prstGeom prst="rect">
            <a:avLst/>
          </a:prstGeom>
          <a:noFill/>
        </p:spPr>
      </p:pic>
      <p:sp>
        <p:nvSpPr>
          <p:cNvPr id="9" name="TextBox 8"/>
          <p:cNvSpPr txBox="1"/>
          <p:nvPr/>
        </p:nvSpPr>
        <p:spPr>
          <a:xfrm>
            <a:off x="8839200" y="4572001"/>
            <a:ext cx="433132" cy="584775"/>
          </a:xfrm>
          <a:prstGeom prst="rect">
            <a:avLst/>
          </a:prstGeom>
          <a:noFill/>
        </p:spPr>
        <p:txBody>
          <a:bodyPr wrap="none" rtlCol="0">
            <a:spAutoFit/>
          </a:bodyPr>
          <a:lstStyle/>
          <a:p>
            <a:r>
              <a:rPr lang="en-US" sz="3200" b="1" dirty="0"/>
              <a:t>A</a:t>
            </a:r>
          </a:p>
        </p:txBody>
      </p:sp>
      <p:sp>
        <p:nvSpPr>
          <p:cNvPr id="10" name="TextBox 9"/>
          <p:cNvSpPr txBox="1"/>
          <p:nvPr/>
        </p:nvSpPr>
        <p:spPr>
          <a:xfrm>
            <a:off x="6248400" y="2743201"/>
            <a:ext cx="415498" cy="584775"/>
          </a:xfrm>
          <a:prstGeom prst="rect">
            <a:avLst/>
          </a:prstGeom>
          <a:noFill/>
        </p:spPr>
        <p:txBody>
          <a:bodyPr wrap="none" rtlCol="0">
            <a:spAutoFit/>
          </a:bodyPr>
          <a:lstStyle/>
          <a:p>
            <a:r>
              <a:rPr lang="en-US" sz="3200" b="1" dirty="0"/>
              <a:t>B</a:t>
            </a:r>
          </a:p>
        </p:txBody>
      </p:sp>
      <p:sp>
        <p:nvSpPr>
          <p:cNvPr id="11" name="TextBox 10"/>
          <p:cNvSpPr txBox="1"/>
          <p:nvPr/>
        </p:nvSpPr>
        <p:spPr>
          <a:xfrm>
            <a:off x="6400800" y="4114801"/>
            <a:ext cx="402674" cy="584775"/>
          </a:xfrm>
          <a:prstGeom prst="rect">
            <a:avLst/>
          </a:prstGeom>
          <a:noFill/>
        </p:spPr>
        <p:txBody>
          <a:bodyPr wrap="none" rtlCol="0">
            <a:spAutoFit/>
          </a:bodyPr>
          <a:lstStyle/>
          <a:p>
            <a:r>
              <a:rPr lang="en-US" sz="3200" b="1" dirty="0"/>
              <a:t>C</a:t>
            </a:r>
          </a:p>
        </p:txBody>
      </p:sp>
      <p:sp>
        <p:nvSpPr>
          <p:cNvPr id="12" name="TextBox 11"/>
          <p:cNvSpPr txBox="1"/>
          <p:nvPr/>
        </p:nvSpPr>
        <p:spPr>
          <a:xfrm>
            <a:off x="7239000" y="3505201"/>
            <a:ext cx="450764" cy="584775"/>
          </a:xfrm>
          <a:prstGeom prst="rect">
            <a:avLst/>
          </a:prstGeom>
          <a:noFill/>
        </p:spPr>
        <p:txBody>
          <a:bodyPr wrap="none" rtlCol="0">
            <a:spAutoFit/>
          </a:bodyPr>
          <a:lstStyle/>
          <a:p>
            <a:r>
              <a:rPr lang="en-US" sz="3200" b="1" dirty="0"/>
              <a:t>D</a:t>
            </a:r>
          </a:p>
        </p:txBody>
      </p:sp>
      <p:sp>
        <p:nvSpPr>
          <p:cNvPr id="13" name="TextBox 12"/>
          <p:cNvSpPr txBox="1"/>
          <p:nvPr/>
        </p:nvSpPr>
        <p:spPr>
          <a:xfrm>
            <a:off x="7620000" y="5410201"/>
            <a:ext cx="409086" cy="646331"/>
          </a:xfrm>
          <a:prstGeom prst="rect">
            <a:avLst/>
          </a:prstGeom>
          <a:noFill/>
        </p:spPr>
        <p:txBody>
          <a:bodyPr wrap="none" rtlCol="0">
            <a:spAutoFit/>
          </a:bodyPr>
          <a:lstStyle/>
          <a:p>
            <a:r>
              <a:rPr lang="en-US" sz="3600" b="1" dirty="0"/>
              <a:t>E</a:t>
            </a:r>
          </a:p>
        </p:txBody>
      </p:sp>
    </p:spTree>
    <p:extLst>
      <p:ext uri="{BB962C8B-B14F-4D97-AF65-F5344CB8AC3E}">
        <p14:creationId xmlns:p14="http://schemas.microsoft.com/office/powerpoint/2010/main" val="285150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325" y="-170902"/>
            <a:ext cx="10515600" cy="1325563"/>
          </a:xfrm>
        </p:spPr>
        <p:txBody>
          <a:bodyPr/>
          <a:lstStyle/>
          <a:p>
            <a:r>
              <a:rPr lang="en-US" u="sng" dirty="0" smtClean="0"/>
              <a:t>Relative dating</a:t>
            </a:r>
            <a:endParaRPr lang="en-US" u="sng" dirty="0"/>
          </a:p>
        </p:txBody>
      </p:sp>
      <p:sp>
        <p:nvSpPr>
          <p:cNvPr id="3" name="Content Placeholder 2"/>
          <p:cNvSpPr>
            <a:spLocks noGrp="1"/>
          </p:cNvSpPr>
          <p:nvPr>
            <p:ph idx="1"/>
          </p:nvPr>
        </p:nvSpPr>
        <p:spPr>
          <a:xfrm>
            <a:off x="614855" y="907775"/>
            <a:ext cx="9837683" cy="4999038"/>
          </a:xfrm>
        </p:spPr>
        <p:txBody>
          <a:bodyPr>
            <a:normAutofit lnSpcReduction="10000"/>
          </a:bodyPr>
          <a:lstStyle/>
          <a:p>
            <a:pPr marL="0" indent="0">
              <a:buNone/>
            </a:pPr>
            <a:r>
              <a:rPr lang="en-US" sz="3600" b="1" dirty="0" smtClean="0"/>
              <a:t>*</a:t>
            </a:r>
            <a:r>
              <a:rPr lang="en-US" sz="3600" b="1" u="sng" dirty="0" smtClean="0"/>
              <a:t>Relative Dating</a:t>
            </a:r>
            <a:r>
              <a:rPr lang="en-US" sz="3600" dirty="0" smtClean="0"/>
              <a:t>: scientist use this to determine whether an event or object is older or younger than another event or object </a:t>
            </a:r>
          </a:p>
          <a:p>
            <a:pPr>
              <a:buNone/>
            </a:pPr>
            <a:endParaRPr lang="en-US" sz="3600" dirty="0" smtClean="0"/>
          </a:p>
          <a:p>
            <a:pPr marL="0" indent="0">
              <a:buNone/>
            </a:pPr>
            <a:r>
              <a:rPr lang="en-US" sz="3600" dirty="0" smtClean="0"/>
              <a:t>*Relative Dating is just an </a:t>
            </a:r>
            <a:r>
              <a:rPr lang="en-US" sz="3600" b="1" u="sng" dirty="0" smtClean="0">
                <a:solidFill>
                  <a:srgbClr val="3366FF"/>
                </a:solidFill>
              </a:rPr>
              <a:t>ESTIMATE</a:t>
            </a:r>
            <a:r>
              <a:rPr lang="en-US" sz="3600" dirty="0" smtClean="0"/>
              <a:t> of events… There is no absolute information</a:t>
            </a:r>
          </a:p>
          <a:p>
            <a:pPr marL="0" indent="0">
              <a:buNone/>
            </a:pPr>
            <a:endParaRPr lang="en-US" sz="3600" dirty="0"/>
          </a:p>
          <a:p>
            <a:pPr marL="0" indent="0">
              <a:buNone/>
            </a:pPr>
            <a:r>
              <a:rPr lang="en-US" sz="3600" dirty="0" smtClean="0"/>
              <a:t>*Example:</a:t>
            </a:r>
          </a:p>
          <a:p>
            <a:pPr marL="0" indent="0">
              <a:buNone/>
            </a:pPr>
            <a:r>
              <a:rPr lang="en-US" sz="3600" dirty="0" smtClean="0"/>
              <a:t>Layer ______ is older than layer ________</a:t>
            </a:r>
          </a:p>
          <a:p>
            <a:endParaRPr lang="en-US" dirty="0" smtClean="0"/>
          </a:p>
          <a:p>
            <a:endParaRPr lang="en-US" dirty="0"/>
          </a:p>
        </p:txBody>
      </p:sp>
    </p:spTree>
    <p:extLst>
      <p:ext uri="{BB962C8B-B14F-4D97-AF65-F5344CB8AC3E}">
        <p14:creationId xmlns:p14="http://schemas.microsoft.com/office/powerpoint/2010/main" val="192089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155"/>
            <a:ext cx="10515600" cy="1325563"/>
          </a:xfrm>
        </p:spPr>
        <p:txBody>
          <a:bodyPr/>
          <a:lstStyle/>
          <a:p>
            <a:r>
              <a:rPr lang="en-US" dirty="0" smtClean="0"/>
              <a:t>Law of Superposition </a:t>
            </a:r>
            <a:endParaRPr lang="en-US" dirty="0"/>
          </a:p>
        </p:txBody>
      </p:sp>
      <p:sp>
        <p:nvSpPr>
          <p:cNvPr id="3" name="Content Placeholder 2"/>
          <p:cNvSpPr>
            <a:spLocks noGrp="1"/>
          </p:cNvSpPr>
          <p:nvPr>
            <p:ph idx="1"/>
          </p:nvPr>
        </p:nvSpPr>
        <p:spPr>
          <a:xfrm>
            <a:off x="838200" y="882870"/>
            <a:ext cx="10907110" cy="4525963"/>
          </a:xfrm>
        </p:spPr>
        <p:txBody>
          <a:bodyPr/>
          <a:lstStyle/>
          <a:p>
            <a:pPr marL="0" indent="0">
              <a:buNone/>
            </a:pPr>
            <a:r>
              <a:rPr lang="en-US" b="1" u="sng" dirty="0" smtClean="0"/>
              <a:t>*The Law of Superposition </a:t>
            </a:r>
            <a:r>
              <a:rPr lang="en-US" dirty="0" smtClean="0"/>
              <a:t>states:</a:t>
            </a:r>
          </a:p>
          <a:p>
            <a:pPr marL="0" indent="0">
              <a:buNone/>
            </a:pPr>
            <a:r>
              <a:rPr lang="en-US" dirty="0" smtClean="0"/>
              <a:t>-Younger rock lies above older rock in an undisturbed sequence. </a:t>
            </a:r>
            <a:r>
              <a:rPr lang="en-US" i="1" dirty="0" smtClean="0"/>
              <a:t>(undisturbed rock means the next rock layer lies on top of the older rock without having something mess up the arrangement of rocks)</a:t>
            </a:r>
          </a:p>
          <a:p>
            <a:pPr marL="0" indent="0">
              <a:buNone/>
            </a:pPr>
            <a:r>
              <a:rPr lang="en-US" dirty="0" smtClean="0"/>
              <a:t>-Each layer is older then the layer that rests above it.</a:t>
            </a:r>
            <a:endParaRPr lang="en-US" dirty="0"/>
          </a:p>
        </p:txBody>
      </p:sp>
      <p:pic>
        <p:nvPicPr>
          <p:cNvPr id="2050" name="Picture 2" descr="http://www.travlang.com/blog/wp-content/uploads/2010/04/Grand_Canyon_22.jpg">
            <a:hlinkClick r:id="rId3"/>
          </p:cNvPr>
          <p:cNvPicPr>
            <a:picLocks noChangeAspect="1" noChangeArrowheads="1"/>
          </p:cNvPicPr>
          <p:nvPr/>
        </p:nvPicPr>
        <p:blipFill>
          <a:blip r:embed="rId4" cstate="print"/>
          <a:srcRect/>
          <a:stretch>
            <a:fillRect/>
          </a:stretch>
        </p:blipFill>
        <p:spPr bwMode="auto">
          <a:xfrm>
            <a:off x="1524000" y="3257550"/>
            <a:ext cx="9144000" cy="3600451"/>
          </a:xfrm>
          <a:prstGeom prst="rect">
            <a:avLst/>
          </a:prstGeom>
          <a:noFill/>
        </p:spPr>
      </p:pic>
    </p:spTree>
    <p:extLst>
      <p:ext uri="{BB962C8B-B14F-4D97-AF65-F5344CB8AC3E}">
        <p14:creationId xmlns:p14="http://schemas.microsoft.com/office/powerpoint/2010/main" val="1655529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TotalTime>
  <Words>617</Words>
  <Application>Microsoft Office PowerPoint</Application>
  <PresentationFormat>Widescreen</PresentationFormat>
  <Paragraphs>79</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Calibri Light</vt:lpstr>
      <vt:lpstr>Office Theme</vt:lpstr>
      <vt:lpstr>Page 19 Understanding Relative Age</vt:lpstr>
      <vt:lpstr>Upcoming Dates </vt:lpstr>
      <vt:lpstr>Warm-up</vt:lpstr>
      <vt:lpstr>PowerPoint Presentation</vt:lpstr>
      <vt:lpstr>PowerPoint Presentation</vt:lpstr>
      <vt:lpstr>Geologic Column </vt:lpstr>
      <vt:lpstr>PowerPoint Presentation</vt:lpstr>
      <vt:lpstr>Relative dating</vt:lpstr>
      <vt:lpstr>Law of Superposition </vt:lpstr>
      <vt:lpstr>PowerPoint Presentation</vt:lpstr>
      <vt:lpstr>So what about disturbed rock?</vt:lpstr>
      <vt:lpstr>PowerPoint Presentation</vt:lpstr>
      <vt:lpstr>PowerPoint Presentation</vt:lpstr>
      <vt:lpstr>PowerPoint Presentation</vt:lpstr>
      <vt:lpstr>*Cross cutting law</vt:lpstr>
      <vt:lpstr>PowerPoint Presentation</vt:lpstr>
      <vt:lpstr>LIST THE LAYERS FROM YOUNGEST TO OLDEST… which layer shows a mass extinction?</vt:lpstr>
      <vt:lpstr>LIST THE LAYERS FROM YOUNGEST TO OLDEST</vt:lpstr>
      <vt:lpstr>Recap: Is the rock in this picture disturbed? If so, explain how.</vt:lpstr>
      <vt:lpstr>How about now?</vt:lpstr>
      <vt:lpstr>Last one…</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 Brittany S.</dc:creator>
  <cp:lastModifiedBy>Smart, Brittany S.</cp:lastModifiedBy>
  <cp:revision>14</cp:revision>
  <dcterms:created xsi:type="dcterms:W3CDTF">2016-09-29T12:55:53Z</dcterms:created>
  <dcterms:modified xsi:type="dcterms:W3CDTF">2017-10-02T20:42:10Z</dcterms:modified>
</cp:coreProperties>
</file>