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84202-5A5A-4373-8215-45A5260D0C64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E5265-1C97-4933-84CE-89F51626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8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5D78-4BB0-4464-A4C7-613A43EF381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B3995-89F1-4221-BF07-F21FB2CF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3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BCCA3-7D71-42C8-8E69-6183E2794F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0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8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0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B969-778D-4A0D-B9A7-D6521D91D131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1913-D997-45F2-957F-AEBDB179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807" y="1122363"/>
            <a:ext cx="10673255" cy="2387600"/>
          </a:xfrm>
        </p:spPr>
        <p:txBody>
          <a:bodyPr>
            <a:noAutofit/>
          </a:bodyPr>
          <a:lstStyle/>
          <a:p>
            <a:r>
              <a:rPr lang="en-US" sz="6600" dirty="0" smtClean="0"/>
              <a:t>Page </a:t>
            </a:r>
            <a:r>
              <a:rPr lang="en-US" sz="6600" dirty="0" smtClean="0"/>
              <a:t>25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Universal Solvent Notes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434" y="4103079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Take out your homework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7" y="274638"/>
            <a:ext cx="1100433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Identify the solvent, solute, and solution </a:t>
            </a:r>
            <a:endParaRPr lang="en-US" sz="6600" b="1" dirty="0"/>
          </a:p>
        </p:txBody>
      </p:sp>
      <p:pic>
        <p:nvPicPr>
          <p:cNvPr id="4" name="Picture 2" descr="http://www.chemistryland.com/CHM130FieldLab/Lab4/AcidDissolvingPen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866" y="1808019"/>
            <a:ext cx="491994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1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hemistryland.com/CHM130FieldLab/Lab4/AcidDissolvingPe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30710"/>
            <a:ext cx="5486400" cy="4836766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371601"/>
            <a:ext cx="2590800" cy="20113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solvent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20757027">
            <a:off x="6644909" y="2406580"/>
            <a:ext cx="3483270" cy="18125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solute</a:t>
            </a:r>
          </a:p>
        </p:txBody>
      </p:sp>
      <p:sp>
        <p:nvSpPr>
          <p:cNvPr id="7" name="Up Arrow 6"/>
          <p:cNvSpPr/>
          <p:nvPr/>
        </p:nvSpPr>
        <p:spPr>
          <a:xfrm rot="20078623">
            <a:off x="5468913" y="5131517"/>
            <a:ext cx="3086863" cy="1680371"/>
          </a:xfrm>
          <a:prstGeom prst="upArrow">
            <a:avLst>
              <a:gd name="adj1" fmla="val 50000"/>
              <a:gd name="adj2" fmla="val 54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0848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Remember….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89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*</a:t>
            </a:r>
            <a:r>
              <a:rPr lang="en-US" sz="6600" b="1" u="sng" dirty="0" smtClean="0">
                <a:solidFill>
                  <a:srgbClr val="FF0000"/>
                </a:solidFill>
              </a:rPr>
              <a:t>Solutes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/>
              <a:t>dissolve in </a:t>
            </a:r>
            <a:r>
              <a:rPr lang="en-US" sz="6600" b="1" u="sng" dirty="0">
                <a:solidFill>
                  <a:srgbClr val="FF0000"/>
                </a:solidFill>
              </a:rPr>
              <a:t>solvents</a:t>
            </a:r>
            <a:r>
              <a:rPr lang="en-US" sz="6600" dirty="0">
                <a:solidFill>
                  <a:srgbClr val="FF0000"/>
                </a:solidFill>
              </a:rPr>
              <a:t>  </a:t>
            </a:r>
            <a:r>
              <a:rPr lang="en-US" sz="6600" dirty="0"/>
              <a:t>to make a </a:t>
            </a:r>
            <a:r>
              <a:rPr lang="en-US" sz="6600" b="1" u="sng" dirty="0">
                <a:solidFill>
                  <a:srgbClr val="FF0000"/>
                </a:solidFill>
              </a:rPr>
              <a:t>solution.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281" y="381000"/>
            <a:ext cx="111922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Mrs. Thomas wanted your help making her usual morning cup of English Tea.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3848" y="1828800"/>
            <a:ext cx="6421821" cy="4629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She then decided to see how smart you were and asked:</a:t>
            </a:r>
          </a:p>
          <a:p>
            <a:pPr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 You to identify the parts: Solute, solution, and solvent</a:t>
            </a:r>
          </a:p>
          <a:p>
            <a:pPr lvl="1"/>
            <a:r>
              <a:rPr lang="en-US" sz="3600" dirty="0" smtClean="0"/>
              <a:t>Explain a way you can separate the water from the other contents after its already been mixed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://www.lieselschwarz.com/wp-content/uploads/tea_137571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886" y="1664601"/>
            <a:ext cx="4066189" cy="4671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2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-87601"/>
            <a:ext cx="10515600" cy="1325563"/>
          </a:xfrm>
        </p:spPr>
        <p:txBody>
          <a:bodyPr/>
          <a:lstStyle/>
          <a:p>
            <a:r>
              <a:rPr lang="en-US" u="sng" dirty="0" smtClean="0"/>
              <a:t>WARM-UP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50361"/>
            <a:ext cx="5105400" cy="4710112"/>
          </a:xfrm>
        </p:spPr>
        <p:txBody>
          <a:bodyPr>
            <a:normAutofit/>
          </a:bodyPr>
          <a:lstStyle/>
          <a:p>
            <a:r>
              <a:rPr lang="en-US" sz="4800" dirty="0"/>
              <a:t>3 inferences </a:t>
            </a:r>
          </a:p>
          <a:p>
            <a:r>
              <a:rPr lang="en-US" sz="4800" dirty="0"/>
              <a:t>2 observations</a:t>
            </a:r>
          </a:p>
          <a:p>
            <a:r>
              <a:rPr lang="en-US" sz="4800" dirty="0"/>
              <a:t>1 rational reason why freshwater icebergs float in saltwater </a:t>
            </a:r>
            <a:r>
              <a:rPr lang="en-US" sz="4800" dirty="0" smtClean="0"/>
              <a:t>sea</a:t>
            </a:r>
          </a:p>
        </p:txBody>
      </p:sp>
      <p:pic>
        <p:nvPicPr>
          <p:cNvPr id="1026" name="Picture 2" descr="http://conwaytraining.files.wordpress.com/2013/02/ice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6587836" cy="7682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0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942" y="156840"/>
            <a:ext cx="7320896" cy="5394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* Water is the only substance on Earth that occurs as a </a:t>
            </a:r>
            <a:r>
              <a:rPr lang="en-US" sz="4400" u="sng" dirty="0" smtClean="0"/>
              <a:t>solid, liquid, or gas.</a:t>
            </a:r>
          </a:p>
          <a:p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* A water molecule is made up of two hydrogen (H) atoms bonded to one oxygen (O) atom. Water is written as H</a:t>
            </a:r>
            <a:r>
              <a:rPr lang="en-US" sz="2400" dirty="0" smtClean="0"/>
              <a:t>2</a:t>
            </a:r>
            <a:r>
              <a:rPr lang="en-US" sz="4400" dirty="0" smtClean="0"/>
              <a:t>O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33838" y="520095"/>
            <a:ext cx="410166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Draw this in your Notebook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water molec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82" y="1923610"/>
            <a:ext cx="4257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7446"/>
            <a:ext cx="1185817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sz="6000" u="sng" dirty="0" smtClean="0">
                <a:solidFill>
                  <a:srgbClr val="0070C0"/>
                </a:solidFill>
              </a:rPr>
              <a:t>Where does most precipitation fall?</a:t>
            </a:r>
            <a:endParaRPr lang="en-US" sz="6000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29" y="15063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*Most precipitation falls in the ocean because nearly ¾ our planet is covered by oceans.  </a:t>
            </a:r>
            <a:endParaRPr lang="en-US" sz="4800" dirty="0"/>
          </a:p>
        </p:txBody>
      </p:sp>
      <p:pic>
        <p:nvPicPr>
          <p:cNvPr id="18434" name="Picture 2" descr="http://odt.org/Pictures/vans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344" y="3038475"/>
            <a:ext cx="7286625" cy="381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8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sz="6000" u="sng" dirty="0" smtClean="0">
                <a:solidFill>
                  <a:srgbClr val="0070C0"/>
                </a:solidFill>
              </a:rPr>
              <a:t>Does the precipitation that lands over the ocean remain freshwater? </a:t>
            </a:r>
            <a:endParaRPr lang="en-US" sz="6000" u="sng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3774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No</a:t>
            </a:r>
            <a:r>
              <a:rPr lang="en-US" sz="4400" dirty="0" smtClean="0"/>
              <a:t>… as the precipitation lands in the ocean, it will mix with ocean water making it salty. </a:t>
            </a:r>
          </a:p>
          <a:p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 smtClean="0"/>
              <a:t>saltiness of water is called </a:t>
            </a:r>
            <a:r>
              <a:rPr lang="en-US" sz="4400" b="1" u="sng" dirty="0" smtClean="0">
                <a:solidFill>
                  <a:srgbClr val="FF0000"/>
                </a:solidFill>
              </a:rPr>
              <a:t>salinity.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-727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Water is powerful….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5317" y="166797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*Water is called the </a:t>
            </a:r>
            <a:r>
              <a:rPr lang="en-US" sz="4800" b="1" u="sng" dirty="0" smtClean="0"/>
              <a:t>universal solvent </a:t>
            </a:r>
            <a:r>
              <a:rPr lang="en-US" sz="4800" dirty="0" smtClean="0"/>
              <a:t>because </a:t>
            </a:r>
            <a:r>
              <a:rPr lang="en-US" sz="4800" i="1" dirty="0" smtClean="0"/>
              <a:t>several substances dissolves in it.</a:t>
            </a:r>
          </a:p>
          <a:p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6028" y="1548798"/>
            <a:ext cx="5181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http://www.photolib.noaa.gov/bigs/expl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29" y="1252839"/>
            <a:ext cx="5734143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5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 smtClean="0"/>
              <a:t>Mixture terminology…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*</a:t>
            </a:r>
            <a:r>
              <a:rPr lang="en-US" sz="4800" b="1" dirty="0" smtClean="0">
                <a:solidFill>
                  <a:srgbClr val="FF0000"/>
                </a:solidFill>
              </a:rPr>
              <a:t>Solvent</a:t>
            </a:r>
            <a:r>
              <a:rPr lang="en-US" sz="4800" b="1" dirty="0" smtClean="0"/>
              <a:t> </a:t>
            </a:r>
            <a:r>
              <a:rPr lang="en-US" sz="4800" dirty="0" smtClean="0"/>
              <a:t>– the </a:t>
            </a:r>
            <a:r>
              <a:rPr lang="en-US" sz="4800" u="sng" dirty="0" smtClean="0"/>
              <a:t>liquid in which a substance is dissolved</a:t>
            </a:r>
            <a:r>
              <a:rPr lang="en-US" sz="4800" dirty="0" smtClean="0"/>
              <a:t> when a solution is formed (liquid that does the dissolving) </a:t>
            </a:r>
          </a:p>
          <a:p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*Ex1. Water is the </a:t>
            </a:r>
            <a:r>
              <a:rPr lang="en-US" sz="4800" b="1" dirty="0" smtClean="0"/>
              <a:t>(solvent) </a:t>
            </a:r>
            <a:r>
              <a:rPr lang="en-US" sz="4800" dirty="0" smtClean="0"/>
              <a:t>in saltwater lakes</a:t>
            </a:r>
          </a:p>
          <a:p>
            <a:pPr marL="0" indent="0">
              <a:buNone/>
            </a:pPr>
            <a:r>
              <a:rPr lang="en-US" sz="4800" dirty="0" smtClean="0"/>
              <a:t>*Ex2. water is the </a:t>
            </a:r>
            <a:r>
              <a:rPr lang="en-US" sz="4800" b="1" dirty="0" smtClean="0"/>
              <a:t>(solvent) </a:t>
            </a:r>
            <a:r>
              <a:rPr lang="en-US" sz="4800" dirty="0" smtClean="0"/>
              <a:t>in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drink mix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316139"/>
            <a:ext cx="1155699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/>
              <a:t>*</a:t>
            </a:r>
            <a:r>
              <a:rPr lang="en-US" sz="4800" b="1" dirty="0" smtClean="0">
                <a:solidFill>
                  <a:srgbClr val="FF0000"/>
                </a:solidFill>
              </a:rPr>
              <a:t>Solute</a:t>
            </a:r>
            <a:r>
              <a:rPr lang="en-US" sz="4800" b="1" dirty="0" smtClean="0"/>
              <a:t> </a:t>
            </a:r>
            <a:r>
              <a:rPr lang="en-US" sz="4800" dirty="0" smtClean="0"/>
              <a:t>– the </a:t>
            </a:r>
            <a:r>
              <a:rPr lang="en-US" sz="4800" u="sng" dirty="0" smtClean="0"/>
              <a:t>substance that is being dissolved </a:t>
            </a:r>
            <a:r>
              <a:rPr lang="en-US" sz="4800" dirty="0" smtClean="0"/>
              <a:t>when a solution is formed</a:t>
            </a:r>
          </a:p>
          <a:p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*Ex1. Salt is a </a:t>
            </a:r>
            <a:r>
              <a:rPr lang="en-US" sz="4800" b="1" dirty="0" smtClean="0"/>
              <a:t>(solute) </a:t>
            </a:r>
            <a:r>
              <a:rPr lang="en-US" sz="4800" dirty="0" smtClean="0"/>
              <a:t>in saltwater lakes</a:t>
            </a:r>
          </a:p>
          <a:p>
            <a:pPr marL="0" indent="0">
              <a:buNone/>
            </a:pPr>
            <a:r>
              <a:rPr lang="en-US" sz="4800" dirty="0" smtClean="0"/>
              <a:t>*Ex2.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powder is a </a:t>
            </a:r>
            <a:r>
              <a:rPr lang="en-US" sz="4800" b="1" dirty="0" smtClean="0"/>
              <a:t>(solute) </a:t>
            </a:r>
            <a:r>
              <a:rPr lang="en-US" sz="4800" dirty="0" smtClean="0"/>
              <a:t>in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drink mix</a:t>
            </a:r>
          </a:p>
          <a:p>
            <a:endParaRPr lang="en-US" dirty="0"/>
          </a:p>
        </p:txBody>
      </p:sp>
      <p:pic>
        <p:nvPicPr>
          <p:cNvPr id="4" name="Picture 2" descr="http://www.snowangels.com/sketchbook/wp-content/uploads/2007/11/img_3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5886" y="4267200"/>
            <a:ext cx="53721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3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229621"/>
            <a:ext cx="11430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/>
              <a:t>*</a:t>
            </a:r>
            <a:r>
              <a:rPr lang="en-US" sz="4800" b="1" u="sng" dirty="0" smtClean="0">
                <a:solidFill>
                  <a:srgbClr val="FF0000"/>
                </a:solidFill>
              </a:rPr>
              <a:t>Solution</a:t>
            </a:r>
            <a:r>
              <a:rPr lang="en-US" sz="4800" dirty="0" smtClean="0"/>
              <a:t> – a </a:t>
            </a:r>
            <a:r>
              <a:rPr lang="en-US" sz="4800" u="sng" dirty="0" smtClean="0"/>
              <a:t>mixture of one or more substances</a:t>
            </a:r>
            <a:r>
              <a:rPr lang="en-US" sz="4800" dirty="0" smtClean="0"/>
              <a:t> with water that forms a clear, colored, or colorless liquid</a:t>
            </a:r>
          </a:p>
          <a:p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*Ex1. water </a:t>
            </a:r>
            <a:r>
              <a:rPr lang="en-US" sz="4800" b="1" dirty="0" smtClean="0"/>
              <a:t>(solvent) </a:t>
            </a:r>
            <a:r>
              <a:rPr lang="en-US" sz="4800" dirty="0" smtClean="0"/>
              <a:t>+ salt </a:t>
            </a:r>
            <a:r>
              <a:rPr lang="en-US" sz="4800" b="1" dirty="0" smtClean="0"/>
              <a:t>(solute) </a:t>
            </a:r>
            <a:r>
              <a:rPr lang="en-US" sz="4800" dirty="0" smtClean="0"/>
              <a:t>= saltwater lake </a:t>
            </a:r>
            <a:r>
              <a:rPr lang="en-US" sz="4800" b="1" dirty="0" smtClean="0"/>
              <a:t>(solution)</a:t>
            </a:r>
          </a:p>
          <a:p>
            <a:pPr marL="0" indent="0">
              <a:buNone/>
            </a:pPr>
            <a:r>
              <a:rPr lang="en-US" sz="4800" dirty="0" smtClean="0"/>
              <a:t>*Ex2. water </a:t>
            </a:r>
            <a:r>
              <a:rPr lang="en-US" sz="4800" b="1" dirty="0" smtClean="0"/>
              <a:t>(solvent) </a:t>
            </a:r>
            <a:r>
              <a:rPr lang="en-US" sz="4800" dirty="0" smtClean="0"/>
              <a:t>+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powder </a:t>
            </a:r>
            <a:r>
              <a:rPr lang="en-US" sz="4800" b="1" dirty="0" smtClean="0"/>
              <a:t>(solute) </a:t>
            </a:r>
            <a:r>
              <a:rPr lang="en-US" sz="4800" dirty="0" smtClean="0"/>
              <a:t>= </a:t>
            </a:r>
            <a:r>
              <a:rPr lang="en-US" sz="4800" dirty="0" err="1" smtClean="0"/>
              <a:t>Koolaid</a:t>
            </a:r>
            <a:r>
              <a:rPr lang="en-US" sz="4800" dirty="0" smtClean="0"/>
              <a:t> drink mix </a:t>
            </a:r>
            <a:r>
              <a:rPr lang="en-US" sz="4800" b="1" dirty="0" smtClean="0"/>
              <a:t>(solution)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623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345</Words>
  <Application>Microsoft Office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Page 25  Universal Solvent Notes</vt:lpstr>
      <vt:lpstr>WARM-UP</vt:lpstr>
      <vt:lpstr>PowerPoint Presentation</vt:lpstr>
      <vt:lpstr>*Where does most precipitation fall?</vt:lpstr>
      <vt:lpstr>*Does the precipitation that lands over the ocean remain freshwater? </vt:lpstr>
      <vt:lpstr>Water is powerful….</vt:lpstr>
      <vt:lpstr>Mixture terminology…</vt:lpstr>
      <vt:lpstr>PowerPoint Presentation</vt:lpstr>
      <vt:lpstr>PowerPoint Presentation</vt:lpstr>
      <vt:lpstr>Identify the solvent, solute, and solution </vt:lpstr>
      <vt:lpstr>PowerPoint Presentation</vt:lpstr>
      <vt:lpstr>Remember….</vt:lpstr>
      <vt:lpstr>Mrs. Thomas wanted your help making her usual morning cup of English Tea. 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26  Unique Properties of Water</dc:title>
  <dc:creator>Smart, Brittany S.</dc:creator>
  <cp:lastModifiedBy>Smart, Brittany S.</cp:lastModifiedBy>
  <cp:revision>16</cp:revision>
  <cp:lastPrinted>2016-10-18T18:00:32Z</cp:lastPrinted>
  <dcterms:created xsi:type="dcterms:W3CDTF">2016-10-17T17:22:31Z</dcterms:created>
  <dcterms:modified xsi:type="dcterms:W3CDTF">2017-10-13T20:58:21Z</dcterms:modified>
</cp:coreProperties>
</file>