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13" r:id="rId1"/>
  </p:sldMasterIdLst>
  <p:notesMasterIdLst>
    <p:notesMasterId r:id="rId21"/>
  </p:notesMasterIdLst>
  <p:handoutMasterIdLst>
    <p:handoutMasterId r:id="rId22"/>
  </p:handoutMasterIdLst>
  <p:sldIdLst>
    <p:sldId id="292" r:id="rId2"/>
    <p:sldId id="286" r:id="rId3"/>
    <p:sldId id="256" r:id="rId4"/>
    <p:sldId id="257" r:id="rId5"/>
    <p:sldId id="275" r:id="rId6"/>
    <p:sldId id="287" r:id="rId7"/>
    <p:sldId id="296" r:id="rId8"/>
    <p:sldId id="295" r:id="rId9"/>
    <p:sldId id="278" r:id="rId10"/>
    <p:sldId id="288" r:id="rId11"/>
    <p:sldId id="299" r:id="rId12"/>
    <p:sldId id="291" r:id="rId13"/>
    <p:sldId id="280" r:id="rId14"/>
    <p:sldId id="290" r:id="rId15"/>
    <p:sldId id="300" r:id="rId16"/>
    <p:sldId id="289" r:id="rId17"/>
    <p:sldId id="293" r:id="rId18"/>
    <p:sldId id="294" r:id="rId19"/>
    <p:sldId id="297" r:id="rId2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3300"/>
    <a:srgbClr val="800000"/>
    <a:srgbClr val="FF6600"/>
    <a:srgbClr val="FFFF00"/>
    <a:srgbClr val="FF0066"/>
    <a:srgbClr val="99FF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0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0311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501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0311" y="8831501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B49373FD-B222-4908-96BE-199A5148AB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72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8770" y="0"/>
            <a:ext cx="2981502" cy="464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6013" y="696913"/>
            <a:ext cx="4649787" cy="3487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7565" y="4415751"/>
            <a:ext cx="5506684" cy="418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8770" y="8829937"/>
            <a:ext cx="2981502" cy="464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1" tIns="46220" rIns="92441" bIns="462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0212778-A368-4C84-97CF-B3AF28599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14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F4D84-9AB6-431D-92D4-8E30DBCEAC1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8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09547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6224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934202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115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0169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88018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1B0F2D-50A0-4FBA-987B-75B35D8E15C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299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E606B1-5A6A-4A9A-AAAF-F0AF5458A53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43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A2D6F-7DB0-48A2-8903-E8F8A8BCCD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101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35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5EED4-BA47-4144-90B3-FB37C32D11B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272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7E5374-E1A5-4B0A-81D1-8A286EBC63A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02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A9100A-1AC3-48DD-9BFA-96DE140811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919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EED6E5-091E-4FC8-9DE9-BE6C4651C1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73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BF158-581B-4B38-A15C-2F6A2CA9CD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471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E90EB-9983-453C-B36A-9075A474FC1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70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3C2BFB-FA58-4C4E-8E6B-B8F13329AC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fld id="{ED55CF05-C961-4763-918F-38F20BD818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1824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  <p:sldLayoutId id="2147483931" r:id="rId18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abcnews.go.com/2020/video/nail-salon-health-hazards-revealed-2282879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learn.genetics.utah.edu/content/cells/scale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729218" cy="4668078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#68 Virus Pathogens</a:t>
            </a:r>
            <a:endParaRPr lang="en-US" sz="5400" dirty="0"/>
          </a:p>
        </p:txBody>
      </p:sp>
      <p:pic>
        <p:nvPicPr>
          <p:cNvPr id="4" name="Picture 3" descr="C:\Users\Erin\AppData\Local\Microsoft\Windows\Temporary Internet Files\Content.IE5\PKZM16TH\MPj0438738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354754" cy="3266065"/>
          </a:xfrm>
          <a:prstGeom prst="rect">
            <a:avLst/>
          </a:prstGeom>
          <a:noFill/>
          <a:effectLst>
            <a:glow rad="2286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 descr="C:\Users\Erin\AppData\Local\Microsoft\Windows\Temporary Internet Files\Content.IE5\M511EUMI\MPj044350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209800"/>
            <a:ext cx="3992046" cy="3076161"/>
          </a:xfrm>
          <a:prstGeom prst="rect">
            <a:avLst/>
          </a:prstGeom>
          <a:noFill/>
          <a:effectLst>
            <a:glow rad="228600">
              <a:schemeClr val="tx1">
                <a:lumMod val="6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419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" descr="clipboard(22).png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4465" y="4119159"/>
            <a:ext cx="2571750" cy="1634587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sp>
        <p:nvSpPr>
          <p:cNvPr id="16387" name="TextBox 2"/>
          <p:cNvSpPr txBox="1">
            <a:spLocks noChangeArrowheads="1"/>
          </p:cNvSpPr>
          <p:nvPr/>
        </p:nvSpPr>
        <p:spPr bwMode="auto">
          <a:xfrm>
            <a:off x="331470" y="682894"/>
            <a:ext cx="8503920" cy="466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056" tIns="33028" rIns="66056" bIns="33028">
            <a:spAutoFit/>
          </a:bodyPr>
          <a:lstStyle/>
          <a:p>
            <a:r>
              <a:rPr lang="en-US" sz="2600" b="1" dirty="0">
                <a:solidFill>
                  <a:srgbClr val="FFFF00"/>
                </a:solidFill>
                <a:latin typeface="Candara - 48"/>
              </a:rPr>
              <a:t>B</a:t>
            </a:r>
            <a:r>
              <a:rPr lang="en-US" sz="2600" dirty="0">
                <a:latin typeface="Candara - 48"/>
              </a:rPr>
              <a:t>acteria!</a:t>
            </a:r>
            <a:r>
              <a:rPr lang="en-US" sz="2600" dirty="0">
                <a:solidFill>
                  <a:srgbClr val="000000"/>
                </a:solidFill>
                <a:latin typeface="Candara - 48"/>
              </a:rPr>
              <a:t>						</a:t>
            </a:r>
            <a:r>
              <a:rPr lang="en-US" sz="2600" dirty="0" smtClean="0">
                <a:solidFill>
                  <a:srgbClr val="000000"/>
                </a:solidFill>
                <a:latin typeface="Candara - 48"/>
              </a:rPr>
              <a:t>				</a:t>
            </a:r>
            <a:r>
              <a:rPr lang="en-US" sz="2600" b="1" dirty="0" smtClean="0">
                <a:solidFill>
                  <a:srgbClr val="92D050"/>
                </a:solidFill>
                <a:latin typeface="Candara - 48"/>
              </a:rPr>
              <a:t>V</a:t>
            </a:r>
            <a:r>
              <a:rPr lang="en-US" sz="2600" dirty="0" smtClean="0">
                <a:latin typeface="Candara - 48"/>
              </a:rPr>
              <a:t>irus</a:t>
            </a:r>
            <a:r>
              <a:rPr lang="en-US" sz="2600" dirty="0">
                <a:latin typeface="Candara - 48"/>
              </a:rPr>
              <a:t>!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228600" y="1227756"/>
            <a:ext cx="8732520" cy="0"/>
          </a:xfrm>
          <a:prstGeom prst="line">
            <a:avLst/>
          </a:prstGeom>
          <a:ln>
            <a:headEnd type="none" w="med" len="sm"/>
            <a:tailEnd type="non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4583430" y="610246"/>
            <a:ext cx="0" cy="6029809"/>
          </a:xfrm>
          <a:prstGeom prst="line">
            <a:avLst/>
          </a:prstGeom>
          <a:ln>
            <a:headEnd type="none" w="med" len="sm"/>
            <a:tailEnd type="none" w="med" len="sm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1611630" y="103507"/>
            <a:ext cx="5943600" cy="4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056" tIns="33028" rIns="66056" bIns="33028">
            <a:spAutoFit/>
          </a:bodyPr>
          <a:lstStyle/>
          <a:p>
            <a:pPr algn="ctr"/>
            <a:r>
              <a:rPr lang="en-US" sz="2800" dirty="0" smtClean="0">
                <a:latin typeface="Candara - 36"/>
              </a:rPr>
              <a:t>*Easy </a:t>
            </a:r>
            <a:r>
              <a:rPr lang="en-US" sz="2800" dirty="0">
                <a:latin typeface="Candara - 36"/>
              </a:rPr>
              <a:t>way to remember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354330" y="1503820"/>
            <a:ext cx="3909060" cy="16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056" tIns="33028" rIns="66056" bIns="33028">
            <a:spAutoFit/>
          </a:bodyPr>
          <a:lstStyle/>
          <a:p>
            <a:r>
              <a:rPr lang="en-US" sz="2600" dirty="0">
                <a:latin typeface="Candara - 48"/>
              </a:rPr>
              <a:t>-Anti</a:t>
            </a:r>
            <a:r>
              <a:rPr lang="en-US" sz="2600" b="1" dirty="0">
                <a:solidFill>
                  <a:srgbClr val="FFFF00"/>
                </a:solidFill>
                <a:latin typeface="Candara - 48"/>
              </a:rPr>
              <a:t>b</a:t>
            </a:r>
            <a:r>
              <a:rPr lang="en-US" sz="2600" dirty="0">
                <a:latin typeface="Candara - 48"/>
              </a:rPr>
              <a:t>iotics</a:t>
            </a:r>
          </a:p>
          <a:p>
            <a:r>
              <a:rPr lang="en-US" sz="2600" dirty="0">
                <a:latin typeface="Candara - 48"/>
              </a:rPr>
              <a:t>-kills or slows </a:t>
            </a:r>
          </a:p>
          <a:p>
            <a:r>
              <a:rPr lang="en-US" sz="2600" dirty="0">
                <a:latin typeface="Candara - 48"/>
              </a:rPr>
              <a:t>the growth of</a:t>
            </a:r>
          </a:p>
          <a:p>
            <a:r>
              <a:rPr lang="en-US" sz="2600" dirty="0">
                <a:latin typeface="Candara - 48"/>
              </a:rPr>
              <a:t>the bacteria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063490" y="1431172"/>
            <a:ext cx="4091940" cy="1667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66056" tIns="33028" rIns="66056" bIns="33028">
            <a:spAutoFit/>
          </a:bodyPr>
          <a:lstStyle/>
          <a:p>
            <a:r>
              <a:rPr lang="en-US" sz="2600" dirty="0">
                <a:solidFill>
                  <a:srgbClr val="000000"/>
                </a:solidFill>
                <a:latin typeface="Candara - 48"/>
              </a:rPr>
              <a:t>-</a:t>
            </a:r>
            <a:r>
              <a:rPr lang="en-US" sz="2600" b="1" dirty="0">
                <a:solidFill>
                  <a:srgbClr val="92D050"/>
                </a:solidFill>
                <a:latin typeface="Candara - 48"/>
              </a:rPr>
              <a:t>V</a:t>
            </a:r>
            <a:r>
              <a:rPr lang="en-US" sz="2600" dirty="0">
                <a:latin typeface="Candara - 48"/>
              </a:rPr>
              <a:t>accines</a:t>
            </a:r>
          </a:p>
          <a:p>
            <a:r>
              <a:rPr lang="en-US" sz="2600" dirty="0">
                <a:latin typeface="Candara - 48"/>
              </a:rPr>
              <a:t>-we use vaccines to try to prevent us from getting the virus</a:t>
            </a:r>
          </a:p>
        </p:txBody>
      </p:sp>
      <p:pic>
        <p:nvPicPr>
          <p:cNvPr id="16393" name="Picture 8" descr="clipboard(21).pn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2870" y="3334557"/>
            <a:ext cx="3166110" cy="1322199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6394" name="Picture 9" descr="NBKImageTemp.pn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810000"/>
            <a:ext cx="4107180" cy="2216581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ott.net/image/s7/159465/full/bacterioph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528066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6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04800" y="457200"/>
            <a:ext cx="8382000" cy="5257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*A </a:t>
            </a:r>
            <a:r>
              <a:rPr lang="en-US" sz="2800" b="1" u="sng" dirty="0" smtClean="0"/>
              <a:t>bacteriophage</a:t>
            </a:r>
            <a:r>
              <a:rPr lang="en-US" sz="2800" dirty="0" smtClean="0"/>
              <a:t> is a virus that attacks/hijacks specific bacteria cells. </a:t>
            </a:r>
          </a:p>
          <a:p>
            <a:endParaRPr lang="en-US" sz="2800" dirty="0"/>
          </a:p>
          <a:p>
            <a:r>
              <a:rPr lang="en-US" sz="2800" dirty="0" smtClean="0"/>
              <a:t>*Bacteriophage can sometimes kill the bacteria it hijacks, harm the host, and in worst cases possibly kill the host</a:t>
            </a:r>
          </a:p>
          <a:p>
            <a:endParaRPr lang="en-US" sz="2800" dirty="0"/>
          </a:p>
          <a:p>
            <a:r>
              <a:rPr lang="en-US" sz="2800" dirty="0" smtClean="0"/>
              <a:t>An example of this is E. Coli 0157. </a:t>
            </a: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 err="1" smtClean="0"/>
              <a:t>E.Coli</a:t>
            </a:r>
            <a:r>
              <a:rPr lang="en-US" sz="2800" dirty="0" smtClean="0"/>
              <a:t> strand is attacked by </a:t>
            </a:r>
          </a:p>
          <a:p>
            <a:pPr marL="0" indent="0">
              <a:buNone/>
            </a:pPr>
            <a:r>
              <a:rPr lang="en-US" sz="2800" dirty="0" smtClean="0"/>
              <a:t>Bacteriophage causing it to turn into</a:t>
            </a:r>
          </a:p>
          <a:p>
            <a:pPr marL="0" indent="0">
              <a:buNone/>
            </a:pPr>
            <a:r>
              <a:rPr lang="en-US" sz="2800" dirty="0" smtClean="0"/>
              <a:t>E. Coli 0157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BF158-581B-4B38-A15C-2F6A2CA9CDA1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052" name="Picture 4" descr="Image result for bacterioph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068" y="3505200"/>
            <a:ext cx="3197225" cy="3048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772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pPr eaLnBrk="1" hangingPunct="1"/>
            <a:r>
              <a:rPr lang="en-US" dirty="0"/>
              <a:t>FYI:  What about </a:t>
            </a:r>
            <a:r>
              <a:rPr lang="en-US" dirty="0" err="1"/>
              <a:t>Tamiflu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029200"/>
          </a:xfrm>
        </p:spPr>
        <p:txBody>
          <a:bodyPr>
            <a:normAutofit/>
          </a:bodyPr>
          <a:lstStyle/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Not a vaccine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Not an antibiotic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Tamiflu</a:t>
            </a:r>
            <a:r>
              <a:rPr lang="en-US" dirty="0"/>
              <a:t> targets a protein on the flu virus cells.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/>
              <a:t>Normally, this protein helps the flu virus break through the cell walls so it can move on to other cells and replicate itself. </a:t>
            </a:r>
          </a:p>
          <a:p>
            <a:pPr marL="420624" indent="-384048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 err="1"/>
              <a:t>Tamiflu</a:t>
            </a:r>
            <a:r>
              <a:rPr lang="en-US" dirty="0"/>
              <a:t> stops the protein from doing this, so that the virus can't leave the cell to infect other cells.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225798-32DC-4F67-AC26-04A7DB6C7AAC}" type="slidenum">
              <a:rPr lang="en-US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20/20 on </a:t>
            </a:r>
            <a:r>
              <a:rPr lang="en-US"/>
              <a:t>nail salons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http://abcnews.go.com/2020/video/nail-salon-health-hazards-revealed-22828794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 size and scale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http://learn.genetics.utah.edu/content/cells/scale/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504" y="857250"/>
            <a:ext cx="8202217" cy="10503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Feeling creative? Write a short story about what going on in this picture. Minimum 5 sentences</a:t>
            </a:r>
            <a:endParaRPr lang="en-US" dirty="0"/>
          </a:p>
        </p:txBody>
      </p:sp>
      <p:pic>
        <p:nvPicPr>
          <p:cNvPr id="1028" name="Picture 4" descr="http://www.sott.net/image/s7/159465/full/bacteriopha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0290"/>
            <a:ext cx="9144000" cy="36804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94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2050" name="Picture 2" descr="http://microbesunderthemicroscope.weebly.com/uploads/2/6/2/7/26272109/3445206.gif?427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4833"/>
            <a:ext cx="8686800" cy="627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5534223"/>
            <a:ext cx="30480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virus attaches to the cell and inserts its RNA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91200" y="5521147"/>
            <a:ext cx="3276600" cy="147732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virus’ RNA hijacks the host </a:t>
            </a:r>
            <a:r>
              <a:rPr lang="en-US" sz="2400" dirty="0" smtClean="0">
                <a:solidFill>
                  <a:schemeClr val="bg1"/>
                </a:solidFill>
              </a:rPr>
              <a:t>cell and starts making copies of virus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9557" y="2635623"/>
            <a:ext cx="272368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The virus makes and assembles new viral parts within the host cell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00399" y="2230756"/>
            <a:ext cx="2667001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chemeClr val="bg1"/>
                </a:solidFill>
              </a:rPr>
              <a:t>The host cell breaks apart, freeing the newly assembled viruses. Those viruses will go to attack more cells, continuing the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8800" y="4800600"/>
            <a:ext cx="495649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217185" y="4600863"/>
            <a:ext cx="538930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24800" y="1769091"/>
            <a:ext cx="495649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19399" y="2374012"/>
            <a:ext cx="381000" cy="923330"/>
          </a:xfrm>
          <a:prstGeom prst="rect">
            <a:avLst/>
          </a:prstGeom>
          <a:solidFill>
            <a:schemeClr val="tx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4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6"/>
          <p:cNvSpPr>
            <a:spLocks noGrp="1"/>
          </p:cNvSpPr>
          <p:nvPr>
            <p:ph type="title"/>
          </p:nvPr>
        </p:nvSpPr>
        <p:spPr>
          <a:xfrm>
            <a:off x="1400389" y="61544"/>
            <a:ext cx="6617675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000" dirty="0">
                <a:solidFill>
                  <a:schemeClr val="bg1"/>
                </a:solidFill>
              </a:rPr>
              <a:t>One way a Virus Reproduces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76D164-E6BF-4702-9074-33930ED7BA2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1029" name="Text Box 3"/>
          <p:cNvSpPr txBox="1">
            <a:spLocks noChangeArrowheads="1"/>
          </p:cNvSpPr>
          <p:nvPr/>
        </p:nvSpPr>
        <p:spPr bwMode="auto">
          <a:xfrm>
            <a:off x="7652169" y="1416864"/>
            <a:ext cx="142875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500" dirty="0">
                <a:solidFill>
                  <a:schemeClr val="bg1"/>
                </a:solidFill>
                <a:latin typeface="Arial" charset="0"/>
              </a:rPr>
              <a:t>Virus injects its DNA</a:t>
            </a:r>
          </a:p>
        </p:txBody>
      </p:sp>
      <p:sp>
        <p:nvSpPr>
          <p:cNvPr id="1030" name="Text Box 4"/>
          <p:cNvSpPr txBox="1">
            <a:spLocks noChangeArrowheads="1"/>
          </p:cNvSpPr>
          <p:nvPr/>
        </p:nvSpPr>
        <p:spPr bwMode="auto">
          <a:xfrm>
            <a:off x="7509294" y="4572000"/>
            <a:ext cx="17145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Arial" charset="0"/>
              </a:rPr>
              <a:t>Virus DNA hijacks host cell to make new viral parts</a:t>
            </a:r>
          </a:p>
        </p:txBody>
      </p:sp>
      <p:sp>
        <p:nvSpPr>
          <p:cNvPr id="1031" name="Text Box 5"/>
          <p:cNvSpPr txBox="1">
            <a:spLocks noChangeArrowheads="1"/>
          </p:cNvSpPr>
          <p:nvPr/>
        </p:nvSpPr>
        <p:spPr bwMode="auto">
          <a:xfrm>
            <a:off x="905444" y="5728872"/>
            <a:ext cx="182880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Arial" charset="0"/>
              </a:rPr>
              <a:t>New viral parts assembled</a:t>
            </a:r>
          </a:p>
        </p:txBody>
      </p:sp>
      <p:sp>
        <p:nvSpPr>
          <p:cNvPr id="1032" name="Text Box 6"/>
          <p:cNvSpPr txBox="1">
            <a:spLocks noChangeArrowheads="1"/>
          </p:cNvSpPr>
          <p:nvPr/>
        </p:nvSpPr>
        <p:spPr bwMode="auto">
          <a:xfrm>
            <a:off x="416312" y="3691922"/>
            <a:ext cx="1485900" cy="71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Arial" charset="0"/>
              </a:rPr>
              <a:t>Cell breaks apart and new viruses are released</a:t>
            </a:r>
          </a:p>
        </p:txBody>
      </p:sp>
      <p:grpSp>
        <p:nvGrpSpPr>
          <p:cNvPr id="1033" name="Group 12"/>
          <p:cNvGrpSpPr>
            <a:grpSpLocks/>
          </p:cNvGrpSpPr>
          <p:nvPr/>
        </p:nvGrpSpPr>
        <p:grpSpPr bwMode="auto">
          <a:xfrm>
            <a:off x="1819844" y="1537703"/>
            <a:ext cx="6172200" cy="4699000"/>
            <a:chOff x="796" y="482"/>
            <a:chExt cx="3276" cy="3258"/>
          </a:xfrm>
        </p:grpSpPr>
        <p:pic>
          <p:nvPicPr>
            <p:cNvPr id="1037" name="Picture 2" descr="Ch1F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96" y="482"/>
              <a:ext cx="3276" cy="3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aphicFrame>
          <p:nvGraphicFramePr>
            <p:cNvPr id="102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33877820"/>
                </p:ext>
              </p:extLst>
            </p:nvPr>
          </p:nvGraphicFramePr>
          <p:xfrm>
            <a:off x="922" y="1189"/>
            <a:ext cx="312" cy="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84" name="Photo Editor Photo" r:id="rId4" imgW="495369" imgH="581106" progId="">
                    <p:embed/>
                  </p:oleObj>
                </mc:Choice>
                <mc:Fallback>
                  <p:oleObj name="Photo Editor Photo" r:id="rId4" imgW="495369" imgH="581106" progId="">
                    <p:embed/>
                    <p:pic>
                      <p:nvPicPr>
                        <p:cNvPr id="1026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2" y="1189"/>
                          <a:ext cx="312" cy="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35" name="Text Box 14"/>
          <p:cNvSpPr txBox="1">
            <a:spLocks noChangeArrowheads="1"/>
          </p:cNvSpPr>
          <p:nvPr/>
        </p:nvSpPr>
        <p:spPr bwMode="auto">
          <a:xfrm>
            <a:off x="628650" y="1928745"/>
            <a:ext cx="1428750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350" dirty="0">
                <a:solidFill>
                  <a:schemeClr val="bg1"/>
                </a:solidFill>
                <a:latin typeface="Arial" charset="0"/>
              </a:rPr>
              <a:t>Virus attaches to host cell.</a:t>
            </a:r>
          </a:p>
        </p:txBody>
      </p:sp>
    </p:spTree>
    <p:extLst>
      <p:ext uri="{BB962C8B-B14F-4D97-AF65-F5344CB8AC3E}">
        <p14:creationId xmlns:p14="http://schemas.microsoft.com/office/powerpoint/2010/main" val="2594391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Bacteria vs. viruses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146" name="Picture 2" descr="http://www.microbiologybook.org/mhunt/vir-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181600" cy="43494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Viruses</a:t>
            </a:r>
          </a:p>
        </p:txBody>
      </p:sp>
      <p:sp>
        <p:nvSpPr>
          <p:cNvPr id="11267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Virus in </a:t>
            </a:r>
            <a:r>
              <a:rPr lang="en-US" sz="4000" dirty="0" err="1"/>
              <a:t>latin</a:t>
            </a:r>
            <a:r>
              <a:rPr lang="en-US" sz="4000" dirty="0"/>
              <a:t> means, “poison</a:t>
            </a:r>
            <a:r>
              <a:rPr lang="en-US" sz="4000" dirty="0" smtClean="0"/>
              <a:t>”</a:t>
            </a:r>
          </a:p>
          <a:p>
            <a:pPr marL="0" indent="0" eaLnBrk="1" hangingPunct="1">
              <a:buNone/>
            </a:pPr>
            <a:endParaRPr lang="en-US" sz="4000" dirty="0"/>
          </a:p>
          <a:p>
            <a:pPr eaLnBrk="1" hangingPunct="1"/>
            <a:r>
              <a:rPr lang="en-US" sz="4000" dirty="0"/>
              <a:t>*A </a:t>
            </a:r>
            <a:r>
              <a:rPr lang="en-US" sz="4000" b="1" u="sng" dirty="0"/>
              <a:t>virus</a:t>
            </a:r>
            <a:r>
              <a:rPr lang="en-US" sz="4000" dirty="0"/>
              <a:t> is an infectious non-living particle that duplicates in the cells of an infected host.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729FF-1503-4F8C-908A-14150637CCE1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2056" name="Picture 8" descr="rossman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4724400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-1859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u="sng" dirty="0" smtClean="0"/>
              <a:t>*Why </a:t>
            </a:r>
            <a:r>
              <a:rPr lang="en-US" b="1" u="sng" dirty="0"/>
              <a:t>don’t we call viruses living?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457200" y="1447800"/>
            <a:ext cx="4724400" cy="5181600"/>
          </a:xfrm>
        </p:spPr>
        <p:txBody>
          <a:bodyPr>
            <a:norm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3200" dirty="0"/>
              <a:t>They: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Are </a:t>
            </a:r>
            <a:r>
              <a:rPr lang="en-US" sz="3200" dirty="0" smtClean="0"/>
              <a:t>NOT </a:t>
            </a:r>
            <a:r>
              <a:rPr lang="en-US" sz="3200" dirty="0"/>
              <a:t>made up of cells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Don’t eat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Don’t grow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Don’t carry out biological functions (ex. - breathing)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Cannot </a:t>
            </a:r>
            <a:r>
              <a:rPr lang="en-US" sz="3200" dirty="0" smtClean="0"/>
              <a:t>reproduce </a:t>
            </a:r>
            <a:r>
              <a:rPr lang="en-US" sz="3200" dirty="0"/>
              <a:t>outside of a host.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en-US" dirty="0"/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362200"/>
            <a:ext cx="2971800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8424C0-7AA8-4FC1-85DB-E28728E9F752}" type="slidenum">
              <a:rPr lang="en-US"/>
              <a:pPr>
                <a:defRPr/>
              </a:pPr>
              <a:t>5</a:t>
            </a:fld>
            <a:endParaRPr lang="en-US"/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43413" y="2286000"/>
            <a:ext cx="4700587" cy="402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" y="304800"/>
            <a:ext cx="8915400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Arial" charset="0"/>
              </a:rPr>
              <a:t>*A </a:t>
            </a:r>
            <a:r>
              <a:rPr lang="en-US" sz="3600" dirty="0">
                <a:latin typeface="Arial" charset="0"/>
              </a:rPr>
              <a:t>virus is surrounded by a </a:t>
            </a:r>
            <a:r>
              <a:rPr lang="en-US" sz="3600" b="1" u="sng" dirty="0">
                <a:solidFill>
                  <a:srgbClr val="00CC00"/>
                </a:solidFill>
                <a:latin typeface="Arial" charset="0"/>
              </a:rPr>
              <a:t>capsid</a:t>
            </a:r>
            <a:r>
              <a:rPr lang="en-US" sz="3600" dirty="0">
                <a:latin typeface="Arial" charset="0"/>
              </a:rPr>
              <a:t> (protein coat) which determines the shape of the virus.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7086600" y="990600"/>
            <a:ext cx="838200" cy="1447800"/>
          </a:xfrm>
          <a:prstGeom prst="line">
            <a:avLst/>
          </a:prstGeom>
          <a:noFill/>
          <a:ln w="38100">
            <a:solidFill>
              <a:srgbClr val="00CC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0007" y="1992877"/>
            <a:ext cx="4267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latin typeface="Arial" charset="0"/>
              </a:rPr>
              <a:t>*The </a:t>
            </a:r>
            <a:r>
              <a:rPr lang="en-US" sz="3600" dirty="0">
                <a:latin typeface="Arial" charset="0"/>
              </a:rPr>
              <a:t>capsid contains </a:t>
            </a:r>
            <a:r>
              <a:rPr lang="en-US" sz="3600" b="1" u="sng" dirty="0">
                <a:solidFill>
                  <a:srgbClr val="FF0000"/>
                </a:solidFill>
                <a:latin typeface="Arial" charset="0"/>
              </a:rPr>
              <a:t>nucleic acids </a:t>
            </a:r>
            <a:r>
              <a:rPr lang="en-US" sz="3200" dirty="0">
                <a:latin typeface="Arial" charset="0"/>
              </a:rPr>
              <a:t>(either DNA or RNA).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2237" y="4175840"/>
            <a:ext cx="4443413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sng" dirty="0" smtClean="0">
                <a:solidFill>
                  <a:schemeClr val="accent2"/>
                </a:solidFill>
                <a:latin typeface="Arial" charset="0"/>
              </a:rPr>
              <a:t>*Tail fibers (not on all viruses) </a:t>
            </a:r>
            <a:r>
              <a:rPr lang="en-US" sz="3600" dirty="0" smtClean="0">
                <a:latin typeface="Arial" charset="0"/>
              </a:rPr>
              <a:t> </a:t>
            </a:r>
            <a:endParaRPr lang="en-US" sz="3600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en-US" sz="3600" dirty="0">
                <a:latin typeface="Arial" charset="0"/>
              </a:rPr>
              <a:t>for attachment to host cell.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96200" y="2819400"/>
            <a:ext cx="914400" cy="593725"/>
            <a:chOff x="4848" y="1776"/>
            <a:chExt cx="576" cy="374"/>
          </a:xfrm>
        </p:grpSpPr>
        <p:sp>
          <p:nvSpPr>
            <p:cNvPr id="14363" name="Freeform 8"/>
            <p:cNvSpPr>
              <a:spLocks/>
            </p:cNvSpPr>
            <p:nvPr/>
          </p:nvSpPr>
          <p:spPr bwMode="auto">
            <a:xfrm rot="3015465">
              <a:off x="5064" y="1762"/>
              <a:ext cx="250" cy="470"/>
            </a:xfrm>
            <a:custGeom>
              <a:avLst/>
              <a:gdLst>
                <a:gd name="T0" fmla="*/ 137 w 575"/>
                <a:gd name="T1" fmla="*/ 7 h 1904"/>
                <a:gd name="T2" fmla="*/ 27 w 575"/>
                <a:gd name="T3" fmla="*/ 15 h 1904"/>
                <a:gd name="T4" fmla="*/ 27 w 575"/>
                <a:gd name="T5" fmla="*/ 63 h 1904"/>
                <a:gd name="T6" fmla="*/ 53 w 575"/>
                <a:gd name="T7" fmla="*/ 74 h 1904"/>
                <a:gd name="T8" fmla="*/ 137 w 575"/>
                <a:gd name="T9" fmla="*/ 70 h 1904"/>
                <a:gd name="T10" fmla="*/ 131 w 575"/>
                <a:gd name="T11" fmla="*/ 52 h 1904"/>
                <a:gd name="T12" fmla="*/ 105 w 575"/>
                <a:gd name="T13" fmla="*/ 48 h 1904"/>
                <a:gd name="T14" fmla="*/ 59 w 575"/>
                <a:gd name="T15" fmla="*/ 52 h 1904"/>
                <a:gd name="T16" fmla="*/ 20 w 575"/>
                <a:gd name="T17" fmla="*/ 74 h 1904"/>
                <a:gd name="T18" fmla="*/ 13 w 575"/>
                <a:gd name="T19" fmla="*/ 144 h 1904"/>
                <a:gd name="T20" fmla="*/ 105 w 575"/>
                <a:gd name="T21" fmla="*/ 170 h 1904"/>
                <a:gd name="T22" fmla="*/ 177 w 575"/>
                <a:gd name="T23" fmla="*/ 166 h 1904"/>
                <a:gd name="T24" fmla="*/ 150 w 575"/>
                <a:gd name="T25" fmla="*/ 144 h 1904"/>
                <a:gd name="T26" fmla="*/ 40 w 575"/>
                <a:gd name="T27" fmla="*/ 170 h 1904"/>
                <a:gd name="T28" fmla="*/ 40 w 575"/>
                <a:gd name="T29" fmla="*/ 237 h 1904"/>
                <a:gd name="T30" fmla="*/ 59 w 575"/>
                <a:gd name="T31" fmla="*/ 244 h 1904"/>
                <a:gd name="T32" fmla="*/ 79 w 575"/>
                <a:gd name="T33" fmla="*/ 255 h 1904"/>
                <a:gd name="T34" fmla="*/ 131 w 575"/>
                <a:gd name="T35" fmla="*/ 259 h 1904"/>
                <a:gd name="T36" fmla="*/ 170 w 575"/>
                <a:gd name="T37" fmla="*/ 255 h 1904"/>
                <a:gd name="T38" fmla="*/ 177 w 575"/>
                <a:gd name="T39" fmla="*/ 226 h 1904"/>
                <a:gd name="T40" fmla="*/ 157 w 575"/>
                <a:gd name="T41" fmla="*/ 222 h 1904"/>
                <a:gd name="T42" fmla="*/ 105 w 575"/>
                <a:gd name="T43" fmla="*/ 226 h 1904"/>
                <a:gd name="T44" fmla="*/ 33 w 575"/>
                <a:gd name="T45" fmla="*/ 263 h 1904"/>
                <a:gd name="T46" fmla="*/ 33 w 575"/>
                <a:gd name="T47" fmla="*/ 307 h 1904"/>
                <a:gd name="T48" fmla="*/ 40 w 575"/>
                <a:gd name="T49" fmla="*/ 318 h 1904"/>
                <a:gd name="T50" fmla="*/ 105 w 575"/>
                <a:gd name="T51" fmla="*/ 340 h 1904"/>
                <a:gd name="T52" fmla="*/ 157 w 575"/>
                <a:gd name="T53" fmla="*/ 326 h 1904"/>
                <a:gd name="T54" fmla="*/ 144 w 575"/>
                <a:gd name="T55" fmla="*/ 311 h 1904"/>
                <a:gd name="T56" fmla="*/ 13 w 575"/>
                <a:gd name="T57" fmla="*/ 333 h 1904"/>
                <a:gd name="T58" fmla="*/ 20 w 575"/>
                <a:gd name="T59" fmla="*/ 366 h 1904"/>
                <a:gd name="T60" fmla="*/ 118 w 575"/>
                <a:gd name="T61" fmla="*/ 407 h 1904"/>
                <a:gd name="T62" fmla="*/ 235 w 575"/>
                <a:gd name="T63" fmla="*/ 403 h 1904"/>
                <a:gd name="T64" fmla="*/ 248 w 575"/>
                <a:gd name="T65" fmla="*/ 392 h 1904"/>
                <a:gd name="T66" fmla="*/ 183 w 575"/>
                <a:gd name="T67" fmla="*/ 377 h 1904"/>
                <a:gd name="T68" fmla="*/ 85 w 575"/>
                <a:gd name="T69" fmla="*/ 403 h 1904"/>
                <a:gd name="T70" fmla="*/ 85 w 575"/>
                <a:gd name="T71" fmla="*/ 466 h 1904"/>
                <a:gd name="T72" fmla="*/ 105 w 575"/>
                <a:gd name="T73" fmla="*/ 470 h 19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5"/>
                <a:gd name="T112" fmla="*/ 0 h 1904"/>
                <a:gd name="T113" fmla="*/ 575 w 575"/>
                <a:gd name="T114" fmla="*/ 1904 h 19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5" h="1904">
                  <a:moveTo>
                    <a:pt x="316" y="29"/>
                  </a:moveTo>
                  <a:cubicBezTo>
                    <a:pt x="208" y="17"/>
                    <a:pt x="150" y="0"/>
                    <a:pt x="61" y="59"/>
                  </a:cubicBezTo>
                  <a:cubicBezTo>
                    <a:pt x="37" y="131"/>
                    <a:pt x="23" y="154"/>
                    <a:pt x="61" y="254"/>
                  </a:cubicBezTo>
                  <a:cubicBezTo>
                    <a:pt x="70" y="277"/>
                    <a:pt x="101" y="284"/>
                    <a:pt x="121" y="299"/>
                  </a:cubicBezTo>
                  <a:cubicBezTo>
                    <a:pt x="186" y="294"/>
                    <a:pt x="258" y="313"/>
                    <a:pt x="316" y="284"/>
                  </a:cubicBezTo>
                  <a:cubicBezTo>
                    <a:pt x="339" y="273"/>
                    <a:pt x="317" y="229"/>
                    <a:pt x="301" y="209"/>
                  </a:cubicBezTo>
                  <a:cubicBezTo>
                    <a:pt x="288" y="193"/>
                    <a:pt x="261" y="199"/>
                    <a:pt x="241" y="194"/>
                  </a:cubicBezTo>
                  <a:cubicBezTo>
                    <a:pt x="206" y="199"/>
                    <a:pt x="167" y="192"/>
                    <a:pt x="136" y="209"/>
                  </a:cubicBezTo>
                  <a:cubicBezTo>
                    <a:pt x="99" y="229"/>
                    <a:pt x="46" y="299"/>
                    <a:pt x="46" y="299"/>
                  </a:cubicBezTo>
                  <a:cubicBezTo>
                    <a:pt x="16" y="389"/>
                    <a:pt x="0" y="491"/>
                    <a:pt x="31" y="584"/>
                  </a:cubicBezTo>
                  <a:cubicBezTo>
                    <a:pt x="54" y="652"/>
                    <a:pt x="192" y="675"/>
                    <a:pt x="241" y="689"/>
                  </a:cubicBezTo>
                  <a:cubicBezTo>
                    <a:pt x="296" y="684"/>
                    <a:pt x="359" y="702"/>
                    <a:pt x="406" y="674"/>
                  </a:cubicBezTo>
                  <a:cubicBezTo>
                    <a:pt x="497" y="620"/>
                    <a:pt x="348" y="585"/>
                    <a:pt x="346" y="584"/>
                  </a:cubicBezTo>
                  <a:cubicBezTo>
                    <a:pt x="206" y="607"/>
                    <a:pt x="159" y="586"/>
                    <a:pt x="91" y="689"/>
                  </a:cubicBezTo>
                  <a:cubicBezTo>
                    <a:pt x="65" y="793"/>
                    <a:pt x="54" y="811"/>
                    <a:pt x="91" y="959"/>
                  </a:cubicBezTo>
                  <a:cubicBezTo>
                    <a:pt x="95" y="976"/>
                    <a:pt x="122" y="977"/>
                    <a:pt x="136" y="989"/>
                  </a:cubicBezTo>
                  <a:cubicBezTo>
                    <a:pt x="152" y="1003"/>
                    <a:pt x="161" y="1027"/>
                    <a:pt x="181" y="1034"/>
                  </a:cubicBezTo>
                  <a:cubicBezTo>
                    <a:pt x="219" y="1048"/>
                    <a:pt x="261" y="1044"/>
                    <a:pt x="301" y="1049"/>
                  </a:cubicBezTo>
                  <a:cubicBezTo>
                    <a:pt x="331" y="1044"/>
                    <a:pt x="364" y="1048"/>
                    <a:pt x="391" y="1034"/>
                  </a:cubicBezTo>
                  <a:cubicBezTo>
                    <a:pt x="434" y="1012"/>
                    <a:pt x="426" y="944"/>
                    <a:pt x="406" y="914"/>
                  </a:cubicBezTo>
                  <a:cubicBezTo>
                    <a:pt x="397" y="901"/>
                    <a:pt x="376" y="904"/>
                    <a:pt x="361" y="899"/>
                  </a:cubicBezTo>
                  <a:cubicBezTo>
                    <a:pt x="321" y="904"/>
                    <a:pt x="278" y="898"/>
                    <a:pt x="241" y="914"/>
                  </a:cubicBezTo>
                  <a:cubicBezTo>
                    <a:pt x="150" y="954"/>
                    <a:pt x="127" y="997"/>
                    <a:pt x="76" y="1064"/>
                  </a:cubicBezTo>
                  <a:cubicBezTo>
                    <a:pt x="49" y="1146"/>
                    <a:pt x="54" y="1110"/>
                    <a:pt x="76" y="1244"/>
                  </a:cubicBezTo>
                  <a:cubicBezTo>
                    <a:pt x="79" y="1260"/>
                    <a:pt x="80" y="1278"/>
                    <a:pt x="91" y="1289"/>
                  </a:cubicBezTo>
                  <a:cubicBezTo>
                    <a:pt x="127" y="1325"/>
                    <a:pt x="194" y="1355"/>
                    <a:pt x="241" y="1379"/>
                  </a:cubicBezTo>
                  <a:cubicBezTo>
                    <a:pt x="270" y="1374"/>
                    <a:pt x="361" y="1381"/>
                    <a:pt x="361" y="1319"/>
                  </a:cubicBezTo>
                  <a:cubicBezTo>
                    <a:pt x="361" y="1297"/>
                    <a:pt x="341" y="1279"/>
                    <a:pt x="331" y="1259"/>
                  </a:cubicBezTo>
                  <a:cubicBezTo>
                    <a:pt x="199" y="1267"/>
                    <a:pt x="74" y="1220"/>
                    <a:pt x="31" y="1349"/>
                  </a:cubicBezTo>
                  <a:cubicBezTo>
                    <a:pt x="36" y="1394"/>
                    <a:pt x="32" y="1441"/>
                    <a:pt x="46" y="1484"/>
                  </a:cubicBezTo>
                  <a:cubicBezTo>
                    <a:pt x="81" y="1590"/>
                    <a:pt x="175" y="1625"/>
                    <a:pt x="271" y="1649"/>
                  </a:cubicBezTo>
                  <a:cubicBezTo>
                    <a:pt x="361" y="1644"/>
                    <a:pt x="453" y="1652"/>
                    <a:pt x="541" y="1634"/>
                  </a:cubicBezTo>
                  <a:cubicBezTo>
                    <a:pt x="559" y="1630"/>
                    <a:pt x="575" y="1607"/>
                    <a:pt x="571" y="1589"/>
                  </a:cubicBezTo>
                  <a:cubicBezTo>
                    <a:pt x="566" y="1562"/>
                    <a:pt x="447" y="1538"/>
                    <a:pt x="421" y="1529"/>
                  </a:cubicBezTo>
                  <a:cubicBezTo>
                    <a:pt x="258" y="1545"/>
                    <a:pt x="273" y="1518"/>
                    <a:pt x="196" y="1634"/>
                  </a:cubicBezTo>
                  <a:cubicBezTo>
                    <a:pt x="172" y="1731"/>
                    <a:pt x="158" y="1757"/>
                    <a:pt x="196" y="1889"/>
                  </a:cubicBezTo>
                  <a:cubicBezTo>
                    <a:pt x="200" y="1904"/>
                    <a:pt x="241" y="1904"/>
                    <a:pt x="241" y="19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64" name="Freeform 9"/>
            <p:cNvSpPr>
              <a:spLocks/>
            </p:cNvSpPr>
            <p:nvPr/>
          </p:nvSpPr>
          <p:spPr bwMode="auto">
            <a:xfrm>
              <a:off x="4848" y="1776"/>
              <a:ext cx="202" cy="374"/>
            </a:xfrm>
            <a:custGeom>
              <a:avLst/>
              <a:gdLst>
                <a:gd name="T0" fmla="*/ 111 w 575"/>
                <a:gd name="T1" fmla="*/ 6 h 1904"/>
                <a:gd name="T2" fmla="*/ 21 w 575"/>
                <a:gd name="T3" fmla="*/ 12 h 1904"/>
                <a:gd name="T4" fmla="*/ 21 w 575"/>
                <a:gd name="T5" fmla="*/ 50 h 1904"/>
                <a:gd name="T6" fmla="*/ 43 w 575"/>
                <a:gd name="T7" fmla="*/ 59 h 1904"/>
                <a:gd name="T8" fmla="*/ 111 w 575"/>
                <a:gd name="T9" fmla="*/ 56 h 1904"/>
                <a:gd name="T10" fmla="*/ 106 w 575"/>
                <a:gd name="T11" fmla="*/ 41 h 1904"/>
                <a:gd name="T12" fmla="*/ 85 w 575"/>
                <a:gd name="T13" fmla="*/ 38 h 1904"/>
                <a:gd name="T14" fmla="*/ 48 w 575"/>
                <a:gd name="T15" fmla="*/ 41 h 1904"/>
                <a:gd name="T16" fmla="*/ 16 w 575"/>
                <a:gd name="T17" fmla="*/ 59 h 1904"/>
                <a:gd name="T18" fmla="*/ 11 w 575"/>
                <a:gd name="T19" fmla="*/ 115 h 1904"/>
                <a:gd name="T20" fmla="*/ 85 w 575"/>
                <a:gd name="T21" fmla="*/ 135 h 1904"/>
                <a:gd name="T22" fmla="*/ 143 w 575"/>
                <a:gd name="T23" fmla="*/ 132 h 1904"/>
                <a:gd name="T24" fmla="*/ 122 w 575"/>
                <a:gd name="T25" fmla="*/ 115 h 1904"/>
                <a:gd name="T26" fmla="*/ 32 w 575"/>
                <a:gd name="T27" fmla="*/ 135 h 1904"/>
                <a:gd name="T28" fmla="*/ 32 w 575"/>
                <a:gd name="T29" fmla="*/ 188 h 1904"/>
                <a:gd name="T30" fmla="*/ 48 w 575"/>
                <a:gd name="T31" fmla="*/ 194 h 1904"/>
                <a:gd name="T32" fmla="*/ 64 w 575"/>
                <a:gd name="T33" fmla="*/ 203 h 1904"/>
                <a:gd name="T34" fmla="*/ 106 w 575"/>
                <a:gd name="T35" fmla="*/ 206 h 1904"/>
                <a:gd name="T36" fmla="*/ 137 w 575"/>
                <a:gd name="T37" fmla="*/ 203 h 1904"/>
                <a:gd name="T38" fmla="*/ 143 w 575"/>
                <a:gd name="T39" fmla="*/ 180 h 1904"/>
                <a:gd name="T40" fmla="*/ 127 w 575"/>
                <a:gd name="T41" fmla="*/ 177 h 1904"/>
                <a:gd name="T42" fmla="*/ 85 w 575"/>
                <a:gd name="T43" fmla="*/ 180 h 1904"/>
                <a:gd name="T44" fmla="*/ 27 w 575"/>
                <a:gd name="T45" fmla="*/ 209 h 1904"/>
                <a:gd name="T46" fmla="*/ 27 w 575"/>
                <a:gd name="T47" fmla="*/ 244 h 1904"/>
                <a:gd name="T48" fmla="*/ 32 w 575"/>
                <a:gd name="T49" fmla="*/ 253 h 1904"/>
                <a:gd name="T50" fmla="*/ 85 w 575"/>
                <a:gd name="T51" fmla="*/ 271 h 1904"/>
                <a:gd name="T52" fmla="*/ 127 w 575"/>
                <a:gd name="T53" fmla="*/ 259 h 1904"/>
                <a:gd name="T54" fmla="*/ 116 w 575"/>
                <a:gd name="T55" fmla="*/ 247 h 1904"/>
                <a:gd name="T56" fmla="*/ 11 w 575"/>
                <a:gd name="T57" fmla="*/ 265 h 1904"/>
                <a:gd name="T58" fmla="*/ 16 w 575"/>
                <a:gd name="T59" fmla="*/ 292 h 1904"/>
                <a:gd name="T60" fmla="*/ 95 w 575"/>
                <a:gd name="T61" fmla="*/ 324 h 1904"/>
                <a:gd name="T62" fmla="*/ 190 w 575"/>
                <a:gd name="T63" fmla="*/ 321 h 1904"/>
                <a:gd name="T64" fmla="*/ 201 w 575"/>
                <a:gd name="T65" fmla="*/ 312 h 1904"/>
                <a:gd name="T66" fmla="*/ 148 w 575"/>
                <a:gd name="T67" fmla="*/ 300 h 1904"/>
                <a:gd name="T68" fmla="*/ 69 w 575"/>
                <a:gd name="T69" fmla="*/ 321 h 1904"/>
                <a:gd name="T70" fmla="*/ 69 w 575"/>
                <a:gd name="T71" fmla="*/ 371 h 1904"/>
                <a:gd name="T72" fmla="*/ 85 w 575"/>
                <a:gd name="T73" fmla="*/ 374 h 190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75"/>
                <a:gd name="T112" fmla="*/ 0 h 1904"/>
                <a:gd name="T113" fmla="*/ 575 w 575"/>
                <a:gd name="T114" fmla="*/ 1904 h 190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75" h="1904">
                  <a:moveTo>
                    <a:pt x="316" y="29"/>
                  </a:moveTo>
                  <a:cubicBezTo>
                    <a:pt x="208" y="17"/>
                    <a:pt x="150" y="0"/>
                    <a:pt x="61" y="59"/>
                  </a:cubicBezTo>
                  <a:cubicBezTo>
                    <a:pt x="37" y="131"/>
                    <a:pt x="23" y="154"/>
                    <a:pt x="61" y="254"/>
                  </a:cubicBezTo>
                  <a:cubicBezTo>
                    <a:pt x="70" y="277"/>
                    <a:pt x="101" y="284"/>
                    <a:pt x="121" y="299"/>
                  </a:cubicBezTo>
                  <a:cubicBezTo>
                    <a:pt x="186" y="294"/>
                    <a:pt x="258" y="313"/>
                    <a:pt x="316" y="284"/>
                  </a:cubicBezTo>
                  <a:cubicBezTo>
                    <a:pt x="339" y="273"/>
                    <a:pt x="317" y="229"/>
                    <a:pt x="301" y="209"/>
                  </a:cubicBezTo>
                  <a:cubicBezTo>
                    <a:pt x="288" y="193"/>
                    <a:pt x="261" y="199"/>
                    <a:pt x="241" y="194"/>
                  </a:cubicBezTo>
                  <a:cubicBezTo>
                    <a:pt x="206" y="199"/>
                    <a:pt x="167" y="192"/>
                    <a:pt x="136" y="209"/>
                  </a:cubicBezTo>
                  <a:cubicBezTo>
                    <a:pt x="99" y="229"/>
                    <a:pt x="46" y="299"/>
                    <a:pt x="46" y="299"/>
                  </a:cubicBezTo>
                  <a:cubicBezTo>
                    <a:pt x="16" y="389"/>
                    <a:pt x="0" y="491"/>
                    <a:pt x="31" y="584"/>
                  </a:cubicBezTo>
                  <a:cubicBezTo>
                    <a:pt x="54" y="652"/>
                    <a:pt x="192" y="675"/>
                    <a:pt x="241" y="689"/>
                  </a:cubicBezTo>
                  <a:cubicBezTo>
                    <a:pt x="296" y="684"/>
                    <a:pt x="359" y="702"/>
                    <a:pt x="406" y="674"/>
                  </a:cubicBezTo>
                  <a:cubicBezTo>
                    <a:pt x="497" y="620"/>
                    <a:pt x="348" y="585"/>
                    <a:pt x="346" y="584"/>
                  </a:cubicBezTo>
                  <a:cubicBezTo>
                    <a:pt x="206" y="607"/>
                    <a:pt x="159" y="586"/>
                    <a:pt x="91" y="689"/>
                  </a:cubicBezTo>
                  <a:cubicBezTo>
                    <a:pt x="65" y="793"/>
                    <a:pt x="54" y="811"/>
                    <a:pt x="91" y="959"/>
                  </a:cubicBezTo>
                  <a:cubicBezTo>
                    <a:pt x="95" y="976"/>
                    <a:pt x="122" y="977"/>
                    <a:pt x="136" y="989"/>
                  </a:cubicBezTo>
                  <a:cubicBezTo>
                    <a:pt x="152" y="1003"/>
                    <a:pt x="161" y="1027"/>
                    <a:pt x="181" y="1034"/>
                  </a:cubicBezTo>
                  <a:cubicBezTo>
                    <a:pt x="219" y="1048"/>
                    <a:pt x="261" y="1044"/>
                    <a:pt x="301" y="1049"/>
                  </a:cubicBezTo>
                  <a:cubicBezTo>
                    <a:pt x="331" y="1044"/>
                    <a:pt x="364" y="1048"/>
                    <a:pt x="391" y="1034"/>
                  </a:cubicBezTo>
                  <a:cubicBezTo>
                    <a:pt x="434" y="1012"/>
                    <a:pt x="426" y="944"/>
                    <a:pt x="406" y="914"/>
                  </a:cubicBezTo>
                  <a:cubicBezTo>
                    <a:pt x="397" y="901"/>
                    <a:pt x="376" y="904"/>
                    <a:pt x="361" y="899"/>
                  </a:cubicBezTo>
                  <a:cubicBezTo>
                    <a:pt x="321" y="904"/>
                    <a:pt x="278" y="898"/>
                    <a:pt x="241" y="914"/>
                  </a:cubicBezTo>
                  <a:cubicBezTo>
                    <a:pt x="150" y="954"/>
                    <a:pt x="127" y="997"/>
                    <a:pt x="76" y="1064"/>
                  </a:cubicBezTo>
                  <a:cubicBezTo>
                    <a:pt x="49" y="1146"/>
                    <a:pt x="54" y="1110"/>
                    <a:pt x="76" y="1244"/>
                  </a:cubicBezTo>
                  <a:cubicBezTo>
                    <a:pt x="79" y="1260"/>
                    <a:pt x="80" y="1278"/>
                    <a:pt x="91" y="1289"/>
                  </a:cubicBezTo>
                  <a:cubicBezTo>
                    <a:pt x="127" y="1325"/>
                    <a:pt x="194" y="1355"/>
                    <a:pt x="241" y="1379"/>
                  </a:cubicBezTo>
                  <a:cubicBezTo>
                    <a:pt x="270" y="1374"/>
                    <a:pt x="361" y="1381"/>
                    <a:pt x="361" y="1319"/>
                  </a:cubicBezTo>
                  <a:cubicBezTo>
                    <a:pt x="361" y="1297"/>
                    <a:pt x="341" y="1279"/>
                    <a:pt x="331" y="1259"/>
                  </a:cubicBezTo>
                  <a:cubicBezTo>
                    <a:pt x="199" y="1267"/>
                    <a:pt x="74" y="1220"/>
                    <a:pt x="31" y="1349"/>
                  </a:cubicBezTo>
                  <a:cubicBezTo>
                    <a:pt x="36" y="1394"/>
                    <a:pt x="32" y="1441"/>
                    <a:pt x="46" y="1484"/>
                  </a:cubicBezTo>
                  <a:cubicBezTo>
                    <a:pt x="81" y="1590"/>
                    <a:pt x="175" y="1625"/>
                    <a:pt x="271" y="1649"/>
                  </a:cubicBezTo>
                  <a:cubicBezTo>
                    <a:pt x="361" y="1644"/>
                    <a:pt x="453" y="1652"/>
                    <a:pt x="541" y="1634"/>
                  </a:cubicBezTo>
                  <a:cubicBezTo>
                    <a:pt x="559" y="1630"/>
                    <a:pt x="575" y="1607"/>
                    <a:pt x="571" y="1589"/>
                  </a:cubicBezTo>
                  <a:cubicBezTo>
                    <a:pt x="566" y="1562"/>
                    <a:pt x="447" y="1538"/>
                    <a:pt x="421" y="1529"/>
                  </a:cubicBezTo>
                  <a:cubicBezTo>
                    <a:pt x="258" y="1545"/>
                    <a:pt x="273" y="1518"/>
                    <a:pt x="196" y="1634"/>
                  </a:cubicBezTo>
                  <a:cubicBezTo>
                    <a:pt x="172" y="1731"/>
                    <a:pt x="158" y="1757"/>
                    <a:pt x="196" y="1889"/>
                  </a:cubicBezTo>
                  <a:cubicBezTo>
                    <a:pt x="200" y="1904"/>
                    <a:pt x="241" y="1904"/>
                    <a:pt x="241" y="1904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467600" y="2514600"/>
            <a:ext cx="1371600" cy="1295400"/>
            <a:chOff x="4704" y="1584"/>
            <a:chExt cx="864" cy="816"/>
          </a:xfrm>
        </p:grpSpPr>
        <p:sp>
          <p:nvSpPr>
            <p:cNvPr id="14357" name="Line 11"/>
            <p:cNvSpPr>
              <a:spLocks noChangeShapeType="1"/>
            </p:cNvSpPr>
            <p:nvPr/>
          </p:nvSpPr>
          <p:spPr bwMode="auto">
            <a:xfrm flipV="1">
              <a:off x="4752" y="1584"/>
              <a:ext cx="288" cy="24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8" name="Line 12"/>
            <p:cNvSpPr>
              <a:spLocks noChangeShapeType="1"/>
            </p:cNvSpPr>
            <p:nvPr/>
          </p:nvSpPr>
          <p:spPr bwMode="auto">
            <a:xfrm flipH="1">
              <a:off x="4704" y="1824"/>
              <a:ext cx="48" cy="33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9" name="Line 13"/>
            <p:cNvSpPr>
              <a:spLocks noChangeShapeType="1"/>
            </p:cNvSpPr>
            <p:nvPr/>
          </p:nvSpPr>
          <p:spPr bwMode="auto">
            <a:xfrm>
              <a:off x="5040" y="1584"/>
              <a:ext cx="528" cy="9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0" name="Line 14"/>
            <p:cNvSpPr>
              <a:spLocks noChangeShapeType="1"/>
            </p:cNvSpPr>
            <p:nvPr/>
          </p:nvSpPr>
          <p:spPr bwMode="auto">
            <a:xfrm flipH="1">
              <a:off x="5472" y="1632"/>
              <a:ext cx="48" cy="528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1" name="Line 15"/>
            <p:cNvSpPr>
              <a:spLocks noChangeShapeType="1"/>
            </p:cNvSpPr>
            <p:nvPr/>
          </p:nvSpPr>
          <p:spPr bwMode="auto">
            <a:xfrm>
              <a:off x="4848" y="2304"/>
              <a:ext cx="288" cy="96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62" name="Line 16"/>
            <p:cNvSpPr>
              <a:spLocks noChangeShapeType="1"/>
            </p:cNvSpPr>
            <p:nvPr/>
          </p:nvSpPr>
          <p:spPr bwMode="auto">
            <a:xfrm flipV="1">
              <a:off x="5136" y="2160"/>
              <a:ext cx="336" cy="24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3581400" y="2892425"/>
            <a:ext cx="4038600" cy="3079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4724400" y="3124200"/>
            <a:ext cx="2667000" cy="2971800"/>
            <a:chOff x="2976" y="1968"/>
            <a:chExt cx="1680" cy="1872"/>
          </a:xfrm>
        </p:grpSpPr>
        <p:sp>
          <p:nvSpPr>
            <p:cNvPr id="14349" name="Line 19"/>
            <p:cNvSpPr>
              <a:spLocks noChangeShapeType="1"/>
            </p:cNvSpPr>
            <p:nvPr/>
          </p:nvSpPr>
          <p:spPr bwMode="auto">
            <a:xfrm flipH="1">
              <a:off x="2976" y="2352"/>
              <a:ext cx="816" cy="9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Line 20"/>
            <p:cNvSpPr>
              <a:spLocks noChangeShapeType="1"/>
            </p:cNvSpPr>
            <p:nvPr/>
          </p:nvSpPr>
          <p:spPr bwMode="auto">
            <a:xfrm flipH="1" flipV="1">
              <a:off x="3312" y="1968"/>
              <a:ext cx="624" cy="9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Line 21"/>
            <p:cNvSpPr>
              <a:spLocks noChangeShapeType="1"/>
            </p:cNvSpPr>
            <p:nvPr/>
          </p:nvSpPr>
          <p:spPr bwMode="auto">
            <a:xfrm flipH="1">
              <a:off x="4560" y="3264"/>
              <a:ext cx="96" cy="576"/>
            </a:xfrm>
            <a:prstGeom prst="line">
              <a:avLst/>
            </a:prstGeom>
            <a:noFill/>
            <a:ln w="3810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2" name="Line 22"/>
            <p:cNvSpPr>
              <a:spLocks noChangeShapeType="1"/>
            </p:cNvSpPr>
            <p:nvPr/>
          </p:nvSpPr>
          <p:spPr bwMode="auto">
            <a:xfrm flipH="1">
              <a:off x="3792" y="3072"/>
              <a:ext cx="384" cy="52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3" name="Line 23"/>
            <p:cNvSpPr>
              <a:spLocks noChangeShapeType="1"/>
            </p:cNvSpPr>
            <p:nvPr/>
          </p:nvSpPr>
          <p:spPr bwMode="auto">
            <a:xfrm>
              <a:off x="4320" y="2688"/>
              <a:ext cx="336" cy="52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4" name="Line 24"/>
            <p:cNvSpPr>
              <a:spLocks noChangeShapeType="1"/>
            </p:cNvSpPr>
            <p:nvPr/>
          </p:nvSpPr>
          <p:spPr bwMode="auto">
            <a:xfrm flipH="1">
              <a:off x="4224" y="2688"/>
              <a:ext cx="48" cy="336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5" name="Line 25"/>
            <p:cNvSpPr>
              <a:spLocks noChangeShapeType="1"/>
            </p:cNvSpPr>
            <p:nvPr/>
          </p:nvSpPr>
          <p:spPr bwMode="auto">
            <a:xfrm flipH="1" flipV="1">
              <a:off x="3888" y="2064"/>
              <a:ext cx="384" cy="528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6" name="Line 26"/>
            <p:cNvSpPr>
              <a:spLocks noChangeShapeType="1"/>
            </p:cNvSpPr>
            <p:nvPr/>
          </p:nvSpPr>
          <p:spPr bwMode="auto">
            <a:xfrm flipH="1" flipV="1">
              <a:off x="3792" y="2352"/>
              <a:ext cx="432" cy="240"/>
            </a:xfrm>
            <a:prstGeom prst="line">
              <a:avLst/>
            </a:prstGeom>
            <a:noFill/>
            <a:ln w="57150">
              <a:solidFill>
                <a:srgbClr val="0000C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3581400" y="4876800"/>
            <a:ext cx="2590800" cy="304800"/>
          </a:xfrm>
          <a:prstGeom prst="line">
            <a:avLst/>
          </a:prstGeom>
          <a:noFill/>
          <a:ln w="28575">
            <a:solidFill>
              <a:srgbClr val="00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9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97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  <p:bldP spid="29713" grpId="0" animBg="1"/>
      <p:bldP spid="297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91068" y="1834531"/>
            <a:ext cx="3867150" cy="4495800"/>
          </a:xfrm>
        </p:spPr>
        <p:txBody>
          <a:bodyPr/>
          <a:lstStyle/>
          <a:p>
            <a:r>
              <a:rPr lang="en-US" sz="4000" dirty="0" smtClean="0"/>
              <a:t>*Viruses </a:t>
            </a:r>
            <a:r>
              <a:rPr lang="en-US" sz="4000" dirty="0"/>
              <a:t>are shaped round, rodded, or as a bullet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1BF158-581B-4B38-A15C-2F6A2CA9CDA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2050" name="Picture 2" descr="http://leavingbio.net/VIRUSES%20WEBPAGE_files/image0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8218" y="1905000"/>
            <a:ext cx="4714874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5994" y="179127"/>
            <a:ext cx="7886700" cy="714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*How a virus reproduces in host cell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B2D4A0-52A7-44B9-82AA-BBF8226ABD9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6" descr="http://ohs-bio.www1.50megs.com/ch17/Image80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50000" r="55343" b="23829"/>
          <a:stretch/>
        </p:blipFill>
        <p:spPr bwMode="auto">
          <a:xfrm>
            <a:off x="1746512" y="3953817"/>
            <a:ext cx="1472094" cy="9204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http://ohs-bio.www1.50megs.com/ch17/Image80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61" t="7583" r="-73" b="73459"/>
          <a:stretch/>
        </p:blipFill>
        <p:spPr bwMode="auto">
          <a:xfrm>
            <a:off x="5852706" y="4025851"/>
            <a:ext cx="1634595" cy="1055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ight Arrow 10"/>
          <p:cNvSpPr/>
          <p:nvPr/>
        </p:nvSpPr>
        <p:spPr>
          <a:xfrm>
            <a:off x="3744778" y="1675173"/>
            <a:ext cx="1088639" cy="64304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" name="Curved Left Arrow 11"/>
          <p:cNvSpPr/>
          <p:nvPr/>
        </p:nvSpPr>
        <p:spPr>
          <a:xfrm>
            <a:off x="7723497" y="2801091"/>
            <a:ext cx="1038127" cy="17526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3789300" y="4093468"/>
            <a:ext cx="1124794" cy="780793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Left Arrow 13"/>
          <p:cNvSpPr/>
          <p:nvPr/>
        </p:nvSpPr>
        <p:spPr>
          <a:xfrm rot="10800000">
            <a:off x="234149" y="2801091"/>
            <a:ext cx="926114" cy="1752600"/>
          </a:xfrm>
          <a:prstGeom prst="curved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930" y="954684"/>
            <a:ext cx="2166905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virus attaches to the cell and inserts its RNA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 descr="http://ohs-bio.www1.50megs.com/ch17/Image80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76280" r="55343"/>
          <a:stretch/>
        </p:blipFill>
        <p:spPr bwMode="auto">
          <a:xfrm>
            <a:off x="1708019" y="2074058"/>
            <a:ext cx="1600200" cy="11393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19800" y="814424"/>
            <a:ext cx="2741825" cy="184665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virus’ RNA hijacks the host </a:t>
            </a:r>
            <a:r>
              <a:rPr lang="en-US" sz="2400" dirty="0" smtClean="0">
                <a:solidFill>
                  <a:schemeClr val="bg1"/>
                </a:solidFill>
              </a:rPr>
              <a:t>cell and starts making copies of virus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 descr="http://ohs-bio.www1.50megs.com/ch17/Image80.gi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9" t="149" r="55343" b="73679"/>
          <a:stretch/>
        </p:blipFill>
        <p:spPr bwMode="auto">
          <a:xfrm>
            <a:off x="5635501" y="2402003"/>
            <a:ext cx="1543050" cy="104681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52706" y="5029200"/>
            <a:ext cx="306269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virus makes and assembles new viral parts within the host cell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867315"/>
            <a:ext cx="4343400" cy="193899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bg1"/>
                </a:solidFill>
              </a:rPr>
              <a:t>The host cell breaks apart, freeing the newly assembled viruses. Those viruses will go to attack more cells, continuing the process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0581" y="953535"/>
            <a:ext cx="495649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3241" y="805849"/>
            <a:ext cx="538930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61431" y="4681171"/>
            <a:ext cx="495649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251776" y="3943985"/>
            <a:ext cx="542136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0914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*Treatment</a:t>
            </a:r>
            <a:endParaRPr lang="en-US" dirty="0"/>
          </a:p>
        </p:txBody>
      </p:sp>
      <p:sp>
        <p:nvSpPr>
          <p:cNvPr id="18435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534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There are </a:t>
            </a:r>
            <a:r>
              <a:rPr lang="en-US" sz="3600" u="sng" dirty="0" smtClean="0"/>
              <a:t>no </a:t>
            </a:r>
            <a:r>
              <a:rPr lang="en-US" sz="3600" u="sng" dirty="0"/>
              <a:t>cures </a:t>
            </a:r>
            <a:r>
              <a:rPr lang="en-US" sz="3600" dirty="0"/>
              <a:t>for viral diseases</a:t>
            </a:r>
          </a:p>
          <a:p>
            <a:pPr eaLnBrk="1" hangingPunct="1"/>
            <a:r>
              <a:rPr lang="en-US" sz="3600" dirty="0"/>
              <a:t>You can not treat a virus with antibiotics</a:t>
            </a:r>
          </a:p>
          <a:p>
            <a:pPr eaLnBrk="1" hangingPunct="1">
              <a:buFont typeface="Wingdings 2" pitchFamily="18" charset="2"/>
              <a:buNone/>
            </a:pPr>
            <a:endParaRPr lang="en-US" sz="3600" dirty="0"/>
          </a:p>
          <a:p>
            <a:pPr eaLnBrk="1" hangingPunct="1">
              <a:buFont typeface="Wingdings 2" pitchFamily="18" charset="2"/>
              <a:buNone/>
            </a:pPr>
            <a:r>
              <a:rPr lang="en-US" sz="3600" dirty="0"/>
              <a:t>However…</a:t>
            </a:r>
          </a:p>
          <a:p>
            <a:pPr eaLnBrk="1" hangingPunct="1"/>
            <a:r>
              <a:rPr lang="en-US" sz="3600" dirty="0"/>
              <a:t>Some </a:t>
            </a:r>
            <a:r>
              <a:rPr lang="en-US" sz="3600" u="sng" dirty="0"/>
              <a:t>viruses can be prevented through the use of vaccines.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38318A-9093-4D43-B483-DB6C76DE1F1D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81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533400" y="-18585"/>
            <a:ext cx="7886700" cy="1325563"/>
          </a:xfrm>
        </p:spPr>
        <p:txBody>
          <a:bodyPr/>
          <a:lstStyle/>
          <a:p>
            <a:pPr algn="ctr" eaLnBrk="1" hangingPunct="1"/>
            <a:r>
              <a:rPr lang="en-US" b="1" u="sng" dirty="0" smtClean="0"/>
              <a:t>*How Vaccines Work</a:t>
            </a:r>
            <a:endParaRPr lang="en-US" b="1" u="sng" dirty="0"/>
          </a:p>
        </p:txBody>
      </p:sp>
      <p:sp>
        <p:nvSpPr>
          <p:cNvPr id="6" name="Content Placeholder 9"/>
          <p:cNvSpPr>
            <a:spLocks noGrp="1"/>
          </p:cNvSpPr>
          <p:nvPr>
            <p:ph sz="half" idx="1"/>
          </p:nvPr>
        </p:nvSpPr>
        <p:spPr>
          <a:xfrm>
            <a:off x="76201" y="1251376"/>
            <a:ext cx="5943600" cy="5257800"/>
          </a:xfrm>
        </p:spPr>
        <p:txBody>
          <a:bodyPr>
            <a:noAutofit/>
          </a:bodyPr>
          <a:lstStyle/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 smtClean="0"/>
              <a:t>Weakened </a:t>
            </a:r>
            <a:r>
              <a:rPr lang="en-US" sz="3200" dirty="0"/>
              <a:t>or </a:t>
            </a:r>
            <a:r>
              <a:rPr lang="en-US" sz="3200" dirty="0" smtClean="0"/>
              <a:t>dead strand of the </a:t>
            </a:r>
            <a:r>
              <a:rPr lang="en-US" sz="3200" dirty="0"/>
              <a:t>virus enters the body (nasal spray or injection)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Your body responds to it by making antibodies (used to help fight off virus).</a:t>
            </a:r>
          </a:p>
          <a:p>
            <a:pPr marL="550926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3200" dirty="0"/>
              <a:t>Then, when your body comes in contact with the viruses later you don’t become symptomatic, you are immune.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48350" y="1251376"/>
            <a:ext cx="3276600" cy="4525963"/>
          </a:xfrm>
        </p:spPr>
        <p:txBody>
          <a:bodyPr>
            <a:normAutofit/>
          </a:bodyPr>
          <a:lstStyle/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en-US" sz="4000" dirty="0"/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Vaccines contain</a:t>
            </a:r>
          </a:p>
          <a:p>
            <a:pPr marL="420624" indent="-384048"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sz="40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weakened or killed strain of the virus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BF5BCC-44D1-4974-B389-47AEDA8B6471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TM04033923[[fn=Depth]]</Template>
  <TotalTime>16115</TotalTime>
  <Words>632</Words>
  <Application>Microsoft Office PowerPoint</Application>
  <PresentationFormat>On-screen Show (4:3)</PresentationFormat>
  <Paragraphs>95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Candara - 36</vt:lpstr>
      <vt:lpstr>Candara - 48</vt:lpstr>
      <vt:lpstr>Corbel</vt:lpstr>
      <vt:lpstr>Times New Roman</vt:lpstr>
      <vt:lpstr>Wingdings 2</vt:lpstr>
      <vt:lpstr>Depth</vt:lpstr>
      <vt:lpstr>Photo Editor Photo</vt:lpstr>
      <vt:lpstr> #68 Virus Pathogens</vt:lpstr>
      <vt:lpstr>Bacteria vs. viruses </vt:lpstr>
      <vt:lpstr>Viruses</vt:lpstr>
      <vt:lpstr>*Why don’t we call viruses living?</vt:lpstr>
      <vt:lpstr>PowerPoint Presentation</vt:lpstr>
      <vt:lpstr>PowerPoint Presentation</vt:lpstr>
      <vt:lpstr>*How a virus reproduces in host cell</vt:lpstr>
      <vt:lpstr>*Treatment</vt:lpstr>
      <vt:lpstr>*How Vaccines Work</vt:lpstr>
      <vt:lpstr>PowerPoint Presentation</vt:lpstr>
      <vt:lpstr>PowerPoint Presentation</vt:lpstr>
      <vt:lpstr>PowerPoint Presentation</vt:lpstr>
      <vt:lpstr>FYI:  What about Tamiflu?</vt:lpstr>
      <vt:lpstr>20/20 on nail salons </vt:lpstr>
      <vt:lpstr>PowerPoint Presentation</vt:lpstr>
      <vt:lpstr>Cell size and scale</vt:lpstr>
      <vt:lpstr>Feeling creative? Write a short story about what going on in this picture. Minimum 5 sentences</vt:lpstr>
      <vt:lpstr>PowerPoint Presentation</vt:lpstr>
      <vt:lpstr>One way a Virus Reproduces</vt:lpstr>
    </vt:vector>
  </TitlesOfParts>
  <Company>cfisd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cfisd</dc:creator>
  <cp:lastModifiedBy>Smart, Brittany S.</cp:lastModifiedBy>
  <cp:revision>136</cp:revision>
  <cp:lastPrinted>2019-03-07T15:59:08Z</cp:lastPrinted>
  <dcterms:created xsi:type="dcterms:W3CDTF">2002-12-02T14:09:06Z</dcterms:created>
  <dcterms:modified xsi:type="dcterms:W3CDTF">2020-03-13T13:52:20Z</dcterms:modified>
</cp:coreProperties>
</file>