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5" r:id="rId3"/>
    <p:sldId id="257" r:id="rId4"/>
    <p:sldId id="258" r:id="rId5"/>
    <p:sldId id="259" r:id="rId6"/>
    <p:sldId id="260" r:id="rId7"/>
    <p:sldId id="261" r:id="rId8"/>
    <p:sldId id="262" r:id="rId9"/>
    <p:sldId id="263" r:id="rId10"/>
    <p:sldId id="264" r:id="rId11"/>
    <p:sldId id="267" r:id="rId12"/>
    <p:sldId id="271" r:id="rId13"/>
    <p:sldId id="273" r:id="rId14"/>
    <p:sldId id="266" r:id="rId15"/>
    <p:sldId id="268" r:id="rId16"/>
    <p:sldId id="269" r:id="rId17"/>
    <p:sldId id="27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69F88-B5B5-4591-BC54-688A33CC948F}" type="doc">
      <dgm:prSet loTypeId="urn:microsoft.com/office/officeart/2005/8/layout/venn1" loCatId="relationship" qsTypeId="urn:microsoft.com/office/officeart/2005/8/quickstyle/simple1" qsCatId="simple" csTypeId="urn:microsoft.com/office/officeart/2005/8/colors/accent4_2" csCatId="accent4" phldr="1"/>
      <dgm:spPr/>
    </dgm:pt>
    <dgm:pt modelId="{76E1E9B9-29A2-4B25-8E2A-32EEB652E7EE}">
      <dgm:prSet phldrT="[Text]"/>
      <dgm:spPr/>
      <dgm:t>
        <a:bodyPr/>
        <a:lstStyle/>
        <a:p>
          <a:r>
            <a:rPr lang="en-US" dirty="0" smtClean="0"/>
            <a:t>Water Treatment</a:t>
          </a:r>
        </a:p>
        <a:p>
          <a:r>
            <a:rPr lang="en-US" dirty="0" smtClean="0"/>
            <a:t>Plant </a:t>
          </a:r>
          <a:endParaRPr lang="en-US" dirty="0"/>
        </a:p>
      </dgm:t>
    </dgm:pt>
    <dgm:pt modelId="{441ADCED-405A-46D8-BCED-5CFF203B959C}" type="parTrans" cxnId="{5016347A-7A20-4A78-AD0F-EBC9C2230CFE}">
      <dgm:prSet/>
      <dgm:spPr/>
      <dgm:t>
        <a:bodyPr/>
        <a:lstStyle/>
        <a:p>
          <a:endParaRPr lang="en-US"/>
        </a:p>
      </dgm:t>
    </dgm:pt>
    <dgm:pt modelId="{D2B3139D-79BE-44F0-B46F-070BD53F998E}" type="sibTrans" cxnId="{5016347A-7A20-4A78-AD0F-EBC9C2230CFE}">
      <dgm:prSet/>
      <dgm:spPr/>
      <dgm:t>
        <a:bodyPr/>
        <a:lstStyle/>
        <a:p>
          <a:endParaRPr lang="en-US"/>
        </a:p>
      </dgm:t>
    </dgm:pt>
    <dgm:pt modelId="{0535DE10-E8C1-4E97-B15B-659F817001F8}">
      <dgm:prSet phldrT="[Text]"/>
      <dgm:spPr/>
      <dgm:t>
        <a:bodyPr/>
        <a:lstStyle/>
        <a:p>
          <a:r>
            <a:rPr lang="en-US" dirty="0" smtClean="0"/>
            <a:t>Septic System </a:t>
          </a:r>
          <a:endParaRPr lang="en-US" dirty="0"/>
        </a:p>
      </dgm:t>
    </dgm:pt>
    <dgm:pt modelId="{AC4BBE17-80E9-4ED4-9E1D-0FD2D07972B1}" type="parTrans" cxnId="{1DD48961-30F5-4D82-B1E4-9923F26212D9}">
      <dgm:prSet/>
      <dgm:spPr/>
      <dgm:t>
        <a:bodyPr/>
        <a:lstStyle/>
        <a:p>
          <a:endParaRPr lang="en-US"/>
        </a:p>
      </dgm:t>
    </dgm:pt>
    <dgm:pt modelId="{02FBE7ED-3FA0-4227-9FD1-31F8F235A4FA}" type="sibTrans" cxnId="{1DD48961-30F5-4D82-B1E4-9923F26212D9}">
      <dgm:prSet/>
      <dgm:spPr/>
      <dgm:t>
        <a:bodyPr/>
        <a:lstStyle/>
        <a:p>
          <a:endParaRPr lang="en-US"/>
        </a:p>
      </dgm:t>
    </dgm:pt>
    <dgm:pt modelId="{516D9763-475B-4E26-878E-8E6A31EB2F61}" type="pres">
      <dgm:prSet presAssocID="{11569F88-B5B5-4591-BC54-688A33CC948F}" presName="compositeShape" presStyleCnt="0">
        <dgm:presLayoutVars>
          <dgm:chMax val="7"/>
          <dgm:dir/>
          <dgm:resizeHandles val="exact"/>
        </dgm:presLayoutVars>
      </dgm:prSet>
      <dgm:spPr/>
    </dgm:pt>
    <dgm:pt modelId="{C2780359-A292-4813-8B3E-D37F4DC2DFF6}" type="pres">
      <dgm:prSet presAssocID="{76E1E9B9-29A2-4B25-8E2A-32EEB652E7EE}" presName="circ1" presStyleLbl="vennNode1" presStyleIdx="0" presStyleCnt="2"/>
      <dgm:spPr/>
      <dgm:t>
        <a:bodyPr/>
        <a:lstStyle/>
        <a:p>
          <a:endParaRPr lang="en-US"/>
        </a:p>
      </dgm:t>
    </dgm:pt>
    <dgm:pt modelId="{81651E4D-FCB6-4F94-910C-7E6A678876E5}" type="pres">
      <dgm:prSet presAssocID="{76E1E9B9-29A2-4B25-8E2A-32EEB652E7EE}" presName="circ1Tx" presStyleLbl="revTx" presStyleIdx="0" presStyleCnt="0">
        <dgm:presLayoutVars>
          <dgm:chMax val="0"/>
          <dgm:chPref val="0"/>
          <dgm:bulletEnabled val="1"/>
        </dgm:presLayoutVars>
      </dgm:prSet>
      <dgm:spPr/>
      <dgm:t>
        <a:bodyPr/>
        <a:lstStyle/>
        <a:p>
          <a:endParaRPr lang="en-US"/>
        </a:p>
      </dgm:t>
    </dgm:pt>
    <dgm:pt modelId="{ECE48037-B118-492B-92BF-3D70447A203F}" type="pres">
      <dgm:prSet presAssocID="{0535DE10-E8C1-4E97-B15B-659F817001F8}" presName="circ2" presStyleLbl="vennNode1" presStyleIdx="1" presStyleCnt="2"/>
      <dgm:spPr/>
      <dgm:t>
        <a:bodyPr/>
        <a:lstStyle/>
        <a:p>
          <a:endParaRPr lang="en-US"/>
        </a:p>
      </dgm:t>
    </dgm:pt>
    <dgm:pt modelId="{B889CAAB-D718-41B3-9E73-E50D37050449}" type="pres">
      <dgm:prSet presAssocID="{0535DE10-E8C1-4E97-B15B-659F817001F8}" presName="circ2Tx" presStyleLbl="revTx" presStyleIdx="0" presStyleCnt="0">
        <dgm:presLayoutVars>
          <dgm:chMax val="0"/>
          <dgm:chPref val="0"/>
          <dgm:bulletEnabled val="1"/>
        </dgm:presLayoutVars>
      </dgm:prSet>
      <dgm:spPr/>
      <dgm:t>
        <a:bodyPr/>
        <a:lstStyle/>
        <a:p>
          <a:endParaRPr lang="en-US"/>
        </a:p>
      </dgm:t>
    </dgm:pt>
  </dgm:ptLst>
  <dgm:cxnLst>
    <dgm:cxn modelId="{2409B0E3-1F9D-45A9-AEC3-6383589B5285}" type="presOf" srcId="{0535DE10-E8C1-4E97-B15B-659F817001F8}" destId="{ECE48037-B118-492B-92BF-3D70447A203F}" srcOrd="0" destOrd="0" presId="urn:microsoft.com/office/officeart/2005/8/layout/venn1"/>
    <dgm:cxn modelId="{64E0AE2E-9008-49F4-B305-B022800987C4}" type="presOf" srcId="{76E1E9B9-29A2-4B25-8E2A-32EEB652E7EE}" destId="{C2780359-A292-4813-8B3E-D37F4DC2DFF6}" srcOrd="0" destOrd="0" presId="urn:microsoft.com/office/officeart/2005/8/layout/venn1"/>
    <dgm:cxn modelId="{1DD48961-30F5-4D82-B1E4-9923F26212D9}" srcId="{11569F88-B5B5-4591-BC54-688A33CC948F}" destId="{0535DE10-E8C1-4E97-B15B-659F817001F8}" srcOrd="1" destOrd="0" parTransId="{AC4BBE17-80E9-4ED4-9E1D-0FD2D07972B1}" sibTransId="{02FBE7ED-3FA0-4227-9FD1-31F8F235A4FA}"/>
    <dgm:cxn modelId="{5016347A-7A20-4A78-AD0F-EBC9C2230CFE}" srcId="{11569F88-B5B5-4591-BC54-688A33CC948F}" destId="{76E1E9B9-29A2-4B25-8E2A-32EEB652E7EE}" srcOrd="0" destOrd="0" parTransId="{441ADCED-405A-46D8-BCED-5CFF203B959C}" sibTransId="{D2B3139D-79BE-44F0-B46F-070BD53F998E}"/>
    <dgm:cxn modelId="{6EEA5EF8-68DC-4305-BBFF-68D81E9C3206}" type="presOf" srcId="{76E1E9B9-29A2-4B25-8E2A-32EEB652E7EE}" destId="{81651E4D-FCB6-4F94-910C-7E6A678876E5}" srcOrd="1" destOrd="0" presId="urn:microsoft.com/office/officeart/2005/8/layout/venn1"/>
    <dgm:cxn modelId="{3131600F-29E8-4905-A173-91BA9E0FE1B0}" type="presOf" srcId="{11569F88-B5B5-4591-BC54-688A33CC948F}" destId="{516D9763-475B-4E26-878E-8E6A31EB2F61}" srcOrd="0" destOrd="0" presId="urn:microsoft.com/office/officeart/2005/8/layout/venn1"/>
    <dgm:cxn modelId="{281C02F7-B198-4586-B4AF-F9963E67723A}" type="presOf" srcId="{0535DE10-E8C1-4E97-B15B-659F817001F8}" destId="{B889CAAB-D718-41B3-9E73-E50D37050449}" srcOrd="1" destOrd="0" presId="urn:microsoft.com/office/officeart/2005/8/layout/venn1"/>
    <dgm:cxn modelId="{AE6D4116-C7D4-44D4-81AB-B4F2679ED70B}" type="presParOf" srcId="{516D9763-475B-4E26-878E-8E6A31EB2F61}" destId="{C2780359-A292-4813-8B3E-D37F4DC2DFF6}" srcOrd="0" destOrd="0" presId="urn:microsoft.com/office/officeart/2005/8/layout/venn1"/>
    <dgm:cxn modelId="{FA3C4A7B-0663-4461-8D45-5F13C3C04C04}" type="presParOf" srcId="{516D9763-475B-4E26-878E-8E6A31EB2F61}" destId="{81651E4D-FCB6-4F94-910C-7E6A678876E5}" srcOrd="1" destOrd="0" presId="urn:microsoft.com/office/officeart/2005/8/layout/venn1"/>
    <dgm:cxn modelId="{2BD20122-8713-4930-8282-64285B23B2F0}" type="presParOf" srcId="{516D9763-475B-4E26-878E-8E6A31EB2F61}" destId="{ECE48037-B118-492B-92BF-3D70447A203F}" srcOrd="2" destOrd="0" presId="urn:microsoft.com/office/officeart/2005/8/layout/venn1"/>
    <dgm:cxn modelId="{CA18FCE6-0423-4CEF-A304-E6625A3F9E5D}" type="presParOf" srcId="{516D9763-475B-4E26-878E-8E6A31EB2F61}" destId="{B889CAAB-D718-41B3-9E73-E50D3705044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80359-A292-4813-8B3E-D37F4DC2DFF6}">
      <dsp:nvSpPr>
        <dsp:cNvPr id="0" name=""/>
        <dsp:cNvSpPr/>
      </dsp:nvSpPr>
      <dsp:spPr>
        <a:xfrm>
          <a:off x="1534447" y="11835"/>
          <a:ext cx="4327666" cy="432766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r>
            <a:rPr lang="en-US" sz="4600" kern="1200" dirty="0" smtClean="0"/>
            <a:t>Water Treatment</a:t>
          </a:r>
        </a:p>
        <a:p>
          <a:pPr lvl="0" algn="ctr" defTabSz="2044700">
            <a:lnSpc>
              <a:spcPct val="90000"/>
            </a:lnSpc>
            <a:spcBef>
              <a:spcPct val="0"/>
            </a:spcBef>
            <a:spcAft>
              <a:spcPct val="35000"/>
            </a:spcAft>
          </a:pPr>
          <a:r>
            <a:rPr lang="en-US" sz="4600" kern="1200" dirty="0" smtClean="0"/>
            <a:t>Plant </a:t>
          </a:r>
          <a:endParaRPr lang="en-US" sz="4600" kern="1200" dirty="0"/>
        </a:p>
      </dsp:txBody>
      <dsp:txXfrm>
        <a:off x="2138760" y="522160"/>
        <a:ext cx="2495231" cy="3307016"/>
      </dsp:txXfrm>
    </dsp:sp>
    <dsp:sp modelId="{ECE48037-B118-492B-92BF-3D70447A203F}">
      <dsp:nvSpPr>
        <dsp:cNvPr id="0" name=""/>
        <dsp:cNvSpPr/>
      </dsp:nvSpPr>
      <dsp:spPr>
        <a:xfrm>
          <a:off x="4653486" y="11835"/>
          <a:ext cx="4327666" cy="432766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r>
            <a:rPr lang="en-US" sz="4600" kern="1200" dirty="0" smtClean="0"/>
            <a:t>Septic System </a:t>
          </a:r>
          <a:endParaRPr lang="en-US" sz="4600" kern="1200" dirty="0"/>
        </a:p>
      </dsp:txBody>
      <dsp:txXfrm>
        <a:off x="5881607" y="522160"/>
        <a:ext cx="2495231" cy="330701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630FBDE5-FBD0-4713-AE0B-2D417A28B2A2}" type="datetimeFigureOut">
              <a:rPr lang="en-US" smtClean="0"/>
              <a:t>11/7/2019</a:t>
            </a:fld>
            <a:endParaRPr lang="en-US"/>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D24C0D0F-0E62-4E57-9B48-A03F8CE720BE}" type="slidenum">
              <a:rPr lang="en-US" smtClean="0"/>
              <a:t>‹#›</a:t>
            </a:fld>
            <a:endParaRPr lang="en-US"/>
          </a:p>
        </p:txBody>
      </p:sp>
    </p:spTree>
    <p:extLst>
      <p:ext uri="{BB962C8B-B14F-4D97-AF65-F5344CB8AC3E}">
        <p14:creationId xmlns:p14="http://schemas.microsoft.com/office/powerpoint/2010/main" val="2416483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508A259F-A0B5-4F1F-8800-2647A1E02113}" type="datetimeFigureOut">
              <a:rPr lang="en-US" smtClean="0"/>
              <a:t>11/5/2019</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EDBB4776-6E33-46D4-813C-4A96F5F76A3A}" type="slidenum">
              <a:rPr lang="en-US" smtClean="0"/>
              <a:t>‹#›</a:t>
            </a:fld>
            <a:endParaRPr lang="en-US"/>
          </a:p>
        </p:txBody>
      </p:sp>
    </p:spTree>
    <p:extLst>
      <p:ext uri="{BB962C8B-B14F-4D97-AF65-F5344CB8AC3E}">
        <p14:creationId xmlns:p14="http://schemas.microsoft.com/office/powerpoint/2010/main" val="4343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pa.gov/septic/septic-systems-and-drinking-water"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inspectapedia.com/septic/tank.gi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septic/septic-systems-and-drinking-water"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inspectapedia.com/septic/tank.gi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43e463ab9_2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43e463ab9_2_5:notes"/>
          <p:cNvSpPr txBox="1">
            <a:spLocks noGrp="1"/>
          </p:cNvSpPr>
          <p:nvPr>
            <p:ph type="body" idx="1"/>
          </p:nvPr>
        </p:nvSpPr>
        <p:spPr>
          <a:xfrm>
            <a:off x="701041" y="4415790"/>
            <a:ext cx="5608320" cy="4183380"/>
          </a:xfrm>
          <a:prstGeom prst="rect">
            <a:avLst/>
          </a:prstGeom>
        </p:spPr>
        <p:txBody>
          <a:bodyPr spcFirstLastPara="1" wrap="square" lIns="92431" tIns="92431" rIns="92431" bIns="92431" anchor="t" anchorCtr="0">
            <a:noAutofit/>
          </a:bodyPr>
          <a:lstStyle/>
          <a:p>
            <a:pPr>
              <a:lnSpc>
                <a:spcPct val="115000"/>
              </a:lnSpc>
            </a:pPr>
            <a:r>
              <a:rPr lang="en" u="sng">
                <a:solidFill>
                  <a:srgbClr val="1155CC"/>
                </a:solidFill>
                <a:hlinkClick r:id="rId3"/>
              </a:rPr>
              <a:t>https://www.epa.gov/septic/septic-systems-and-drinking-water</a:t>
            </a:r>
            <a:endParaRPr/>
          </a:p>
          <a:p>
            <a:pPr>
              <a:lnSpc>
                <a:spcPct val="115000"/>
              </a:lnSpc>
            </a:pPr>
            <a:r>
              <a:rPr lang="en" u="sng">
                <a:solidFill>
                  <a:schemeClr val="hlink"/>
                </a:solidFill>
                <a:hlinkClick r:id="rId4"/>
              </a:rPr>
              <a:t>https://inspectapedia.com/septic/tank.gif</a:t>
            </a:r>
            <a:r>
              <a:rPr lang="en"/>
              <a:t> </a:t>
            </a:r>
            <a:endParaRPr/>
          </a:p>
        </p:txBody>
      </p:sp>
    </p:spTree>
    <p:extLst>
      <p:ext uri="{BB962C8B-B14F-4D97-AF65-F5344CB8AC3E}">
        <p14:creationId xmlns:p14="http://schemas.microsoft.com/office/powerpoint/2010/main" val="261523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43e463ab9_2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43e463ab9_2_5:notes"/>
          <p:cNvSpPr txBox="1">
            <a:spLocks noGrp="1"/>
          </p:cNvSpPr>
          <p:nvPr>
            <p:ph type="body" idx="1"/>
          </p:nvPr>
        </p:nvSpPr>
        <p:spPr>
          <a:xfrm>
            <a:off x="701041" y="4415790"/>
            <a:ext cx="5608320" cy="4183380"/>
          </a:xfrm>
          <a:prstGeom prst="rect">
            <a:avLst/>
          </a:prstGeom>
        </p:spPr>
        <p:txBody>
          <a:bodyPr spcFirstLastPara="1" wrap="square" lIns="92431" tIns="92431" rIns="92431" bIns="92431" anchor="t" anchorCtr="0">
            <a:noAutofit/>
          </a:bodyPr>
          <a:lstStyle/>
          <a:p>
            <a:pPr>
              <a:lnSpc>
                <a:spcPct val="115000"/>
              </a:lnSpc>
            </a:pPr>
            <a:r>
              <a:rPr lang="en" u="sng">
                <a:solidFill>
                  <a:srgbClr val="1155CC"/>
                </a:solidFill>
                <a:hlinkClick r:id="rId3"/>
              </a:rPr>
              <a:t>https://www.epa.gov/septic/septic-systems-and-drinking-water</a:t>
            </a:r>
            <a:endParaRPr/>
          </a:p>
          <a:p>
            <a:pPr>
              <a:lnSpc>
                <a:spcPct val="115000"/>
              </a:lnSpc>
            </a:pPr>
            <a:r>
              <a:rPr lang="en" u="sng">
                <a:solidFill>
                  <a:schemeClr val="hlink"/>
                </a:solidFill>
                <a:hlinkClick r:id="rId4"/>
              </a:rPr>
              <a:t>https://inspectapedia.com/septic/tank.gif</a:t>
            </a:r>
            <a:r>
              <a:rPr lang="en"/>
              <a:t> </a:t>
            </a:r>
            <a:endParaRPr/>
          </a:p>
        </p:txBody>
      </p:sp>
    </p:spTree>
    <p:extLst>
      <p:ext uri="{BB962C8B-B14F-4D97-AF65-F5344CB8AC3E}">
        <p14:creationId xmlns:p14="http://schemas.microsoft.com/office/powerpoint/2010/main" val="367224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01041" y="4415790"/>
            <a:ext cx="5608320" cy="4183380"/>
          </a:xfrm>
          <a:prstGeom prst="rect">
            <a:avLst/>
          </a:prstGeom>
        </p:spPr>
        <p:txBody>
          <a:bodyPr lIns="92431" tIns="92431" rIns="92431" bIns="92431" anchor="t" anchorCtr="0">
            <a:noAutofit/>
          </a:bodyPr>
          <a:lstStyle/>
          <a:p>
            <a:endParaRPr/>
          </a:p>
        </p:txBody>
      </p:sp>
    </p:spTree>
    <p:extLst>
      <p:ext uri="{BB962C8B-B14F-4D97-AF65-F5344CB8AC3E}">
        <p14:creationId xmlns:p14="http://schemas.microsoft.com/office/powerpoint/2010/main" val="405667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9D7323-C431-4B8D-8E5E-4E8E22C1B0C6}"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C167F-6B83-4ACC-BF95-A8997FDD6CF7}" type="slidenum">
              <a:rPr lang="en-US" smtClean="0"/>
              <a:t>‹#›</a:t>
            </a:fld>
            <a:endParaRPr lang="en-US"/>
          </a:p>
        </p:txBody>
      </p:sp>
    </p:spTree>
    <p:extLst>
      <p:ext uri="{BB962C8B-B14F-4D97-AF65-F5344CB8AC3E}">
        <p14:creationId xmlns:p14="http://schemas.microsoft.com/office/powerpoint/2010/main" val="370536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D7323-C431-4B8D-8E5E-4E8E22C1B0C6}"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C167F-6B83-4ACC-BF95-A8997FDD6CF7}" type="slidenum">
              <a:rPr lang="en-US" smtClean="0"/>
              <a:t>‹#›</a:t>
            </a:fld>
            <a:endParaRPr lang="en-US"/>
          </a:p>
        </p:txBody>
      </p:sp>
    </p:spTree>
    <p:extLst>
      <p:ext uri="{BB962C8B-B14F-4D97-AF65-F5344CB8AC3E}">
        <p14:creationId xmlns:p14="http://schemas.microsoft.com/office/powerpoint/2010/main" val="306838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D7323-C431-4B8D-8E5E-4E8E22C1B0C6}"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C167F-6B83-4ACC-BF95-A8997FDD6CF7}" type="slidenum">
              <a:rPr lang="en-US" smtClean="0"/>
              <a:t>‹#›</a:t>
            </a:fld>
            <a:endParaRPr lang="en-US"/>
          </a:p>
        </p:txBody>
      </p:sp>
    </p:spTree>
    <p:extLst>
      <p:ext uri="{BB962C8B-B14F-4D97-AF65-F5344CB8AC3E}">
        <p14:creationId xmlns:p14="http://schemas.microsoft.com/office/powerpoint/2010/main" val="174723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4799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D7323-C431-4B8D-8E5E-4E8E22C1B0C6}"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C167F-6B83-4ACC-BF95-A8997FDD6CF7}" type="slidenum">
              <a:rPr lang="en-US" smtClean="0"/>
              <a:t>‹#›</a:t>
            </a:fld>
            <a:endParaRPr lang="en-US"/>
          </a:p>
        </p:txBody>
      </p:sp>
    </p:spTree>
    <p:extLst>
      <p:ext uri="{BB962C8B-B14F-4D97-AF65-F5344CB8AC3E}">
        <p14:creationId xmlns:p14="http://schemas.microsoft.com/office/powerpoint/2010/main" val="113125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9D7323-C431-4B8D-8E5E-4E8E22C1B0C6}"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C167F-6B83-4ACC-BF95-A8997FDD6CF7}" type="slidenum">
              <a:rPr lang="en-US" smtClean="0"/>
              <a:t>‹#›</a:t>
            </a:fld>
            <a:endParaRPr lang="en-US"/>
          </a:p>
        </p:txBody>
      </p:sp>
    </p:spTree>
    <p:extLst>
      <p:ext uri="{BB962C8B-B14F-4D97-AF65-F5344CB8AC3E}">
        <p14:creationId xmlns:p14="http://schemas.microsoft.com/office/powerpoint/2010/main" val="125468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9D7323-C431-4B8D-8E5E-4E8E22C1B0C6}"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C167F-6B83-4ACC-BF95-A8997FDD6CF7}" type="slidenum">
              <a:rPr lang="en-US" smtClean="0"/>
              <a:t>‹#›</a:t>
            </a:fld>
            <a:endParaRPr lang="en-US"/>
          </a:p>
        </p:txBody>
      </p:sp>
    </p:spTree>
    <p:extLst>
      <p:ext uri="{BB962C8B-B14F-4D97-AF65-F5344CB8AC3E}">
        <p14:creationId xmlns:p14="http://schemas.microsoft.com/office/powerpoint/2010/main" val="47005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9D7323-C431-4B8D-8E5E-4E8E22C1B0C6}"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C167F-6B83-4ACC-BF95-A8997FDD6CF7}" type="slidenum">
              <a:rPr lang="en-US" smtClean="0"/>
              <a:t>‹#›</a:t>
            </a:fld>
            <a:endParaRPr lang="en-US"/>
          </a:p>
        </p:txBody>
      </p:sp>
    </p:spTree>
    <p:extLst>
      <p:ext uri="{BB962C8B-B14F-4D97-AF65-F5344CB8AC3E}">
        <p14:creationId xmlns:p14="http://schemas.microsoft.com/office/powerpoint/2010/main" val="170889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9D7323-C431-4B8D-8E5E-4E8E22C1B0C6}"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C167F-6B83-4ACC-BF95-A8997FDD6CF7}" type="slidenum">
              <a:rPr lang="en-US" smtClean="0"/>
              <a:t>‹#›</a:t>
            </a:fld>
            <a:endParaRPr lang="en-US"/>
          </a:p>
        </p:txBody>
      </p:sp>
    </p:spTree>
    <p:extLst>
      <p:ext uri="{BB962C8B-B14F-4D97-AF65-F5344CB8AC3E}">
        <p14:creationId xmlns:p14="http://schemas.microsoft.com/office/powerpoint/2010/main" val="163946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D7323-C431-4B8D-8E5E-4E8E22C1B0C6}"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C167F-6B83-4ACC-BF95-A8997FDD6CF7}" type="slidenum">
              <a:rPr lang="en-US" smtClean="0"/>
              <a:t>‹#›</a:t>
            </a:fld>
            <a:endParaRPr lang="en-US"/>
          </a:p>
        </p:txBody>
      </p:sp>
    </p:spTree>
    <p:extLst>
      <p:ext uri="{BB962C8B-B14F-4D97-AF65-F5344CB8AC3E}">
        <p14:creationId xmlns:p14="http://schemas.microsoft.com/office/powerpoint/2010/main" val="117400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9D7323-C431-4B8D-8E5E-4E8E22C1B0C6}"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C167F-6B83-4ACC-BF95-A8997FDD6CF7}" type="slidenum">
              <a:rPr lang="en-US" smtClean="0"/>
              <a:t>‹#›</a:t>
            </a:fld>
            <a:endParaRPr lang="en-US"/>
          </a:p>
        </p:txBody>
      </p:sp>
    </p:spTree>
    <p:extLst>
      <p:ext uri="{BB962C8B-B14F-4D97-AF65-F5344CB8AC3E}">
        <p14:creationId xmlns:p14="http://schemas.microsoft.com/office/powerpoint/2010/main" val="395716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9D7323-C431-4B8D-8E5E-4E8E22C1B0C6}"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C167F-6B83-4ACC-BF95-A8997FDD6CF7}" type="slidenum">
              <a:rPr lang="en-US" smtClean="0"/>
              <a:t>‹#›</a:t>
            </a:fld>
            <a:endParaRPr lang="en-US"/>
          </a:p>
        </p:txBody>
      </p:sp>
    </p:spTree>
    <p:extLst>
      <p:ext uri="{BB962C8B-B14F-4D97-AF65-F5344CB8AC3E}">
        <p14:creationId xmlns:p14="http://schemas.microsoft.com/office/powerpoint/2010/main" val="67877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D7323-C431-4B8D-8E5E-4E8E22C1B0C6}" type="datetimeFigureOut">
              <a:rPr lang="en-US" smtClean="0"/>
              <a:t>11/5/2019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C167F-6B83-4ACC-BF95-A8997FDD6CF7}" type="slidenum">
              <a:rPr lang="en-US" smtClean="0"/>
              <a:t>‹#›</a:t>
            </a:fld>
            <a:endParaRPr lang="en-US"/>
          </a:p>
        </p:txBody>
      </p:sp>
    </p:spTree>
    <p:extLst>
      <p:ext uri="{BB962C8B-B14F-4D97-AF65-F5344CB8AC3E}">
        <p14:creationId xmlns:p14="http://schemas.microsoft.com/office/powerpoint/2010/main" val="2643131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6838"/>
            <a:ext cx="9144000" cy="2387600"/>
          </a:xfrm>
        </p:spPr>
        <p:txBody>
          <a:bodyPr/>
          <a:lstStyle/>
          <a:p>
            <a:r>
              <a:rPr lang="en-US" dirty="0" smtClean="0"/>
              <a:t>#26 Wastewater Treatment and Septic Systems </a:t>
            </a:r>
            <a:endParaRPr lang="en-US" dirty="0"/>
          </a:p>
        </p:txBody>
      </p:sp>
      <p:pic>
        <p:nvPicPr>
          <p:cNvPr id="6" name="Picture 2" descr="Image result for disinfection water treatm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2455288"/>
            <a:ext cx="6105525" cy="4224912"/>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88;p17"/>
          <p:cNvPicPr preferRelativeResize="0"/>
          <p:nvPr/>
        </p:nvPicPr>
        <p:blipFill>
          <a:blip r:embed="rId3">
            <a:alphaModFix/>
          </a:blip>
          <a:stretch>
            <a:fillRect/>
          </a:stretch>
        </p:blipFill>
        <p:spPr>
          <a:xfrm>
            <a:off x="7114467" y="2484438"/>
            <a:ext cx="4950533" cy="4209733"/>
          </a:xfrm>
          <a:prstGeom prst="rect">
            <a:avLst/>
          </a:prstGeom>
          <a:noFill/>
          <a:ln>
            <a:noFill/>
          </a:ln>
        </p:spPr>
      </p:pic>
    </p:spTree>
    <p:extLst>
      <p:ext uri="{BB962C8B-B14F-4D97-AF65-F5344CB8AC3E}">
        <p14:creationId xmlns:p14="http://schemas.microsoft.com/office/powerpoint/2010/main" val="2749746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0"/>
            <a:ext cx="10553700" cy="1325563"/>
          </a:xfrm>
        </p:spPr>
        <p:txBody>
          <a:bodyPr>
            <a:normAutofit/>
          </a:bodyPr>
          <a:lstStyle/>
          <a:p>
            <a:pPr algn="ctr"/>
            <a:r>
              <a:rPr lang="en-US" sz="4000" dirty="0" smtClean="0">
                <a:solidFill>
                  <a:srgbClr val="0070C0"/>
                </a:solidFill>
                <a:latin typeface="Gill Sans Ultra Bold" panose="020B0A02020104020203" pitchFamily="34" charset="0"/>
              </a:rPr>
              <a:t>Does all water go to wastewater facilities? </a:t>
            </a:r>
            <a:endParaRPr lang="en-US" sz="4000" dirty="0">
              <a:solidFill>
                <a:srgbClr val="0070C0"/>
              </a:solidFill>
              <a:latin typeface="Gill Sans Ultra Bold" panose="020B0A02020104020203" pitchFamily="34" charset="0"/>
            </a:endParaRPr>
          </a:p>
        </p:txBody>
      </p:sp>
      <p:sp>
        <p:nvSpPr>
          <p:cNvPr id="3" name="Content Placeholder 2"/>
          <p:cNvSpPr>
            <a:spLocks noGrp="1"/>
          </p:cNvSpPr>
          <p:nvPr>
            <p:ph idx="1"/>
          </p:nvPr>
        </p:nvSpPr>
        <p:spPr>
          <a:xfrm>
            <a:off x="355600" y="1447801"/>
            <a:ext cx="6286500" cy="4897438"/>
          </a:xfrm>
        </p:spPr>
        <p:txBody>
          <a:bodyPr>
            <a:noAutofit/>
          </a:bodyPr>
          <a:lstStyle/>
          <a:p>
            <a:pPr marL="0" indent="0">
              <a:buNone/>
            </a:pPr>
            <a:r>
              <a:rPr lang="en-US" sz="3600" dirty="0" smtClean="0"/>
              <a:t>No. If a building is not connected to the city or towns sewer system, then it most likely uses a septic system.</a:t>
            </a:r>
          </a:p>
          <a:p>
            <a:pPr marL="0" indent="0">
              <a:buNone/>
            </a:pPr>
            <a:r>
              <a:rPr lang="en-US" sz="3600" dirty="0" smtClean="0"/>
              <a:t> </a:t>
            </a:r>
          </a:p>
          <a:p>
            <a:pPr marL="0" indent="0">
              <a:buNone/>
            </a:pPr>
            <a:r>
              <a:rPr lang="en-US" sz="3600" dirty="0" smtClean="0"/>
              <a:t>*A </a:t>
            </a:r>
            <a:r>
              <a:rPr lang="en-US" sz="3600" b="1" u="sng" dirty="0" smtClean="0"/>
              <a:t>septic system </a:t>
            </a:r>
            <a:r>
              <a:rPr lang="en-US" sz="3600" dirty="0" smtClean="0"/>
              <a:t>is an on-site waste disposal process is installed underground to treated waste water</a:t>
            </a:r>
          </a:p>
        </p:txBody>
      </p:sp>
      <p:pic>
        <p:nvPicPr>
          <p:cNvPr id="4" name="Shape 92" descr="Image result for septic system"/>
          <p:cNvPicPr preferRelativeResize="0"/>
          <p:nvPr/>
        </p:nvPicPr>
        <p:blipFill>
          <a:blip r:embed="rId2">
            <a:alphaModFix/>
          </a:blip>
          <a:stretch>
            <a:fillRect/>
          </a:stretch>
        </p:blipFill>
        <p:spPr>
          <a:xfrm>
            <a:off x="6642100" y="1322348"/>
            <a:ext cx="5334000" cy="5022890"/>
          </a:xfrm>
          <a:prstGeom prst="rect">
            <a:avLst/>
          </a:prstGeom>
          <a:noFill/>
          <a:ln>
            <a:noFill/>
          </a:ln>
        </p:spPr>
      </p:pic>
    </p:spTree>
    <p:extLst>
      <p:ext uri="{BB962C8B-B14F-4D97-AF65-F5344CB8AC3E}">
        <p14:creationId xmlns:p14="http://schemas.microsoft.com/office/powerpoint/2010/main" val="2605452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0"/>
            <a:ext cx="10553700" cy="1325563"/>
          </a:xfrm>
        </p:spPr>
        <p:txBody>
          <a:bodyPr>
            <a:normAutofit/>
          </a:bodyPr>
          <a:lstStyle/>
          <a:p>
            <a:pPr algn="ctr"/>
            <a:r>
              <a:rPr lang="en-US" sz="4000" dirty="0" smtClean="0">
                <a:solidFill>
                  <a:srgbClr val="0070C0"/>
                </a:solidFill>
                <a:latin typeface="Gill Sans Ultra Bold" panose="020B0A02020104020203" pitchFamily="34" charset="0"/>
              </a:rPr>
              <a:t>Septic systems </a:t>
            </a:r>
            <a:endParaRPr lang="en-US" sz="4000" dirty="0">
              <a:solidFill>
                <a:srgbClr val="0070C0"/>
              </a:solidFill>
              <a:latin typeface="Gill Sans Ultra Bold" panose="020B0A02020104020203" pitchFamily="34" charset="0"/>
            </a:endParaRPr>
          </a:p>
        </p:txBody>
      </p:sp>
      <p:sp>
        <p:nvSpPr>
          <p:cNvPr id="3" name="Content Placeholder 2"/>
          <p:cNvSpPr>
            <a:spLocks noGrp="1"/>
          </p:cNvSpPr>
          <p:nvPr>
            <p:ph idx="1"/>
          </p:nvPr>
        </p:nvSpPr>
        <p:spPr>
          <a:xfrm>
            <a:off x="114300" y="520700"/>
            <a:ext cx="5638800" cy="5486399"/>
          </a:xfrm>
        </p:spPr>
        <p:txBody>
          <a:bodyPr>
            <a:noAutofit/>
          </a:bodyPr>
          <a:lstStyle/>
          <a:p>
            <a:pPr marL="0" indent="0">
              <a:buNone/>
            </a:pPr>
            <a:endParaRPr lang="en-US" sz="4000" dirty="0" smtClean="0"/>
          </a:p>
          <a:p>
            <a:pPr marL="0" indent="0">
              <a:buNone/>
            </a:pPr>
            <a:r>
              <a:rPr lang="en-US" sz="4000" dirty="0" smtClean="0"/>
              <a:t>*Septic systems are usually installed in </a:t>
            </a:r>
            <a:r>
              <a:rPr lang="en-US" sz="4000" u="sng" dirty="0" smtClean="0"/>
              <a:t>rural homes or farmland</a:t>
            </a:r>
          </a:p>
          <a:p>
            <a:pPr marL="0" indent="0">
              <a:buNone/>
            </a:pPr>
            <a:endParaRPr lang="en-US" sz="4000" u="sng" dirty="0" smtClean="0"/>
          </a:p>
          <a:p>
            <a:pPr marL="0" indent="0">
              <a:buNone/>
            </a:pPr>
            <a:r>
              <a:rPr lang="en-US" sz="4000" dirty="0" smtClean="0"/>
              <a:t>During this process wastewater is treated and returned to the ground where it will be filtered within an aquifer. </a:t>
            </a:r>
            <a:endParaRPr lang="en-US" sz="4000" dirty="0"/>
          </a:p>
        </p:txBody>
      </p:sp>
      <p:pic>
        <p:nvPicPr>
          <p:cNvPr id="10242" name="Picture 2" descr="Image result for septic syste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0"/>
            <a:ext cx="6351671" cy="498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4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203200" y="262400"/>
            <a:ext cx="11624000" cy="763600"/>
          </a:xfrm>
          <a:prstGeom prst="rect">
            <a:avLst/>
          </a:prstGeom>
        </p:spPr>
        <p:txBody>
          <a:bodyPr spcFirstLastPara="1" vert="horz" wrap="square" lIns="121900" tIns="121900" rIns="121900" bIns="121900" rtlCol="0" anchor="t" anchorCtr="0">
            <a:noAutofit/>
          </a:bodyPr>
          <a:lstStyle/>
          <a:p>
            <a:pPr algn="ctr"/>
            <a:r>
              <a:rPr lang="en" sz="4000" dirty="0">
                <a:solidFill>
                  <a:srgbClr val="0070C0"/>
                </a:solidFill>
                <a:latin typeface="Gill Sans Ultra Bold" panose="020B0A02020104020203" pitchFamily="34" charset="0"/>
              </a:rPr>
              <a:t>How a Septic System Treats Water</a:t>
            </a:r>
            <a:endParaRPr sz="4000" dirty="0">
              <a:solidFill>
                <a:srgbClr val="0070C0"/>
              </a:solidFill>
              <a:latin typeface="Gill Sans Ultra Bold" panose="020B0A02020104020203" pitchFamily="34" charset="0"/>
            </a:endParaRPr>
          </a:p>
        </p:txBody>
      </p:sp>
      <p:sp>
        <p:nvSpPr>
          <p:cNvPr id="87" name="Google Shape;87;p17"/>
          <p:cNvSpPr txBox="1">
            <a:spLocks noGrp="1"/>
          </p:cNvSpPr>
          <p:nvPr>
            <p:ph type="body" idx="1"/>
          </p:nvPr>
        </p:nvSpPr>
        <p:spPr>
          <a:xfrm>
            <a:off x="0" y="1137433"/>
            <a:ext cx="7941066" cy="4974133"/>
          </a:xfrm>
          <a:prstGeom prst="rect">
            <a:avLst/>
          </a:prstGeom>
        </p:spPr>
        <p:txBody>
          <a:bodyPr spcFirstLastPara="1" vert="horz" wrap="square" lIns="121900" tIns="121900" rIns="121900" bIns="121900" rtlCol="0" anchor="t" anchorCtr="0">
            <a:noAutofit/>
          </a:bodyPr>
          <a:lstStyle/>
          <a:p>
            <a:r>
              <a:rPr lang="en-US" sz="3200" dirty="0"/>
              <a:t>Wastewater from a home exits by a drainage pipe and into a septic tank. The septic tank is a water-tight, buried container that holds wastewater to be separated and treated. </a:t>
            </a:r>
          </a:p>
          <a:p>
            <a:pPr marL="0" indent="0">
              <a:buNone/>
            </a:pPr>
            <a:endParaRPr lang="en-US" sz="3200" dirty="0"/>
          </a:p>
          <a:p>
            <a:r>
              <a:rPr lang="en-US" sz="3200" dirty="0"/>
              <a:t>Within the tank, solids (called sludge) settle to the bottom of the tank and things such as oils, fats, and grease float to the top (known as scum). Compartments and a T-shaped outlet prevent the scum and sludge from exiting the tank, and allows water to pass through</a:t>
            </a:r>
            <a:r>
              <a:rPr lang="en-US" sz="3200" dirty="0" smtClean="0"/>
              <a:t>.</a:t>
            </a:r>
            <a:endParaRPr sz="3200" dirty="0">
              <a:solidFill>
                <a:srgbClr val="000000"/>
              </a:solidFill>
              <a:latin typeface="Calibri"/>
              <a:ea typeface="Calibri"/>
              <a:cs typeface="Calibri"/>
              <a:sym typeface="Calibri"/>
            </a:endParaRPr>
          </a:p>
          <a:p>
            <a:pPr marL="0" indent="0">
              <a:spcBef>
                <a:spcPts val="2133"/>
              </a:spcBef>
              <a:spcAft>
                <a:spcPts val="2133"/>
              </a:spcAft>
              <a:buNone/>
            </a:pPr>
            <a:endParaRPr sz="2133" dirty="0">
              <a:solidFill>
                <a:srgbClr val="000000"/>
              </a:solidFill>
              <a:latin typeface="Calibri"/>
              <a:ea typeface="Calibri"/>
              <a:cs typeface="Calibri"/>
              <a:sym typeface="Calibri"/>
            </a:endParaRPr>
          </a:p>
        </p:txBody>
      </p:sp>
      <p:sp>
        <p:nvSpPr>
          <p:cNvPr id="89" name="Google Shape;89;p17"/>
          <p:cNvSpPr/>
          <p:nvPr/>
        </p:nvSpPr>
        <p:spPr>
          <a:xfrm>
            <a:off x="11929200" y="0"/>
            <a:ext cx="262800" cy="2624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solidFill>
                <a:srgbClr val="FF0000"/>
              </a:solidFill>
            </a:endParaRPr>
          </a:p>
        </p:txBody>
      </p:sp>
      <p:pic>
        <p:nvPicPr>
          <p:cNvPr id="6" name="Picture 4" descr="Image result for septic system&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4245" y="2133600"/>
            <a:ext cx="4417755" cy="354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96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203200" y="262400"/>
            <a:ext cx="11624000" cy="763600"/>
          </a:xfrm>
          <a:prstGeom prst="rect">
            <a:avLst/>
          </a:prstGeom>
        </p:spPr>
        <p:txBody>
          <a:bodyPr spcFirstLastPara="1" vert="horz" wrap="square" lIns="121900" tIns="121900" rIns="121900" bIns="121900" rtlCol="0" anchor="t" anchorCtr="0">
            <a:noAutofit/>
          </a:bodyPr>
          <a:lstStyle/>
          <a:p>
            <a:pPr algn="ctr"/>
            <a:r>
              <a:rPr lang="en" sz="4000" dirty="0">
                <a:solidFill>
                  <a:srgbClr val="0070C0"/>
                </a:solidFill>
                <a:latin typeface="Gill Sans Ultra Bold" panose="020B0A02020104020203" pitchFamily="34" charset="0"/>
              </a:rPr>
              <a:t>How a Septic System Treats Water</a:t>
            </a:r>
            <a:endParaRPr sz="4000" dirty="0">
              <a:solidFill>
                <a:srgbClr val="0070C0"/>
              </a:solidFill>
              <a:latin typeface="Gill Sans Ultra Bold" panose="020B0A02020104020203" pitchFamily="34" charset="0"/>
            </a:endParaRPr>
          </a:p>
        </p:txBody>
      </p:sp>
      <p:sp>
        <p:nvSpPr>
          <p:cNvPr id="87" name="Google Shape;87;p17"/>
          <p:cNvSpPr txBox="1">
            <a:spLocks noGrp="1"/>
          </p:cNvSpPr>
          <p:nvPr>
            <p:ph type="body" idx="1"/>
          </p:nvPr>
        </p:nvSpPr>
        <p:spPr>
          <a:xfrm>
            <a:off x="328100" y="1181100"/>
            <a:ext cx="5882200" cy="4974133"/>
          </a:xfrm>
          <a:prstGeom prst="rect">
            <a:avLst/>
          </a:prstGeom>
        </p:spPr>
        <p:txBody>
          <a:bodyPr spcFirstLastPara="1" vert="horz" wrap="square" lIns="121900" tIns="121900" rIns="121900" bIns="121900" rtlCol="0" anchor="t" anchorCtr="0">
            <a:noAutofit/>
          </a:bodyPr>
          <a:lstStyle/>
          <a:p>
            <a:pPr marL="0" indent="0">
              <a:buNone/>
            </a:pPr>
            <a:r>
              <a:rPr lang="en-US" sz="3200" dirty="0" smtClean="0"/>
              <a:t>Water </a:t>
            </a:r>
            <a:r>
              <a:rPr lang="en-US" sz="3200" dirty="0"/>
              <a:t>then leaves the tank and enters the drain field. The drain field is a shallow and covered pit above the water table. The wastewater is released into porous ground while the soil allows water to pass through, treating it in the process. As the water filters through the soil, it eventually make its way into the groundwater. </a:t>
            </a:r>
          </a:p>
          <a:p>
            <a:pPr marL="0" indent="0">
              <a:spcBef>
                <a:spcPts val="2133"/>
              </a:spcBef>
              <a:buNone/>
            </a:pPr>
            <a:endParaRPr sz="2133" dirty="0">
              <a:solidFill>
                <a:srgbClr val="000000"/>
              </a:solidFill>
              <a:latin typeface="Calibri"/>
              <a:ea typeface="Calibri"/>
              <a:cs typeface="Calibri"/>
              <a:sym typeface="Calibri"/>
            </a:endParaRPr>
          </a:p>
          <a:p>
            <a:pPr marL="0" indent="0">
              <a:spcBef>
                <a:spcPts val="2133"/>
              </a:spcBef>
              <a:spcAft>
                <a:spcPts val="2133"/>
              </a:spcAft>
              <a:buNone/>
            </a:pPr>
            <a:endParaRPr sz="2133" dirty="0">
              <a:solidFill>
                <a:srgbClr val="000000"/>
              </a:solidFill>
              <a:latin typeface="Calibri"/>
              <a:ea typeface="Calibri"/>
              <a:cs typeface="Calibri"/>
              <a:sym typeface="Calibri"/>
            </a:endParaRPr>
          </a:p>
        </p:txBody>
      </p:sp>
      <p:sp>
        <p:nvSpPr>
          <p:cNvPr id="89" name="Google Shape;89;p17"/>
          <p:cNvSpPr/>
          <p:nvPr/>
        </p:nvSpPr>
        <p:spPr>
          <a:xfrm>
            <a:off x="11929200" y="0"/>
            <a:ext cx="262800" cy="2624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solidFill>
                <a:srgbClr val="FF0000"/>
              </a:solidFill>
            </a:endParaRPr>
          </a:p>
        </p:txBody>
      </p:sp>
      <p:pic>
        <p:nvPicPr>
          <p:cNvPr id="7" name="Google Shape;88;p17"/>
          <p:cNvPicPr preferRelativeResize="0"/>
          <p:nvPr/>
        </p:nvPicPr>
        <p:blipFill>
          <a:blip r:embed="rId3">
            <a:alphaModFix/>
          </a:blip>
          <a:stretch>
            <a:fillRect/>
          </a:stretch>
        </p:blipFill>
        <p:spPr>
          <a:xfrm>
            <a:off x="6403267" y="1181100"/>
            <a:ext cx="5788733" cy="4974133"/>
          </a:xfrm>
          <a:prstGeom prst="rect">
            <a:avLst/>
          </a:prstGeom>
          <a:noFill/>
          <a:ln>
            <a:noFill/>
          </a:ln>
        </p:spPr>
      </p:pic>
    </p:spTree>
    <p:extLst>
      <p:ext uri="{BB962C8B-B14F-4D97-AF65-F5344CB8AC3E}">
        <p14:creationId xmlns:p14="http://schemas.microsoft.com/office/powerpoint/2010/main" val="34772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s://www.septicblueraleigh.com/images/septicp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539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latin typeface="Gill Sans Ultra Bold" panose="020B0A02020104020203" pitchFamily="34" charset="0"/>
              </a:rPr>
              <a:t>Compare and contrast a sewage treatment facility with a septic system </a:t>
            </a:r>
            <a:endParaRPr lang="en-US" dirty="0">
              <a:solidFill>
                <a:srgbClr val="0070C0"/>
              </a:solidFill>
              <a:latin typeface="Gill Sans Ultra Bold" panose="020B0A020201040202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33845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345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90200" y="250467"/>
            <a:ext cx="11360800" cy="763600"/>
          </a:xfrm>
          <a:prstGeom prst="rect">
            <a:avLst/>
          </a:prstGeom>
        </p:spPr>
        <p:txBody>
          <a:bodyPr vert="horz" lIns="121900" tIns="121900" rIns="121900" bIns="121900" rtlCol="0" anchor="t" anchorCtr="0">
            <a:noAutofit/>
          </a:bodyPr>
          <a:lstStyle/>
          <a:p>
            <a:pPr algn="ctr"/>
            <a:r>
              <a:rPr lang="en" dirty="0">
                <a:solidFill>
                  <a:srgbClr val="0070C0"/>
                </a:solidFill>
                <a:latin typeface="Gill Sans Ultra Bold" panose="020B0A02020104020203" pitchFamily="34" charset="0"/>
              </a:rPr>
              <a:t>Sewage System vs </a:t>
            </a:r>
            <a:r>
              <a:rPr lang="en" dirty="0" smtClean="0">
                <a:solidFill>
                  <a:srgbClr val="0070C0"/>
                </a:solidFill>
                <a:latin typeface="Gill Sans Ultra Bold" panose="020B0A02020104020203" pitchFamily="34" charset="0"/>
              </a:rPr>
              <a:t/>
            </a:r>
            <a:br>
              <a:rPr lang="en" dirty="0" smtClean="0">
                <a:solidFill>
                  <a:srgbClr val="0070C0"/>
                </a:solidFill>
                <a:latin typeface="Gill Sans Ultra Bold" panose="020B0A02020104020203" pitchFamily="34" charset="0"/>
              </a:rPr>
            </a:br>
            <a:r>
              <a:rPr lang="en" dirty="0" smtClean="0">
                <a:solidFill>
                  <a:srgbClr val="0070C0"/>
                </a:solidFill>
                <a:latin typeface="Gill Sans Ultra Bold" panose="020B0A02020104020203" pitchFamily="34" charset="0"/>
              </a:rPr>
              <a:t>Septic </a:t>
            </a:r>
            <a:r>
              <a:rPr lang="en" dirty="0">
                <a:solidFill>
                  <a:srgbClr val="0070C0"/>
                </a:solidFill>
                <a:latin typeface="Gill Sans Ultra Bold" panose="020B0A02020104020203" pitchFamily="34" charset="0"/>
              </a:rPr>
              <a:t>System</a:t>
            </a:r>
          </a:p>
        </p:txBody>
      </p:sp>
      <p:sp>
        <p:nvSpPr>
          <p:cNvPr id="91" name="Shape 91"/>
          <p:cNvSpPr txBox="1">
            <a:spLocks noGrp="1"/>
          </p:cNvSpPr>
          <p:nvPr>
            <p:ph type="body" idx="1"/>
          </p:nvPr>
        </p:nvSpPr>
        <p:spPr>
          <a:xfrm>
            <a:off x="390200" y="1729555"/>
            <a:ext cx="7919556" cy="4555200"/>
          </a:xfrm>
          <a:prstGeom prst="rect">
            <a:avLst/>
          </a:prstGeom>
        </p:spPr>
        <p:txBody>
          <a:bodyPr vert="horz" lIns="121900" tIns="121900" rIns="121900" bIns="121900" rtlCol="0" anchor="t" anchorCtr="0">
            <a:noAutofit/>
          </a:bodyPr>
          <a:lstStyle/>
          <a:p>
            <a:pPr>
              <a:buNone/>
            </a:pPr>
            <a:r>
              <a:rPr lang="en" sz="3200" dirty="0" smtClean="0"/>
              <a:t>	Although both systems treat wastewater and return it back to the earth.  Sewage systems </a:t>
            </a:r>
            <a:r>
              <a:rPr lang="en" sz="3200" dirty="0"/>
              <a:t>collects </a:t>
            </a:r>
            <a:r>
              <a:rPr lang="en" sz="3200" dirty="0" smtClean="0"/>
              <a:t>and treats </a:t>
            </a:r>
            <a:r>
              <a:rPr lang="en" sz="3200" dirty="0"/>
              <a:t>wastewater from a city or town in comparison to a septic </a:t>
            </a:r>
            <a:r>
              <a:rPr lang="en" sz="3200" dirty="0" smtClean="0"/>
              <a:t>systems, </a:t>
            </a:r>
            <a:r>
              <a:rPr lang="en" sz="3200" dirty="0"/>
              <a:t>which are small wastewater systems that are usually used in rural houses or farms</a:t>
            </a:r>
            <a:r>
              <a:rPr lang="en" sz="3200" dirty="0" smtClean="0"/>
              <a:t>.</a:t>
            </a:r>
          </a:p>
          <a:p>
            <a:pPr>
              <a:buNone/>
            </a:pPr>
            <a:endParaRPr lang="en" sz="3200" dirty="0" smtClean="0"/>
          </a:p>
          <a:p>
            <a:pPr>
              <a:buNone/>
            </a:pPr>
            <a:r>
              <a:rPr lang="en-US" sz="3200" dirty="0" smtClean="0"/>
              <a:t>S</a:t>
            </a:r>
            <a:r>
              <a:rPr lang="en" sz="3200" dirty="0" smtClean="0"/>
              <a:t>ewage treatment plants – larger scale</a:t>
            </a:r>
          </a:p>
          <a:p>
            <a:pPr>
              <a:buNone/>
            </a:pPr>
            <a:r>
              <a:rPr lang="en-US" sz="3200" dirty="0" smtClean="0"/>
              <a:t>S</a:t>
            </a:r>
            <a:r>
              <a:rPr lang="en" sz="3200" dirty="0" smtClean="0"/>
              <a:t>eptic systems – small scale unit per house </a:t>
            </a:r>
            <a:endParaRPr lang="en" sz="3200" dirty="0"/>
          </a:p>
          <a:p>
            <a:pPr>
              <a:buNone/>
            </a:pPr>
            <a:endParaRPr dirty="0"/>
          </a:p>
          <a:p>
            <a:pPr>
              <a:buNone/>
            </a:pPr>
            <a:endParaRPr dirty="0"/>
          </a:p>
        </p:txBody>
      </p:sp>
      <p:pic>
        <p:nvPicPr>
          <p:cNvPr id="11266" name="Picture 2" descr="Image result for toilet cartoon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2839" y="3084512"/>
            <a:ext cx="3529161" cy="377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692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1483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latin typeface="Gill Sans Ultra Bold" panose="020B0A02020104020203" pitchFamily="34" charset="0"/>
              </a:rPr>
              <a:t>Where does wastewater go?</a:t>
            </a:r>
            <a:endParaRPr lang="en-US" dirty="0">
              <a:solidFill>
                <a:srgbClr val="0070C0"/>
              </a:solidFill>
              <a:latin typeface="Gill Sans Ultra Bold" panose="020B0A02020104020203" pitchFamily="34" charset="0"/>
            </a:endParaRPr>
          </a:p>
        </p:txBody>
      </p:sp>
      <p:sp>
        <p:nvSpPr>
          <p:cNvPr id="3" name="Content Placeholder 2"/>
          <p:cNvSpPr>
            <a:spLocks noGrp="1"/>
          </p:cNvSpPr>
          <p:nvPr>
            <p:ph idx="1"/>
          </p:nvPr>
        </p:nvSpPr>
        <p:spPr>
          <a:xfrm>
            <a:off x="292100" y="1690688"/>
            <a:ext cx="7251700" cy="4351338"/>
          </a:xfrm>
        </p:spPr>
        <p:txBody>
          <a:bodyPr/>
          <a:lstStyle/>
          <a:p>
            <a:pPr marL="0" indent="0">
              <a:buNone/>
            </a:pPr>
            <a:r>
              <a:rPr lang="en-US" dirty="0"/>
              <a:t>Water leaving our homes generally goes either into a septic tank in the back yard where it seeps back into the ground, or is sent to a wastewater-treatment plant through a sewer system</a:t>
            </a:r>
            <a:r>
              <a:rPr lang="en-US" dirty="0" smtClean="0"/>
              <a:t>.</a:t>
            </a:r>
          </a:p>
          <a:p>
            <a:pPr marL="0" indent="0">
              <a:buNone/>
            </a:pPr>
            <a:endParaRPr lang="en-US" dirty="0"/>
          </a:p>
          <a:p>
            <a:pPr marL="0" indent="0">
              <a:buNone/>
            </a:pPr>
            <a:r>
              <a:rPr lang="en-US" dirty="0"/>
              <a:t>Different treatment is used depending on the type of water coming into the plant and the water-quality requirements of water leaving the plant. </a:t>
            </a:r>
            <a:r>
              <a:rPr lang="en-US" dirty="0" smtClean="0"/>
              <a:t>We are going to discuss how water treatment plant and septic system treats water</a:t>
            </a:r>
            <a:endParaRPr lang="en-US" dirty="0"/>
          </a:p>
          <a:p>
            <a:endParaRPr lang="en-US" dirty="0"/>
          </a:p>
        </p:txBody>
      </p:sp>
      <p:pic>
        <p:nvPicPr>
          <p:cNvPr id="12290" name="Picture 2" descr="Image result for wastewater carto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399" y="1952625"/>
            <a:ext cx="4281659" cy="382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8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latin typeface="Gill Sans Ultra Bold" panose="020B0A02020104020203" pitchFamily="34" charset="0"/>
              </a:rPr>
              <a:t>Water/Sewage  </a:t>
            </a:r>
            <a:r>
              <a:rPr lang="en-US" dirty="0">
                <a:solidFill>
                  <a:srgbClr val="0070C0"/>
                </a:solidFill>
                <a:latin typeface="Gill Sans Ultra Bold" panose="020B0A02020104020203" pitchFamily="34" charset="0"/>
              </a:rPr>
              <a:t>T</a:t>
            </a:r>
            <a:r>
              <a:rPr lang="en-US" dirty="0" smtClean="0">
                <a:solidFill>
                  <a:srgbClr val="0070C0"/>
                </a:solidFill>
                <a:latin typeface="Gill Sans Ultra Bold" panose="020B0A02020104020203" pitchFamily="34" charset="0"/>
              </a:rPr>
              <a:t>reatment Process</a:t>
            </a:r>
            <a:endParaRPr lang="en-US" dirty="0">
              <a:solidFill>
                <a:srgbClr val="0070C0"/>
              </a:solidFill>
              <a:latin typeface="Gill Sans Ultra Bold" panose="020B0A02020104020203" pitchFamily="34" charset="0"/>
            </a:endParaRPr>
          </a:p>
        </p:txBody>
      </p:sp>
      <p:pic>
        <p:nvPicPr>
          <p:cNvPr id="6" name="Shape 85" descr="Image result for water treatment diagram for kids"/>
          <p:cNvPicPr preferRelativeResize="0"/>
          <p:nvPr/>
        </p:nvPicPr>
        <p:blipFill rotWithShape="1">
          <a:blip r:embed="rId2">
            <a:alphaModFix/>
          </a:blip>
          <a:srcRect b="6469"/>
          <a:stretch/>
        </p:blipFill>
        <p:spPr>
          <a:xfrm>
            <a:off x="1092200" y="1511300"/>
            <a:ext cx="10007600" cy="4826001"/>
          </a:xfrm>
          <a:prstGeom prst="rect">
            <a:avLst/>
          </a:prstGeom>
          <a:noFill/>
          <a:ln>
            <a:noFill/>
          </a:ln>
        </p:spPr>
      </p:pic>
    </p:spTree>
    <p:extLst>
      <p:ext uri="{BB962C8B-B14F-4D97-AF65-F5344CB8AC3E}">
        <p14:creationId xmlns:p14="http://schemas.microsoft.com/office/powerpoint/2010/main" val="3041316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17499"/>
            <a:ext cx="6045200" cy="1325563"/>
          </a:xfrm>
        </p:spPr>
        <p:txBody>
          <a:bodyPr/>
          <a:lstStyle/>
          <a:p>
            <a:pPr algn="ctr"/>
            <a:r>
              <a:rPr lang="en-US" dirty="0" smtClean="0">
                <a:solidFill>
                  <a:srgbClr val="0070C0"/>
                </a:solidFill>
                <a:latin typeface="Gill Sans Ultra Bold" panose="020B0A02020104020203" pitchFamily="34" charset="0"/>
              </a:rPr>
              <a:t>* Step 1: </a:t>
            </a:r>
            <a:br>
              <a:rPr lang="en-US" dirty="0" smtClean="0">
                <a:solidFill>
                  <a:srgbClr val="0070C0"/>
                </a:solidFill>
                <a:latin typeface="Gill Sans Ultra Bold" panose="020B0A02020104020203" pitchFamily="34" charset="0"/>
              </a:rPr>
            </a:br>
            <a:r>
              <a:rPr lang="en-US" dirty="0" smtClean="0">
                <a:solidFill>
                  <a:srgbClr val="0070C0"/>
                </a:solidFill>
                <a:latin typeface="Gill Sans Ultra Bold" panose="020B0A02020104020203" pitchFamily="34" charset="0"/>
              </a:rPr>
              <a:t>Screening</a:t>
            </a:r>
            <a:endParaRPr lang="en-US" dirty="0">
              <a:solidFill>
                <a:srgbClr val="0070C0"/>
              </a:solidFill>
              <a:latin typeface="Gill Sans Ultra Bold" panose="020B0A02020104020203" pitchFamily="34" charset="0"/>
            </a:endParaRPr>
          </a:p>
        </p:txBody>
      </p:sp>
      <p:sp>
        <p:nvSpPr>
          <p:cNvPr id="3" name="Content Placeholder 2"/>
          <p:cNvSpPr>
            <a:spLocks noGrp="1"/>
          </p:cNvSpPr>
          <p:nvPr>
            <p:ph idx="1"/>
          </p:nvPr>
        </p:nvSpPr>
        <p:spPr>
          <a:xfrm>
            <a:off x="838200" y="1825625"/>
            <a:ext cx="5537200" cy="4351338"/>
          </a:xfrm>
        </p:spPr>
        <p:txBody>
          <a:bodyPr>
            <a:normAutofit/>
          </a:bodyPr>
          <a:lstStyle/>
          <a:p>
            <a:pPr marL="0" indent="0">
              <a:buNone/>
            </a:pPr>
            <a:r>
              <a:rPr lang="en-US" sz="4000" dirty="0" smtClean="0"/>
              <a:t>Wastewater is pumped into the facility and moved through large screens. This removes large waste items such as branches, toys, flushable wipes etc. </a:t>
            </a:r>
            <a:endParaRPr lang="en-US" sz="4000" dirty="0"/>
          </a:p>
        </p:txBody>
      </p:sp>
      <p:pic>
        <p:nvPicPr>
          <p:cNvPr id="1026" name="Picture 2" descr="Image result for screening water treatm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00" y="0"/>
            <a:ext cx="5041900" cy="35808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creening water treatm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100" y="3945984"/>
            <a:ext cx="50419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97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798" y="234156"/>
            <a:ext cx="5943601" cy="1325563"/>
          </a:xfrm>
        </p:spPr>
        <p:txBody>
          <a:bodyPr>
            <a:normAutofit fontScale="90000"/>
          </a:bodyPr>
          <a:lstStyle/>
          <a:p>
            <a:pPr algn="ctr"/>
            <a:r>
              <a:rPr lang="en-US" dirty="0" smtClean="0">
                <a:solidFill>
                  <a:srgbClr val="0070C0"/>
                </a:solidFill>
                <a:latin typeface="Gill Sans Ultra Bold" panose="020B0A02020104020203" pitchFamily="34" charset="0"/>
              </a:rPr>
              <a:t>* Step 2: Coagulation and Flocculation </a:t>
            </a:r>
            <a:endParaRPr lang="en-US" dirty="0">
              <a:solidFill>
                <a:srgbClr val="0070C0"/>
              </a:solidFill>
              <a:latin typeface="Gill Sans Ultra Bold" panose="020B0A02020104020203" pitchFamily="34" charset="0"/>
            </a:endParaRPr>
          </a:p>
        </p:txBody>
      </p:sp>
      <p:sp>
        <p:nvSpPr>
          <p:cNvPr id="3" name="Content Placeholder 2"/>
          <p:cNvSpPr>
            <a:spLocks noGrp="1"/>
          </p:cNvSpPr>
          <p:nvPr>
            <p:ph idx="1"/>
          </p:nvPr>
        </p:nvSpPr>
        <p:spPr>
          <a:xfrm>
            <a:off x="660398" y="2031817"/>
            <a:ext cx="5473701" cy="2179026"/>
          </a:xfrm>
        </p:spPr>
        <p:txBody>
          <a:bodyPr>
            <a:normAutofit lnSpcReduction="10000"/>
          </a:bodyPr>
          <a:lstStyle/>
          <a:p>
            <a:pPr marL="0" indent="0">
              <a:buNone/>
            </a:pPr>
            <a:r>
              <a:rPr lang="en" sz="4000" dirty="0" smtClean="0"/>
              <a:t>Clumping agents are added to the water, this makes dirt and bacteria clump together </a:t>
            </a:r>
          </a:p>
          <a:p>
            <a:endParaRPr lang="en-US" dirty="0"/>
          </a:p>
        </p:txBody>
      </p:sp>
      <p:pic>
        <p:nvPicPr>
          <p:cNvPr id="2050" name="Picture 2" descr="Image result for coagulation water treatment&quot;"/>
          <p:cNvPicPr>
            <a:picLocks noChangeAspect="1" noChangeArrowheads="1"/>
          </p:cNvPicPr>
          <p:nvPr/>
        </p:nvPicPr>
        <p:blipFill rotWithShape="1">
          <a:blip r:embed="rId2">
            <a:extLst>
              <a:ext uri="{28A0092B-C50C-407E-A947-70E740481C1C}">
                <a14:useLocalDpi xmlns:a14="http://schemas.microsoft.com/office/drawing/2010/main" val="0"/>
              </a:ext>
            </a:extLst>
          </a:blip>
          <a:srcRect l="2052" t="23712" r="4934" b="21348"/>
          <a:stretch/>
        </p:blipFill>
        <p:spPr bwMode="auto">
          <a:xfrm>
            <a:off x="1028699" y="4553639"/>
            <a:ext cx="4927601" cy="21829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agulation water treatm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1"/>
            <a:ext cx="5372101" cy="3567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2054" name="Picture 6" descr="Image result for coagulation water treatmen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434" y="4553639"/>
            <a:ext cx="5251353" cy="218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39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08600" cy="1325563"/>
          </a:xfrm>
        </p:spPr>
        <p:txBody>
          <a:bodyPr/>
          <a:lstStyle/>
          <a:p>
            <a:pPr algn="ctr"/>
            <a:r>
              <a:rPr lang="en-US" dirty="0" smtClean="0">
                <a:solidFill>
                  <a:srgbClr val="0070C0"/>
                </a:solidFill>
                <a:latin typeface="Gill Sans Ultra Bold" panose="020B0A02020104020203" pitchFamily="34" charset="0"/>
              </a:rPr>
              <a:t>* Step 3: Sedimentation</a:t>
            </a:r>
            <a:endParaRPr lang="en-US" dirty="0">
              <a:solidFill>
                <a:srgbClr val="0070C0"/>
              </a:solidFill>
              <a:latin typeface="Gill Sans Ultra Bold" panose="020B0A02020104020203" pitchFamily="34" charset="0"/>
            </a:endParaRPr>
          </a:p>
        </p:txBody>
      </p:sp>
      <p:sp>
        <p:nvSpPr>
          <p:cNvPr id="3" name="Content Placeholder 2"/>
          <p:cNvSpPr>
            <a:spLocks noGrp="1"/>
          </p:cNvSpPr>
          <p:nvPr>
            <p:ph idx="1"/>
          </p:nvPr>
        </p:nvSpPr>
        <p:spPr>
          <a:xfrm>
            <a:off x="444500" y="1880549"/>
            <a:ext cx="5702300" cy="2538412"/>
          </a:xfrm>
        </p:spPr>
        <p:txBody>
          <a:bodyPr>
            <a:normAutofit lnSpcReduction="10000"/>
          </a:bodyPr>
          <a:lstStyle/>
          <a:p>
            <a:pPr marL="0" indent="0">
              <a:buNone/>
            </a:pPr>
            <a:r>
              <a:rPr lang="en" sz="4000" dirty="0" smtClean="0">
                <a:solidFill>
                  <a:schemeClr val="tx1"/>
                </a:solidFill>
              </a:rPr>
              <a:t>Water flows into a clarifying pool where dirt and other particles can settle to the bottom and get scraped away</a:t>
            </a:r>
          </a:p>
          <a:p>
            <a:pPr marL="0" indent="0">
              <a:buNone/>
            </a:pPr>
            <a:endParaRPr lang="en-US" dirty="0"/>
          </a:p>
        </p:txBody>
      </p:sp>
      <p:pic>
        <p:nvPicPr>
          <p:cNvPr id="3076" name="Picture 4" descr="Image result for sedimentation water treatm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2" y="4699290"/>
            <a:ext cx="3505198" cy="197010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sedimentation tank water treatm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65125"/>
            <a:ext cx="5181600" cy="255625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sedimentation tank water treatment&quot;"/>
          <p:cNvPicPr>
            <a:picLocks noChangeAspect="1" noChangeArrowheads="1"/>
          </p:cNvPicPr>
          <p:nvPr/>
        </p:nvPicPr>
        <p:blipFill rotWithShape="1">
          <a:blip r:embed="rId4">
            <a:extLst>
              <a:ext uri="{28A0092B-C50C-407E-A947-70E740481C1C}">
                <a14:useLocalDpi xmlns:a14="http://schemas.microsoft.com/office/drawing/2010/main" val="0"/>
              </a:ext>
            </a:extLst>
          </a:blip>
          <a:srcRect b="8179"/>
          <a:stretch/>
        </p:blipFill>
        <p:spPr bwMode="auto">
          <a:xfrm>
            <a:off x="6426201" y="3149755"/>
            <a:ext cx="5435600" cy="309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453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660900" cy="1325563"/>
          </a:xfrm>
        </p:spPr>
        <p:txBody>
          <a:bodyPr/>
          <a:lstStyle/>
          <a:p>
            <a:pPr algn="ctr"/>
            <a:r>
              <a:rPr lang="en-US" dirty="0" smtClean="0">
                <a:solidFill>
                  <a:srgbClr val="0070C0"/>
                </a:solidFill>
                <a:latin typeface="Gill Sans Ultra Bold" panose="020B0A02020104020203" pitchFamily="34" charset="0"/>
              </a:rPr>
              <a:t>* Step 4: Filtration</a:t>
            </a:r>
            <a:endParaRPr lang="en-US" dirty="0">
              <a:solidFill>
                <a:srgbClr val="0070C0"/>
              </a:solidFill>
              <a:latin typeface="Gill Sans Ultra Bold" panose="020B0A02020104020203" pitchFamily="34" charset="0"/>
            </a:endParaRPr>
          </a:p>
        </p:txBody>
      </p:sp>
      <p:sp>
        <p:nvSpPr>
          <p:cNvPr id="3" name="Content Placeholder 2"/>
          <p:cNvSpPr>
            <a:spLocks noGrp="1"/>
          </p:cNvSpPr>
          <p:nvPr>
            <p:ph idx="1"/>
          </p:nvPr>
        </p:nvSpPr>
        <p:spPr>
          <a:xfrm>
            <a:off x="304800" y="2079625"/>
            <a:ext cx="6223000" cy="3927475"/>
          </a:xfrm>
        </p:spPr>
        <p:txBody>
          <a:bodyPr>
            <a:normAutofit/>
          </a:bodyPr>
          <a:lstStyle/>
          <a:p>
            <a:pPr marL="0" indent="0">
              <a:buNone/>
            </a:pPr>
            <a:r>
              <a:rPr lang="en" sz="4300" dirty="0" smtClean="0">
                <a:solidFill>
                  <a:schemeClr val="tx1"/>
                </a:solidFill>
              </a:rPr>
              <a:t>Water flows through levels of coal, sand, and gravel, which filters out tiny particles of dirt</a:t>
            </a:r>
          </a:p>
          <a:p>
            <a:endParaRPr lang="en-US" dirty="0"/>
          </a:p>
        </p:txBody>
      </p:sp>
      <p:pic>
        <p:nvPicPr>
          <p:cNvPr id="4098" name="Picture 2" descr="Image result for filtration water treatm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215" y="3327400"/>
            <a:ext cx="5780886" cy="34258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filtration water treatmen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7800" y="114300"/>
            <a:ext cx="4178301" cy="278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086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83100" cy="1325563"/>
          </a:xfrm>
        </p:spPr>
        <p:txBody>
          <a:bodyPr>
            <a:normAutofit/>
          </a:bodyPr>
          <a:lstStyle/>
          <a:p>
            <a:pPr algn="ctr"/>
            <a:r>
              <a:rPr lang="en-US" dirty="0" smtClean="0">
                <a:solidFill>
                  <a:srgbClr val="0070C0"/>
                </a:solidFill>
                <a:latin typeface="Gill Sans Ultra Bold" panose="020B0A02020104020203" pitchFamily="34" charset="0"/>
              </a:rPr>
              <a:t>* Step 5: </a:t>
            </a:r>
            <a:br>
              <a:rPr lang="en-US" dirty="0" smtClean="0">
                <a:solidFill>
                  <a:srgbClr val="0070C0"/>
                </a:solidFill>
                <a:latin typeface="Gill Sans Ultra Bold" panose="020B0A02020104020203" pitchFamily="34" charset="0"/>
              </a:rPr>
            </a:br>
            <a:r>
              <a:rPr lang="en-US" dirty="0" smtClean="0">
                <a:solidFill>
                  <a:srgbClr val="0070C0"/>
                </a:solidFill>
                <a:latin typeface="Gill Sans Ultra Bold" panose="020B0A02020104020203" pitchFamily="34" charset="0"/>
              </a:rPr>
              <a:t>Disinfection </a:t>
            </a:r>
            <a:endParaRPr lang="en-US" dirty="0">
              <a:solidFill>
                <a:srgbClr val="0070C0"/>
              </a:solidFill>
              <a:latin typeface="Gill Sans Ultra Bold" panose="020B0A02020104020203" pitchFamily="34" charset="0"/>
            </a:endParaRPr>
          </a:p>
        </p:txBody>
      </p:sp>
      <p:sp>
        <p:nvSpPr>
          <p:cNvPr id="3" name="Content Placeholder 2"/>
          <p:cNvSpPr>
            <a:spLocks noGrp="1"/>
          </p:cNvSpPr>
          <p:nvPr>
            <p:ph idx="1"/>
          </p:nvPr>
        </p:nvSpPr>
        <p:spPr>
          <a:xfrm>
            <a:off x="584200" y="2257425"/>
            <a:ext cx="5270500" cy="3902075"/>
          </a:xfrm>
        </p:spPr>
        <p:txBody>
          <a:bodyPr>
            <a:normAutofit/>
          </a:bodyPr>
          <a:lstStyle/>
          <a:p>
            <a:pPr marL="0" indent="0">
              <a:buNone/>
            </a:pPr>
            <a:r>
              <a:rPr lang="en" sz="3900" dirty="0" smtClean="0">
                <a:solidFill>
                  <a:schemeClr val="tx1"/>
                </a:solidFill>
              </a:rPr>
              <a:t>Chlorine is added to kill any remaining bacteria  </a:t>
            </a:r>
          </a:p>
          <a:p>
            <a:pPr marL="0" indent="0">
              <a:buNone/>
            </a:pPr>
            <a:endParaRPr lang="en" sz="3900" dirty="0" smtClean="0">
              <a:solidFill>
                <a:schemeClr val="tx1"/>
              </a:solidFill>
            </a:endParaRPr>
          </a:p>
          <a:p>
            <a:pPr marL="0" indent="0">
              <a:buNone/>
            </a:pPr>
            <a:r>
              <a:rPr lang="en" sz="3900" dirty="0" smtClean="0">
                <a:solidFill>
                  <a:schemeClr val="tx1"/>
                </a:solidFill>
              </a:rPr>
              <a:t>UV light may also be used at this step to do the same thing</a:t>
            </a:r>
          </a:p>
          <a:p>
            <a:pPr marL="0" indent="0">
              <a:buNone/>
            </a:pPr>
            <a:endParaRPr lang="en-US" dirty="0"/>
          </a:p>
        </p:txBody>
      </p:sp>
      <p:pic>
        <p:nvPicPr>
          <p:cNvPr id="5122" name="Picture 2" descr="Image result for disinfection water treatm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3130169"/>
            <a:ext cx="5003800" cy="37278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sinfection water treatm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0359" y="0"/>
            <a:ext cx="3961641"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531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Gill Sans Ultra Bold" panose="020B0A02020104020203" pitchFamily="34" charset="0"/>
              </a:rPr>
              <a:t>What’s next for the water?</a:t>
            </a:r>
            <a:endParaRPr lang="en-US" dirty="0">
              <a:solidFill>
                <a:srgbClr val="0070C0"/>
              </a:solidFill>
              <a:latin typeface="Gill Sans Ultra Bold" panose="020B0A02020104020203" pitchFamily="34" charset="0"/>
            </a:endParaRPr>
          </a:p>
        </p:txBody>
      </p:sp>
      <p:sp>
        <p:nvSpPr>
          <p:cNvPr id="3" name="Content Placeholder 2"/>
          <p:cNvSpPr>
            <a:spLocks noGrp="1"/>
          </p:cNvSpPr>
          <p:nvPr>
            <p:ph idx="1"/>
          </p:nvPr>
        </p:nvSpPr>
        <p:spPr>
          <a:xfrm>
            <a:off x="266700" y="1825625"/>
            <a:ext cx="6477000" cy="4351338"/>
          </a:xfrm>
        </p:spPr>
        <p:txBody>
          <a:bodyPr>
            <a:noAutofit/>
          </a:bodyPr>
          <a:lstStyle/>
          <a:p>
            <a:pPr marL="0" indent="0">
              <a:buNone/>
            </a:pPr>
            <a:r>
              <a:rPr lang="en-US" sz="3600" dirty="0" smtClean="0"/>
              <a:t>Water is usually stored and sent through another process to meet drinking water regulations</a:t>
            </a:r>
          </a:p>
          <a:p>
            <a:pPr marL="0" indent="0">
              <a:buNone/>
            </a:pPr>
            <a:endParaRPr lang="en-US" sz="3600" dirty="0" smtClean="0"/>
          </a:p>
          <a:p>
            <a:pPr marL="0" indent="0">
              <a:buNone/>
            </a:pPr>
            <a:r>
              <a:rPr lang="en-US" sz="3600" dirty="0" smtClean="0"/>
              <a:t>Or</a:t>
            </a:r>
          </a:p>
          <a:p>
            <a:pPr marL="0" indent="0">
              <a:buNone/>
            </a:pPr>
            <a:endParaRPr lang="en-US" sz="3600" dirty="0"/>
          </a:p>
          <a:p>
            <a:pPr marL="0" indent="0">
              <a:buNone/>
            </a:pPr>
            <a:r>
              <a:rPr lang="en-US" sz="3600" dirty="0" smtClean="0"/>
              <a:t>Water is piped and returned to a nearby body of water </a:t>
            </a:r>
            <a:endParaRPr lang="en-US" sz="3600" dirty="0"/>
          </a:p>
        </p:txBody>
      </p:sp>
      <p:pic>
        <p:nvPicPr>
          <p:cNvPr id="7170" name="Picture 2" descr="Image result for treatment plant releases wa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1713707"/>
            <a:ext cx="4824413" cy="457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8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3156</TotalTime>
  <Words>515</Words>
  <Application>Microsoft Office PowerPoint</Application>
  <PresentationFormat>Widescreen</PresentationFormat>
  <Paragraphs>52</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Gill Sans Ultra Bold</vt:lpstr>
      <vt:lpstr>Office Theme</vt:lpstr>
      <vt:lpstr>#26 Wastewater Treatment and Septic Systems </vt:lpstr>
      <vt:lpstr>Where does wastewater go?</vt:lpstr>
      <vt:lpstr>Water/Sewage  Treatment Process</vt:lpstr>
      <vt:lpstr>* Step 1:  Screening</vt:lpstr>
      <vt:lpstr>* Step 2: Coagulation and Flocculation </vt:lpstr>
      <vt:lpstr>* Step 3: Sedimentation</vt:lpstr>
      <vt:lpstr>* Step 4: Filtration</vt:lpstr>
      <vt:lpstr>* Step 5:  Disinfection </vt:lpstr>
      <vt:lpstr>What’s next for the water?</vt:lpstr>
      <vt:lpstr>Does all water go to wastewater facilities? </vt:lpstr>
      <vt:lpstr>Septic systems </vt:lpstr>
      <vt:lpstr>How a Septic System Treats Water</vt:lpstr>
      <vt:lpstr>How a Septic System Treats Water</vt:lpstr>
      <vt:lpstr>PowerPoint Presentation</vt:lpstr>
      <vt:lpstr>Compare and contrast a sewage treatment facility with a septic system </vt:lpstr>
      <vt:lpstr>Sewage System vs  Septic System</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Wastewater Treatment and Septic Systems</dc:title>
  <dc:creator>Smart, Brittany S.</dc:creator>
  <cp:lastModifiedBy>Smart, Brittany S.</cp:lastModifiedBy>
  <cp:revision>16</cp:revision>
  <cp:lastPrinted>2019-11-07T14:44:35Z</cp:lastPrinted>
  <dcterms:created xsi:type="dcterms:W3CDTF">2019-11-05T17:33:33Z</dcterms:created>
  <dcterms:modified xsi:type="dcterms:W3CDTF">2019-11-07T22:09:57Z</dcterms:modified>
</cp:coreProperties>
</file>