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4" r:id="rId23"/>
    <p:sldId id="280" r:id="rId24"/>
    <p:sldId id="281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6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24782-9B2D-4EA2-9D60-11BB4064BE45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33A4-D1DF-4CDB-8279-7765E32F2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02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5955-D3D4-4F40-B4D5-CB837CA4E98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8A907-F4B8-DD49-BE76-35A19CDDD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9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73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1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8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4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7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01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4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0268-08E8-4B55-955C-4CF8CBDCE0A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1FF7D35-B3B6-3149-819C-AF930897B28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C65C26AE-47EF-7244-B5FD-96D25AA76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 Quality &amp; Monitoring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the mine EXPLODES!</a:t>
            </a:r>
            <a:endParaRPr lang="en-US" b="1" dirty="0"/>
          </a:p>
        </p:txBody>
      </p:sp>
      <p:pic>
        <p:nvPicPr>
          <p:cNvPr id="6" name="il_fi" descr="http://www.netl.doe.gov/newsroom/100yr/images/MineBlast_lg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3913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3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LUCKY ESCAPE!</a:t>
            </a:r>
            <a:endParaRPr lang="en-US" dirty="0"/>
          </a:p>
        </p:txBody>
      </p:sp>
      <p:pic>
        <p:nvPicPr>
          <p:cNvPr id="7" name="il_fi" descr="http://cellar.org/pictures/ukraineminer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85800"/>
            <a:ext cx="5638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2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50904" y="4434325"/>
            <a:ext cx="6477000" cy="1914144"/>
          </a:xfrm>
        </p:spPr>
        <p:txBody>
          <a:bodyPr/>
          <a:lstStyle/>
          <a:p>
            <a:r>
              <a:rPr lang="en-US" dirty="0" smtClean="0"/>
              <a:t>Many miners are trapped underground!</a:t>
            </a:r>
            <a:endParaRPr lang="en-US" dirty="0"/>
          </a:p>
        </p:txBody>
      </p:sp>
      <p:pic>
        <p:nvPicPr>
          <p:cNvPr id="7" name="il_fi" descr="http://www.nationalturk.com/en/wp-content/uploads/2010/06/Coal-mine-explos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9117" y="602266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5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you know if it’s safe to go down in the mine?</a:t>
            </a:r>
            <a:endParaRPr lang="en-US" dirty="0"/>
          </a:p>
        </p:txBody>
      </p:sp>
      <p:pic>
        <p:nvPicPr>
          <p:cNvPr id="6" name="il_fi" descr="http://upload.wikimedia.org/wikipedia/commons/f/fd/Cave-in_(indust)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19" y="1527175"/>
            <a:ext cx="775924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6443" y="2471321"/>
            <a:ext cx="4126454" cy="1162050"/>
          </a:xfrm>
        </p:spPr>
        <p:txBody>
          <a:bodyPr/>
          <a:lstStyle/>
          <a:p>
            <a:pPr algn="ctr"/>
            <a:r>
              <a:rPr lang="en-US" dirty="0" smtClean="0"/>
              <a:t>A BIO-INDICATOR!!!</a:t>
            </a:r>
            <a:endParaRPr lang="en-US" dirty="0"/>
          </a:p>
        </p:txBody>
      </p:sp>
      <p:pic>
        <p:nvPicPr>
          <p:cNvPr id="7" name="il_fi" descr="http://www.scarletmacawpetshop.com/img/birds/canar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2627">
            <a:off x="752475" y="1371096"/>
            <a:ext cx="37433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2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2400" y="1524000"/>
            <a:ext cx="4343400" cy="732974"/>
          </a:xfrm>
        </p:spPr>
        <p:txBody>
          <a:bodyPr/>
          <a:lstStyle/>
          <a:p>
            <a:r>
              <a:rPr lang="en-US" dirty="0" smtClean="0"/>
              <a:t>Canary   as   a  </a:t>
            </a:r>
            <a:r>
              <a:rPr lang="en-US" i="1" u="sng" dirty="0" smtClean="0"/>
              <a:t>bio-indicator</a:t>
            </a:r>
            <a:endParaRPr lang="en-US" i="1" u="sng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lower one  down  the  mine.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little canary for instance…</a:t>
            </a:r>
            <a:endParaRPr lang="en-US" dirty="0"/>
          </a:p>
        </p:txBody>
      </p:sp>
      <p:pic>
        <p:nvPicPr>
          <p:cNvPr id="13" name="il_fi" descr="http://www.scarletmacawpetshop.com/img/birds/canary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46" y="2471738"/>
            <a:ext cx="333433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5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2400" y="1524000"/>
            <a:ext cx="4343400" cy="732974"/>
          </a:xfrm>
        </p:spPr>
        <p:txBody>
          <a:bodyPr/>
          <a:lstStyle/>
          <a:p>
            <a:r>
              <a:rPr lang="en-US" dirty="0" smtClean="0"/>
              <a:t>Canary   as   a  </a:t>
            </a:r>
            <a:r>
              <a:rPr lang="en-US" i="1" u="sng" dirty="0" smtClean="0"/>
              <a:t>bio-indicator</a:t>
            </a:r>
            <a:endParaRPr lang="en-US" i="1" u="sng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lower  one  down  the  mine.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little canary for instance…</a:t>
            </a:r>
            <a:endParaRPr lang="en-US" dirty="0"/>
          </a:p>
        </p:txBody>
      </p:sp>
      <p:pic>
        <p:nvPicPr>
          <p:cNvPr id="13" name="il_fi" descr="http://www.scarletmacawpetshop.com/img/birds/canary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46" y="2471738"/>
            <a:ext cx="333433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taproot.com/wordpress/wp-content/uploads/2010/08/FSNURmHEShg_S1rejzovTqI_AAAAAAAAAho_hD1_gLRM7bM_s400_canary+coal+miner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3622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0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27613" y="2362201"/>
            <a:ext cx="3942528" cy="22937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the canary survives, it’s </a:t>
            </a:r>
            <a:r>
              <a:rPr lang="en-US" sz="3200" u="sng" dirty="0" smtClean="0"/>
              <a:t>safe</a:t>
            </a:r>
            <a:r>
              <a:rPr lang="en-US" sz="3200" dirty="0" smtClean="0"/>
              <a:t> to go into the mine!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the canary flies into the mine,</a:t>
            </a:r>
            <a:endParaRPr lang="en-US" b="1" dirty="0"/>
          </a:p>
        </p:txBody>
      </p:sp>
      <p:pic>
        <p:nvPicPr>
          <p:cNvPr id="7" name="il_fi" descr="http://farm4.staticflickr.com/3255/3118096659_387a44a378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40385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8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canary survives, it’s </a:t>
            </a:r>
            <a:r>
              <a:rPr lang="en-US" u="sng" dirty="0" smtClean="0"/>
              <a:t>safe</a:t>
            </a:r>
            <a:r>
              <a:rPr lang="en-US" dirty="0" smtClean="0"/>
              <a:t> to go into the mine!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352670" cy="731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canary (</a:t>
            </a:r>
            <a:r>
              <a:rPr lang="en-US" dirty="0" err="1" smtClean="0"/>
              <a:t>BIOlogical</a:t>
            </a:r>
            <a:r>
              <a:rPr lang="en-US" dirty="0" smtClean="0"/>
              <a:t> life) INDICATES it’s SAFE!!!!!!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92205"/>
            <a:ext cx="7313613" cy="868362"/>
          </a:xfrm>
        </p:spPr>
        <p:txBody>
          <a:bodyPr/>
          <a:lstStyle/>
          <a:p>
            <a:r>
              <a:rPr lang="en-US" dirty="0" smtClean="0"/>
              <a:t>The canary is lowered into the mine,</a:t>
            </a:r>
            <a:endParaRPr lang="en-US" dirty="0"/>
          </a:p>
        </p:txBody>
      </p:sp>
      <p:pic>
        <p:nvPicPr>
          <p:cNvPr id="7" name="il_fi" descr="http://farm4.staticflickr.com/3255/3118096659_387a44a378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40385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www.healeyhero.co.uk/rescue/rescue_hist/pics/53canary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4384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06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 live canary is a BIO-INDICATOR that it’s safe to enter a damaged mine.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il_fi" descr="http://2.bp.blogspot.com/-ro4rA1b6o0w/TaTdWhvJaDI/AAAAAAAABTM/9pQlxDM9Nvs/s1600/GMO-CanaryCo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306" y="2011386"/>
            <a:ext cx="6781800" cy="457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7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71" y="886847"/>
            <a:ext cx="7257143" cy="868362"/>
          </a:xfrm>
        </p:spPr>
        <p:txBody>
          <a:bodyPr/>
          <a:lstStyle/>
          <a:p>
            <a:r>
              <a:rPr lang="en-US" dirty="0" smtClean="0"/>
              <a:t>What’s wrong with </a:t>
            </a:r>
            <a:br>
              <a:rPr lang="en-US" dirty="0" smtClean="0"/>
            </a:br>
            <a:r>
              <a:rPr lang="en-US" dirty="0" smtClean="0"/>
              <a:t>the water? Explain any methods scientist use to determine healthy water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>
          <a:xfrm>
            <a:off x="0" y="3933181"/>
            <a:ext cx="4586497" cy="29248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143" y="2831911"/>
            <a:ext cx="5188857" cy="332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29"/>
            <a:ext cx="2558144" cy="38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589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If a </a:t>
            </a:r>
            <a:r>
              <a:rPr lang="en-US" sz="2800" b="1" u="sng" dirty="0" smtClean="0">
                <a:solidFill>
                  <a:schemeClr val="tx1"/>
                </a:solidFill>
              </a:rPr>
              <a:t>bio-indicator</a:t>
            </a:r>
            <a:r>
              <a:rPr lang="en-US" sz="2800" b="1" dirty="0" smtClean="0">
                <a:solidFill>
                  <a:schemeClr val="tx1"/>
                </a:solidFill>
              </a:rPr>
              <a:t> doesn’t survive,  it </a:t>
            </a:r>
            <a:r>
              <a:rPr lang="en-US" sz="2800" b="1" dirty="0" smtClean="0"/>
              <a:t>isn’t</a:t>
            </a:r>
            <a:r>
              <a:rPr lang="en-US" sz="2800" b="1" dirty="0" smtClean="0">
                <a:solidFill>
                  <a:schemeClr val="tx1"/>
                </a:solidFill>
              </a:rPr>
              <a:t> safe!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Canary doesn’t make it.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l_fi" descr="http://fellowshipofminds.files.wordpress.com/2010/12/canary-in-a-coal-mine.jpg?w=5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43529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0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589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If a </a:t>
            </a:r>
            <a:r>
              <a:rPr lang="en-US" sz="2800" b="1" u="sng" dirty="0" smtClean="0">
                <a:solidFill>
                  <a:schemeClr val="tx1"/>
                </a:solidFill>
              </a:rPr>
              <a:t>bio-indicator</a:t>
            </a:r>
            <a:r>
              <a:rPr lang="en-US" sz="2800" b="1" dirty="0" smtClean="0">
                <a:solidFill>
                  <a:schemeClr val="tx1"/>
                </a:solidFill>
              </a:rPr>
              <a:t> doesn’t survive,  it </a:t>
            </a:r>
            <a:r>
              <a:rPr lang="en-US" sz="2800" b="1" dirty="0" smtClean="0"/>
              <a:t>isn’</a:t>
            </a:r>
            <a:r>
              <a:rPr lang="en-US" sz="2800" b="1" dirty="0" smtClean="0">
                <a:solidFill>
                  <a:schemeClr val="tx1"/>
                </a:solidFill>
              </a:rPr>
              <a:t>t safe!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Canary doesn’t make it.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Neither did the miners!</a:t>
            </a:r>
            <a:endParaRPr lang="en-US" dirty="0"/>
          </a:p>
        </p:txBody>
      </p:sp>
      <p:pic>
        <p:nvPicPr>
          <p:cNvPr id="6" name="il_fi" descr="http://fellowshipofminds.files.wordpress.com/2010/12/canary-in-a-coal-mine.jpg?w=5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43529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s4.reutersmedia.net/resources/r/?m=02&amp;d=20110127&amp;t=2&amp;i=319116286&amp;w=&amp;fh=&amp;fw=&amp;ll=460&amp;pl=300&amp;r=2011-01-27T181037Z_01_BTRE70Q1EHS00_RTROPTP_0_COLOMBIA-COAL-BLAS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743200"/>
            <a:ext cx="4191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0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Bio-indicators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used to assess ecosystems health</a:t>
            </a:r>
          </a:p>
          <a:p>
            <a:r>
              <a:rPr lang="en-US" dirty="0" smtClean="0"/>
              <a:t>Looking at the health of the organisms that are living in the water, can help determine the health of the water system </a:t>
            </a:r>
          </a:p>
          <a:p>
            <a:r>
              <a:rPr lang="en-US" dirty="0" smtClean="0"/>
              <a:t>Water that is healthy helps keep its organisms healthy. Diseased fish shows that the water system is unhealthy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vs. Bad </a:t>
            </a:r>
            <a:r>
              <a:rPr lang="en-US" dirty="0" err="1" smtClean="0"/>
              <a:t>Bioindicators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bio-indicator does not easily adapt to a changing environment. These organisms stay within a small range and if you no longer see them in the body of water, this indicates a change in water quality</a:t>
            </a:r>
          </a:p>
          <a:p>
            <a:endParaRPr lang="en-US" dirty="0"/>
          </a:p>
          <a:p>
            <a:r>
              <a:rPr lang="en-US" dirty="0" smtClean="0"/>
              <a:t>A bad bio-indicator can live in a wide range of water quality and can change with its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the best </a:t>
            </a:r>
            <a:r>
              <a:rPr lang="en-US" dirty="0" err="1" smtClean="0"/>
              <a:t>bioindicator</a:t>
            </a:r>
            <a:r>
              <a:rPr lang="en-US" dirty="0" smtClean="0"/>
              <a:t>? Why?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393092"/>
              </p:ext>
            </p:extLst>
          </p:nvPr>
        </p:nvGraphicFramePr>
        <p:xfrm>
          <a:off x="457200" y="1888261"/>
          <a:ext cx="8229600" cy="438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7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6.5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5.5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Trout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Bass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Snail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Perch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Salamander</a:t>
                      </a:r>
                      <a:r>
                        <a:rPr lang="en-US" sz="3600" baseline="0" dirty="0" smtClean="0"/>
                        <a:t>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4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18455" y="371960"/>
            <a:ext cx="2446665" cy="549673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DO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Neritic Zone 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Temperature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pH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Benthic Zone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Nitrates and Phosphates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Turbidity</a:t>
            </a:r>
          </a:p>
          <a:p>
            <a:pPr>
              <a:buFont typeface="+mj-lt"/>
              <a:buAutoNum type="arabicPeriod"/>
            </a:pPr>
            <a:r>
              <a:rPr lang="en-US" b="1" dirty="0" err="1" smtClean="0">
                <a:solidFill>
                  <a:srgbClr val="0033CC"/>
                </a:solidFill>
              </a:rPr>
              <a:t>Bioindicators</a:t>
            </a:r>
            <a:endParaRPr lang="en-US" b="1" dirty="0" smtClean="0">
              <a:solidFill>
                <a:srgbClr val="0033CC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Intertidal Zone</a:t>
            </a:r>
          </a:p>
          <a:p>
            <a:pPr>
              <a:buFont typeface="+mj-lt"/>
              <a:buAutoNum type="arabicPeriod"/>
            </a:pP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87039" y="182880"/>
            <a:ext cx="6156961" cy="4913995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Nutrients added to waterways through runoff, too many of these leads to Eutrophication </a:t>
            </a:r>
          </a:p>
          <a:p>
            <a:pPr>
              <a:buFont typeface="+mj-lt"/>
              <a:buAutoNum type="alphaU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Animals in this area must be able to adapt to wet and dry conditions, temperature, &amp; salinity</a:t>
            </a:r>
          </a:p>
          <a:p>
            <a:pPr>
              <a:buFont typeface="+mj-lt"/>
              <a:buAutoNum type="alphaU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Organisms used to assess ecosystems health</a:t>
            </a:r>
          </a:p>
          <a:p>
            <a:pPr>
              <a:buFont typeface="+mj-lt"/>
              <a:buAutoNum type="alphaU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Increase in turbidity, increase temp, increase DO</a:t>
            </a:r>
          </a:p>
          <a:p>
            <a:pPr>
              <a:buFont typeface="+mj-lt"/>
              <a:buAutoNum type="alphaU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Colder water can hold more DO</a:t>
            </a:r>
          </a:p>
          <a:p>
            <a:pPr>
              <a:buFont typeface="+mj-lt"/>
              <a:buAutoNum type="alphaU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amount of particles suspended within water</a:t>
            </a:r>
          </a:p>
          <a:p>
            <a:pPr>
              <a:buFont typeface="+mj-lt"/>
              <a:buAutoNum type="alphaU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this zone you can see where the continent ends</a:t>
            </a:r>
          </a:p>
          <a:p>
            <a:pPr>
              <a:buFont typeface="+mj-lt"/>
              <a:buAutoNum type="alphaU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This zone receives no sunlight, has most phytoplankton</a:t>
            </a:r>
          </a:p>
          <a:p>
            <a:pPr>
              <a:buFont typeface="+mj-lt"/>
              <a:buAutoNum type="alphaU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higher amount of this, the better the water quality</a:t>
            </a:r>
          </a:p>
          <a:p>
            <a:pPr>
              <a:buFont typeface="+mj-lt"/>
              <a:buAutoNum type="alphaU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Increase in pressure, decrease in temperature, life is supported from nutrients in vents  </a:t>
            </a:r>
          </a:p>
          <a:p>
            <a:pPr>
              <a:buFont typeface="+mj-lt"/>
              <a:buAutoNum type="alphaU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measure of how basic water is</a:t>
            </a:r>
          </a:p>
          <a:p>
            <a:pPr>
              <a:buFont typeface="+mj-lt"/>
              <a:buAutoNum type="alphaUcPeriod"/>
            </a:pPr>
            <a:endParaRPr lang="en-US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(potential of hydrogen)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Identifies the acid/base balance of water</a:t>
            </a:r>
          </a:p>
          <a:p>
            <a:r>
              <a:rPr lang="en-US" dirty="0" smtClean="0"/>
              <a:t>Ranges from 0-14</a:t>
            </a:r>
          </a:p>
          <a:p>
            <a:pPr lvl="1"/>
            <a:r>
              <a:rPr lang="en-US" dirty="0" smtClean="0"/>
              <a:t>The closer the number is to 0 the more acidic, the closer it is to 14 the more basic</a:t>
            </a:r>
          </a:p>
          <a:p>
            <a:r>
              <a:rPr lang="en-US" dirty="0" smtClean="0"/>
              <a:t>What do you think the normal range of water is?</a:t>
            </a:r>
          </a:p>
          <a:p>
            <a:pPr lvl="2"/>
            <a:r>
              <a:rPr lang="en-US" dirty="0" smtClean="0"/>
              <a:t>6.5 – 8.5 </a:t>
            </a:r>
          </a:p>
          <a:p>
            <a:r>
              <a:rPr lang="en-US" dirty="0" smtClean="0"/>
              <a:t>Pure water is 7 – very healthy</a:t>
            </a:r>
          </a:p>
          <a:p>
            <a:r>
              <a:rPr lang="en-US" dirty="0" smtClean="0"/>
              <a:t>pH is important to living things because:</a:t>
            </a:r>
          </a:p>
          <a:p>
            <a:pPr lvl="1"/>
            <a:r>
              <a:rPr lang="en-US" dirty="0" smtClean="0"/>
              <a:t>Living things grow and survive in a particular pH environment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Dissolved Oxygen (DO)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84" y="1414660"/>
            <a:ext cx="7313613" cy="51561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Amount of oxygen dissolved in water and is essential to healthy streams and lakes</a:t>
            </a:r>
          </a:p>
          <a:p>
            <a:r>
              <a:rPr lang="en-US" dirty="0" smtClean="0"/>
              <a:t>Measured in parts per million (ppm)</a:t>
            </a:r>
          </a:p>
          <a:p>
            <a:r>
              <a:rPr lang="en-US" dirty="0" smtClean="0"/>
              <a:t>Comes form photosynthesis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living organisms need oxygen,</a:t>
            </a:r>
          </a:p>
          <a:p>
            <a:pPr marL="0" indent="0">
              <a:buNone/>
            </a:pPr>
            <a:r>
              <a:rPr lang="en-US" dirty="0" smtClean="0"/>
              <a:t>Which they get from water, so the</a:t>
            </a:r>
          </a:p>
          <a:p>
            <a:pPr marL="0" indent="0">
              <a:buNone/>
            </a:pPr>
            <a:r>
              <a:rPr lang="en-US" dirty="0" smtClean="0"/>
              <a:t>Water systems are healthier when</a:t>
            </a:r>
          </a:p>
          <a:p>
            <a:pPr marL="0" indent="0">
              <a:buNone/>
            </a:pPr>
            <a:r>
              <a:rPr lang="en-US" dirty="0" smtClean="0"/>
              <a:t>They have more DO.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301" y="3095301"/>
            <a:ext cx="5869572" cy="44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87" y="1735137"/>
            <a:ext cx="6201239" cy="4613929"/>
          </a:xfrm>
        </p:spPr>
        <p:txBody>
          <a:bodyPr/>
          <a:lstStyle/>
          <a:p>
            <a:r>
              <a:rPr lang="en-US" dirty="0" smtClean="0"/>
              <a:t>The colder the water the more dissolved oxygen water can hold</a:t>
            </a:r>
          </a:p>
          <a:p>
            <a:r>
              <a:rPr lang="en-US" dirty="0" smtClean="0"/>
              <a:t>The warmer the water, the lesser amount of DO</a:t>
            </a:r>
          </a:p>
          <a:p>
            <a:endParaRPr lang="en-US" dirty="0"/>
          </a:p>
          <a:p>
            <a:r>
              <a:rPr lang="en-US" dirty="0" smtClean="0"/>
              <a:t>Very warm water can kill fish </a:t>
            </a:r>
          </a:p>
          <a:p>
            <a:r>
              <a:rPr lang="en-US" dirty="0" smtClean="0"/>
              <a:t>A healthy range is when water stays below 29</a:t>
            </a:r>
            <a:r>
              <a:rPr lang="en-US" sz="3600" dirty="0" smtClean="0"/>
              <a:t>*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 rot="1222483">
            <a:off x="6669995" y="1501901"/>
            <a:ext cx="2303748" cy="39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Nitrate and phosphate levels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80" y="1735138"/>
            <a:ext cx="8224308" cy="51228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Needed by living plants and animals to build protein </a:t>
            </a:r>
          </a:p>
          <a:p>
            <a:r>
              <a:rPr lang="en-US" sz="2800" dirty="0" smtClean="0"/>
              <a:t>Nitrates Comes from things such as fertilizer, sewage, and leaking septic tanks</a:t>
            </a:r>
          </a:p>
          <a:p>
            <a:r>
              <a:rPr lang="en-US" sz="2800" dirty="0" smtClean="0"/>
              <a:t>Phosphates usually enter waterways from human and animal waste, laundry, cleaning and industrial waste</a:t>
            </a:r>
          </a:p>
          <a:p>
            <a:endParaRPr lang="en-US" sz="2800" dirty="0"/>
          </a:p>
          <a:p>
            <a:r>
              <a:rPr lang="en-US" sz="2800" dirty="0" smtClean="0"/>
              <a:t>Eutrophication: (</a:t>
            </a:r>
            <a:r>
              <a:rPr lang="en-US" sz="2800" i="1" dirty="0" smtClean="0"/>
              <a:t>Greek word meaning development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Over fertilization of water with nutrients. This occurs when water comes from runoff from farmlands, lawns, sewage, detergents, animal waste, and leaking septic tanks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763" y="2685292"/>
            <a:ext cx="1794499" cy="22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1213"/>
            <a:ext cx="7313613" cy="868362"/>
          </a:xfrm>
        </p:spPr>
        <p:txBody>
          <a:bodyPr/>
          <a:lstStyle/>
          <a:p>
            <a:r>
              <a:rPr lang="en-US" dirty="0" smtClean="0"/>
              <a:t>Turbidity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26" y="1219057"/>
            <a:ext cx="7313613" cy="4056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Turbidity measures how cloudy the water is</a:t>
            </a:r>
          </a:p>
          <a:p>
            <a:r>
              <a:rPr lang="en-US" dirty="0" smtClean="0"/>
              <a:t>It can be caused by suspended solids such soil, sewage, and algae</a:t>
            </a:r>
          </a:p>
          <a:p>
            <a:r>
              <a:rPr lang="en-US" dirty="0" smtClean="0"/>
              <a:t>Particles in the water can prevent plants from getting enough sunlight to complete photosynthesis</a:t>
            </a:r>
          </a:p>
          <a:p>
            <a:endParaRPr lang="en-US" dirty="0"/>
          </a:p>
          <a:p>
            <a:r>
              <a:rPr lang="en-US" dirty="0" smtClean="0"/>
              <a:t>Water is more turbid = more cloudy </a:t>
            </a:r>
          </a:p>
          <a:p>
            <a:r>
              <a:rPr lang="en-US" dirty="0" smtClean="0"/>
              <a:t>less turbid = less cloudy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04366">
            <a:off x="3686390" y="4027871"/>
            <a:ext cx="586717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943600" y="2743200"/>
            <a:ext cx="2895600" cy="3429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$$$$$$$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Deep underground.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2099"/>
            <a:ext cx="7772400" cy="1362075"/>
          </a:xfrm>
          <a:ln>
            <a:noFill/>
          </a:ln>
        </p:spPr>
        <p:txBody>
          <a:bodyPr/>
          <a:lstStyle/>
          <a:p>
            <a:pPr algn="r"/>
            <a:r>
              <a:rPr lang="en-US" dirty="0" smtClean="0"/>
              <a:t>Let’s say:  </a:t>
            </a:r>
            <a:r>
              <a:rPr lang="en-US" b="1" dirty="0" smtClean="0"/>
              <a:t>YOU WORK IN A </a:t>
            </a:r>
            <a: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GOLD</a:t>
            </a:r>
            <a:r>
              <a:rPr lang="en-US" b="1" dirty="0" smtClean="0"/>
              <a:t> MINE.</a:t>
            </a:r>
            <a:endParaRPr lang="en-US" b="1" dirty="0"/>
          </a:p>
        </p:txBody>
      </p:sp>
      <p:pic>
        <p:nvPicPr>
          <p:cNvPr id="25602" name="Picture 2" descr="http://el-comentario.com/wp-content/uploads/2010/04/coal-m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5220158" cy="3476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9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4411</TotalTime>
  <Words>767</Words>
  <Application>Microsoft Office PowerPoint</Application>
  <PresentationFormat>On-screen Show (4:3)</PresentationFormat>
  <Paragraphs>139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Goudy Old Style</vt:lpstr>
      <vt:lpstr>Impact</vt:lpstr>
      <vt:lpstr>Rockwell</vt:lpstr>
      <vt:lpstr>Times New Roman</vt:lpstr>
      <vt:lpstr>Inkwell</vt:lpstr>
      <vt:lpstr>Water Quality &amp; Monitoring </vt:lpstr>
      <vt:lpstr>What’s wrong with  the water? Explain any methods scientist use to determine healthy water </vt:lpstr>
      <vt:lpstr>pH (potential of hydrogen)</vt:lpstr>
      <vt:lpstr>PowerPoint Presentation</vt:lpstr>
      <vt:lpstr>Dissolved Oxygen (DO)</vt:lpstr>
      <vt:lpstr>Temperature</vt:lpstr>
      <vt:lpstr>Nitrate and phosphate levels  </vt:lpstr>
      <vt:lpstr>Turbidity </vt:lpstr>
      <vt:lpstr>Let’s say:  YOU WORK IN A GOLD MINE.</vt:lpstr>
      <vt:lpstr>And the mine EXPLODES!</vt:lpstr>
      <vt:lpstr>SOME LUCKY ESCAPE!</vt:lpstr>
      <vt:lpstr>Many miners are trapped underground!</vt:lpstr>
      <vt:lpstr>How do you know if it’s safe to go down in the mine?</vt:lpstr>
      <vt:lpstr>A BIO-INDICATOR!!!</vt:lpstr>
      <vt:lpstr>Take a little canary for instance…</vt:lpstr>
      <vt:lpstr>Take a little canary for instance…</vt:lpstr>
      <vt:lpstr>When the canary flies into the mine,</vt:lpstr>
      <vt:lpstr>The canary is lowered into the mine,</vt:lpstr>
      <vt:lpstr>A live canary is a BIO-INDICATOR that it’s safe to enter a damaged mine.</vt:lpstr>
      <vt:lpstr>If a bio-indicator doesn’t survive,  it isn’t safe!</vt:lpstr>
      <vt:lpstr>If a bio-indicator doesn’t survive,  it isn’t safe!</vt:lpstr>
      <vt:lpstr>Bio-indicators</vt:lpstr>
      <vt:lpstr>Good vs. Bad Bioindicators</vt:lpstr>
      <vt:lpstr>Which is the best bioindicator? Why?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S</dc:creator>
  <cp:lastModifiedBy>Smart, Brittany S.</cp:lastModifiedBy>
  <cp:revision>171</cp:revision>
  <dcterms:created xsi:type="dcterms:W3CDTF">2012-10-31T13:55:46Z</dcterms:created>
  <dcterms:modified xsi:type="dcterms:W3CDTF">2016-11-16T20:54:01Z</dcterms:modified>
</cp:coreProperties>
</file>