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CBCC2-F24D-4F7D-8DBB-7D7168A62524}"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13C67-42D0-4975-8C58-B0BC4B639852}" type="slidenum">
              <a:rPr lang="en-US" smtClean="0"/>
              <a:t>‹#›</a:t>
            </a:fld>
            <a:endParaRPr lang="en-US"/>
          </a:p>
        </p:txBody>
      </p:sp>
    </p:spTree>
    <p:extLst>
      <p:ext uri="{BB962C8B-B14F-4D97-AF65-F5344CB8AC3E}">
        <p14:creationId xmlns:p14="http://schemas.microsoft.com/office/powerpoint/2010/main" val="173962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8A907-F4B8-DD49-BE76-35A19CDDDA0E}" type="slidenum">
              <a:rPr lang="en-US" smtClean="0"/>
              <a:pPr/>
              <a:t>3</a:t>
            </a:fld>
            <a:endParaRPr lang="en-US"/>
          </a:p>
        </p:txBody>
      </p:sp>
    </p:spTree>
    <p:extLst>
      <p:ext uri="{BB962C8B-B14F-4D97-AF65-F5344CB8AC3E}">
        <p14:creationId xmlns:p14="http://schemas.microsoft.com/office/powerpoint/2010/main" val="123022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7FE33D-602F-4A7F-9724-1698584DF4D7}"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162640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FE33D-602F-4A7F-9724-1698584DF4D7}"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303321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FE33D-602F-4A7F-9724-1698584DF4D7}"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57879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FE33D-602F-4A7F-9724-1698584DF4D7}"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309832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FE33D-602F-4A7F-9724-1698584DF4D7}"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90008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FE33D-602F-4A7F-9724-1698584DF4D7}"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130904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7FE33D-602F-4A7F-9724-1698584DF4D7}"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232169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7FE33D-602F-4A7F-9724-1698584DF4D7}"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67041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FE33D-602F-4A7F-9724-1698584DF4D7}"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98900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FE33D-602F-4A7F-9724-1698584DF4D7}"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357736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FE33D-602F-4A7F-9724-1698584DF4D7}"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AC615-F792-4080-802B-91AB7F699990}" type="slidenum">
              <a:rPr lang="en-US" smtClean="0"/>
              <a:t>‹#›</a:t>
            </a:fld>
            <a:endParaRPr lang="en-US"/>
          </a:p>
        </p:txBody>
      </p:sp>
    </p:spTree>
    <p:extLst>
      <p:ext uri="{BB962C8B-B14F-4D97-AF65-F5344CB8AC3E}">
        <p14:creationId xmlns:p14="http://schemas.microsoft.com/office/powerpoint/2010/main" val="74206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FE33D-602F-4A7F-9724-1698584DF4D7}" type="datetimeFigureOut">
              <a:rPr lang="en-US" smtClean="0"/>
              <a:t>11/18/2019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AC615-F792-4080-802B-91AB7F699990}" type="slidenum">
              <a:rPr lang="en-US" smtClean="0"/>
              <a:t>‹#›</a:t>
            </a:fld>
            <a:endParaRPr lang="en-US"/>
          </a:p>
        </p:txBody>
      </p:sp>
    </p:spTree>
    <p:extLst>
      <p:ext uri="{BB962C8B-B14F-4D97-AF65-F5344CB8AC3E}">
        <p14:creationId xmlns:p14="http://schemas.microsoft.com/office/powerpoint/2010/main" val="85806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mLbDbmmV6Q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7890" y="1574277"/>
            <a:ext cx="7880807" cy="3011581"/>
          </a:xfrm>
        </p:spPr>
        <p:txBody>
          <a:bodyPr/>
          <a:lstStyle/>
          <a:p>
            <a:pPr algn="ctr">
              <a:lnSpc>
                <a:spcPct val="100000"/>
              </a:lnSpc>
            </a:pPr>
            <a:r>
              <a:rPr lang="en-US" sz="8000" dirty="0"/>
              <a:t>#30 Water Quality Indicators </a:t>
            </a:r>
            <a:endParaRPr lang="en-US" sz="8000" dirty="0"/>
          </a:p>
        </p:txBody>
      </p:sp>
      <p:sp>
        <p:nvSpPr>
          <p:cNvPr id="3" name="Subtitle 2"/>
          <p:cNvSpPr>
            <a:spLocks noGrp="1"/>
          </p:cNvSpPr>
          <p:nvPr>
            <p:ph type="subTitle" idx="1"/>
          </p:nvPr>
        </p:nvSpPr>
        <p:spPr/>
        <p:txBody>
          <a:bodyPr/>
          <a:lstStyle/>
          <a:p>
            <a:pPr algn="ctr"/>
            <a:endParaRPr lang="en-US" dirty="0"/>
          </a:p>
        </p:txBody>
      </p:sp>
    </p:spTree>
    <p:extLst>
      <p:ext uri="{BB962C8B-B14F-4D97-AF65-F5344CB8AC3E}">
        <p14:creationId xmlns:p14="http://schemas.microsoft.com/office/powerpoint/2010/main" val="1990178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blank on </a:t>
            </a:r>
            <a:r>
              <a:rPr lang="en-US" dirty="0" err="1" smtClean="0"/>
              <a:t>ws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2354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emperature water 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702" y="1819374"/>
            <a:ext cx="4026299" cy="3306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26616" y="129302"/>
            <a:ext cx="7772400" cy="887345"/>
          </a:xfrm>
        </p:spPr>
        <p:txBody>
          <a:bodyPr/>
          <a:lstStyle/>
          <a:p>
            <a:pPr algn="ctr"/>
            <a:r>
              <a:rPr lang="en-US" u="sng" dirty="0" smtClean="0"/>
              <a:t>Temperature</a:t>
            </a:r>
            <a:endParaRPr lang="en-US" u="sng" dirty="0"/>
          </a:p>
        </p:txBody>
      </p:sp>
      <p:sp>
        <p:nvSpPr>
          <p:cNvPr id="3" name="Content Placeholder 2"/>
          <p:cNvSpPr>
            <a:spLocks noGrp="1"/>
          </p:cNvSpPr>
          <p:nvPr>
            <p:ph idx="1"/>
          </p:nvPr>
        </p:nvSpPr>
        <p:spPr>
          <a:xfrm>
            <a:off x="1713732" y="1017252"/>
            <a:ext cx="5288813" cy="4613929"/>
          </a:xfrm>
        </p:spPr>
        <p:txBody>
          <a:bodyPr>
            <a:normAutofit/>
          </a:bodyPr>
          <a:lstStyle/>
          <a:p>
            <a:r>
              <a:rPr lang="en-US" sz="3200" dirty="0"/>
              <a:t>The measure of how </a:t>
            </a:r>
            <a:r>
              <a:rPr lang="en-US" sz="3200" u="sng" dirty="0"/>
              <a:t>hot </a:t>
            </a:r>
            <a:r>
              <a:rPr lang="en-US" sz="3200" dirty="0"/>
              <a:t>or </a:t>
            </a:r>
            <a:r>
              <a:rPr lang="en-US" sz="3200" u="sng" dirty="0"/>
              <a:t>cold</a:t>
            </a:r>
            <a:r>
              <a:rPr lang="en-US" sz="3200" dirty="0"/>
              <a:t> a substance is. </a:t>
            </a:r>
          </a:p>
          <a:p>
            <a:r>
              <a:rPr lang="en-US" sz="3200" dirty="0"/>
              <a:t>The colder the water the </a:t>
            </a:r>
            <a:r>
              <a:rPr lang="en-US" sz="3200" u="sng" dirty="0"/>
              <a:t>more</a:t>
            </a:r>
            <a:r>
              <a:rPr lang="en-US" sz="3200" dirty="0"/>
              <a:t> dissolved oxygen water can hold</a:t>
            </a:r>
          </a:p>
          <a:p>
            <a:r>
              <a:rPr lang="en-US" sz="3200" dirty="0"/>
              <a:t>The warmer the water, the </a:t>
            </a:r>
            <a:r>
              <a:rPr lang="en-US" sz="3200" u="sng" dirty="0"/>
              <a:t>less </a:t>
            </a:r>
            <a:r>
              <a:rPr lang="en-US" sz="3200" dirty="0"/>
              <a:t>DO in the water</a:t>
            </a:r>
            <a:endParaRPr lang="en-US" sz="3200" dirty="0"/>
          </a:p>
          <a:p>
            <a:r>
              <a:rPr lang="en-US" sz="3200" dirty="0"/>
              <a:t>Very warm water can kill fish </a:t>
            </a:r>
          </a:p>
          <a:p>
            <a:pPr marL="0" indent="0">
              <a:buNone/>
            </a:pPr>
            <a:endParaRPr lang="en-US" dirty="0"/>
          </a:p>
        </p:txBody>
      </p:sp>
    </p:spTree>
    <p:extLst>
      <p:ext uri="{BB962C8B-B14F-4D97-AF65-F5344CB8AC3E}">
        <p14:creationId xmlns:p14="http://schemas.microsoft.com/office/powerpoint/2010/main" val="3827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blank on </a:t>
            </a:r>
            <a:r>
              <a:rPr lang="en-US" dirty="0" err="1" smtClean="0"/>
              <a:t>ws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859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73502" y="4568626"/>
            <a:ext cx="1794499" cy="2289374"/>
          </a:xfrm>
          <a:prstGeom prst="rect">
            <a:avLst/>
          </a:prstGeom>
        </p:spPr>
      </p:pic>
      <p:sp>
        <p:nvSpPr>
          <p:cNvPr id="2" name="Title 1"/>
          <p:cNvSpPr>
            <a:spLocks noGrp="1"/>
          </p:cNvSpPr>
          <p:nvPr>
            <p:ph type="title"/>
          </p:nvPr>
        </p:nvSpPr>
        <p:spPr>
          <a:xfrm>
            <a:off x="2398336" y="32145"/>
            <a:ext cx="7772400" cy="1609344"/>
          </a:xfrm>
        </p:spPr>
        <p:txBody>
          <a:bodyPr/>
          <a:lstStyle/>
          <a:p>
            <a:pPr algn="ctr"/>
            <a:r>
              <a:rPr lang="en-US" u="sng" dirty="0" smtClean="0"/>
              <a:t>Nitrate and phosphate levels </a:t>
            </a:r>
            <a:br>
              <a:rPr lang="en-US" u="sng" dirty="0" smtClean="0"/>
            </a:br>
            <a:endParaRPr lang="en-US" u="sng" dirty="0"/>
          </a:p>
        </p:txBody>
      </p:sp>
      <p:sp>
        <p:nvSpPr>
          <p:cNvPr id="3" name="Content Placeholder 2"/>
          <p:cNvSpPr>
            <a:spLocks noGrp="1"/>
          </p:cNvSpPr>
          <p:nvPr>
            <p:ph idx="1"/>
          </p:nvPr>
        </p:nvSpPr>
        <p:spPr>
          <a:xfrm>
            <a:off x="1757892" y="1002004"/>
            <a:ext cx="8224308" cy="4550384"/>
          </a:xfrm>
        </p:spPr>
        <p:txBody>
          <a:bodyPr>
            <a:normAutofit/>
          </a:bodyPr>
          <a:lstStyle/>
          <a:p>
            <a:r>
              <a:rPr lang="en-US" dirty="0"/>
              <a:t>Nitrates and phosphates are needed by living plants and animals to build protein. Nitrates and phosphates are found naturally in plant nutrients however, excess amounts can be added to bodies of water due to </a:t>
            </a:r>
            <a:r>
              <a:rPr lang="en-US" u="sng" dirty="0"/>
              <a:t>runoff.  </a:t>
            </a:r>
          </a:p>
          <a:p>
            <a:r>
              <a:rPr lang="en-US" u="sng" dirty="0"/>
              <a:t>Nitrates</a:t>
            </a:r>
            <a:r>
              <a:rPr lang="en-US" dirty="0"/>
              <a:t> Comes from things such as fertilizer, sewage, and leaking septic tanks</a:t>
            </a:r>
          </a:p>
          <a:p>
            <a:r>
              <a:rPr lang="en-US" u="sng" dirty="0"/>
              <a:t>Phosphates</a:t>
            </a:r>
            <a:r>
              <a:rPr lang="en-US" dirty="0"/>
              <a:t> usually enter waterways from human and animal waste, laundry, cleaning and industrial waste</a:t>
            </a:r>
          </a:p>
        </p:txBody>
      </p:sp>
    </p:spTree>
    <p:extLst>
      <p:ext uri="{BB962C8B-B14F-4D97-AF65-F5344CB8AC3E}">
        <p14:creationId xmlns:p14="http://schemas.microsoft.com/office/powerpoint/2010/main" val="14197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32684"/>
            <a:ext cx="7772400" cy="764797"/>
          </a:xfrm>
        </p:spPr>
        <p:txBody>
          <a:bodyPr/>
          <a:lstStyle/>
          <a:p>
            <a:pPr algn="ctr"/>
            <a:r>
              <a:rPr lang="en-US" u="sng" dirty="0" smtClean="0"/>
              <a:t>eutrophication</a:t>
            </a:r>
            <a:endParaRPr lang="en-US" u="sng" dirty="0"/>
          </a:p>
        </p:txBody>
      </p:sp>
      <p:sp>
        <p:nvSpPr>
          <p:cNvPr id="3" name="Content Placeholder 2"/>
          <p:cNvSpPr>
            <a:spLocks noGrp="1"/>
          </p:cNvSpPr>
          <p:nvPr>
            <p:ph idx="1"/>
          </p:nvPr>
        </p:nvSpPr>
        <p:spPr>
          <a:xfrm>
            <a:off x="1672472" y="997481"/>
            <a:ext cx="4885441" cy="5377763"/>
          </a:xfrm>
        </p:spPr>
        <p:txBody>
          <a:bodyPr>
            <a:noAutofit/>
          </a:bodyPr>
          <a:lstStyle/>
          <a:p>
            <a:pPr marL="0" indent="0">
              <a:buNone/>
            </a:pPr>
            <a:r>
              <a:rPr lang="en-US" sz="2400" dirty="0"/>
              <a:t>Eutrophication: (</a:t>
            </a:r>
            <a:r>
              <a:rPr lang="en-US" sz="2400" i="1" dirty="0"/>
              <a:t>Greek word meaning </a:t>
            </a:r>
            <a:r>
              <a:rPr lang="en-US" sz="2400" i="1" dirty="0"/>
              <a:t>development</a:t>
            </a:r>
            <a:r>
              <a:rPr lang="en-US" sz="2400" dirty="0"/>
              <a:t>)Over </a:t>
            </a:r>
            <a:r>
              <a:rPr lang="en-US" sz="2400" dirty="0"/>
              <a:t>fertilization of water with nutrients. </a:t>
            </a:r>
            <a:endParaRPr lang="en-US" sz="2400" dirty="0"/>
          </a:p>
          <a:p>
            <a:pPr marL="0" indent="0">
              <a:buNone/>
            </a:pPr>
            <a:r>
              <a:rPr lang="en-US" sz="2400" dirty="0"/>
              <a:t>This </a:t>
            </a:r>
            <a:r>
              <a:rPr lang="en-US" sz="2400" dirty="0"/>
              <a:t>occurs when water comes from runoff from farmlands, lawns, sewage, detergents, animal waste, and leaking septic </a:t>
            </a:r>
            <a:r>
              <a:rPr lang="en-US" sz="2400" dirty="0"/>
              <a:t>tanks getting into a body of water. These excess nutrients helps algae to grow rapidly, eventually covering the surface of water. All plants under water are no longer going to be able to photosynthesize, which will reduce the amount of DO and cause marine life to die. </a:t>
            </a:r>
          </a:p>
        </p:txBody>
      </p:sp>
      <p:pic>
        <p:nvPicPr>
          <p:cNvPr id="5" name="Picture 4"/>
          <p:cNvPicPr>
            <a:picLocks noChangeAspect="1"/>
          </p:cNvPicPr>
          <p:nvPr/>
        </p:nvPicPr>
        <p:blipFill>
          <a:blip r:embed="rId2"/>
          <a:stretch>
            <a:fillRect/>
          </a:stretch>
        </p:blipFill>
        <p:spPr>
          <a:xfrm>
            <a:off x="6557913" y="1595634"/>
            <a:ext cx="4110087" cy="3629025"/>
          </a:xfrm>
          <a:prstGeom prst="rect">
            <a:avLst/>
          </a:prstGeom>
        </p:spPr>
      </p:pic>
    </p:spTree>
    <p:extLst>
      <p:ext uri="{BB962C8B-B14F-4D97-AF65-F5344CB8AC3E}">
        <p14:creationId xmlns:p14="http://schemas.microsoft.com/office/powerpoint/2010/main" val="309373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1965" y="103694"/>
            <a:ext cx="4336329" cy="6612903"/>
          </a:xfrm>
        </p:spPr>
        <p:txBody>
          <a:bodyPr>
            <a:noAutofit/>
          </a:bodyPr>
          <a:lstStyle/>
          <a:p>
            <a:pPr marL="0" indent="0">
              <a:buNone/>
            </a:pPr>
            <a:r>
              <a:rPr lang="en-US" dirty="0"/>
              <a:t>In addition to the DO deficiency, decomposing bacteria will take any remaining oxygen in the body of water and use it to break down the plant matter. </a:t>
            </a:r>
          </a:p>
          <a:p>
            <a:pPr marL="0" indent="0">
              <a:buNone/>
            </a:pPr>
            <a:r>
              <a:rPr lang="en-US" dirty="0"/>
              <a:t>The process of algal blooms taking over and killing life in a body of water is EUTROPHICATION</a:t>
            </a:r>
          </a:p>
          <a:p>
            <a:pPr marL="0" indent="0">
              <a:buNone/>
            </a:pPr>
            <a:endParaRPr lang="en-US" dirty="0"/>
          </a:p>
          <a:p>
            <a:pPr marL="0" indent="0">
              <a:buNone/>
            </a:pPr>
            <a:r>
              <a:rPr lang="en-US" dirty="0">
                <a:hlinkClick r:id="rId2"/>
              </a:rPr>
              <a:t>https://</a:t>
            </a:r>
            <a:r>
              <a:rPr lang="en-US" dirty="0">
                <a:hlinkClick r:id="rId2"/>
              </a:rPr>
              <a:t>www.youtube.com/watch?v=mLbDbmmV6Qc</a:t>
            </a: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227975" y="1595634"/>
            <a:ext cx="4440025" cy="3629025"/>
          </a:xfrm>
          <a:prstGeom prst="rect">
            <a:avLst/>
          </a:prstGeom>
        </p:spPr>
      </p:pic>
    </p:spTree>
    <p:extLst>
      <p:ext uri="{BB962C8B-B14F-4D97-AF65-F5344CB8AC3E}">
        <p14:creationId xmlns:p14="http://schemas.microsoft.com/office/powerpoint/2010/main" val="321613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blank on </a:t>
            </a:r>
            <a:r>
              <a:rPr lang="en-US" dirty="0" err="1" smtClean="0"/>
              <a:t>ws</a:t>
            </a:r>
            <a:endParaRPr lang="en-US" dirty="0"/>
          </a:p>
        </p:txBody>
      </p:sp>
      <p:sp>
        <p:nvSpPr>
          <p:cNvPr id="3" name="Content Placeholder 2"/>
          <p:cNvSpPr>
            <a:spLocks noGrp="1"/>
          </p:cNvSpPr>
          <p:nvPr>
            <p:ph idx="1"/>
          </p:nvPr>
        </p:nvSpPr>
        <p:spPr/>
        <p:txBody>
          <a:bodyPr/>
          <a:lstStyle/>
          <a:p>
            <a:r>
              <a:rPr lang="en-US" dirty="0" smtClean="0"/>
              <a:t>Summarize the previous slides and fill in blanks on your notes explaining eutrophication. Use the link on the following page to help</a:t>
            </a:r>
            <a:endParaRPr lang="en-US" dirty="0"/>
          </a:p>
        </p:txBody>
      </p:sp>
    </p:spTree>
    <p:extLst>
      <p:ext uri="{BB962C8B-B14F-4D97-AF65-F5344CB8AC3E}">
        <p14:creationId xmlns:p14="http://schemas.microsoft.com/office/powerpoint/2010/main" val="32650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salinity</a:t>
            </a:r>
            <a:endParaRPr lang="en-US" dirty="0"/>
          </a:p>
        </p:txBody>
      </p:sp>
      <p:sp>
        <p:nvSpPr>
          <p:cNvPr id="3" name="Content Placeholder 2"/>
          <p:cNvSpPr>
            <a:spLocks noGrp="1"/>
          </p:cNvSpPr>
          <p:nvPr>
            <p:ph idx="1"/>
          </p:nvPr>
        </p:nvSpPr>
        <p:spPr>
          <a:xfrm>
            <a:off x="2096679" y="1800897"/>
            <a:ext cx="7772400" cy="4050792"/>
          </a:xfrm>
        </p:spPr>
        <p:txBody>
          <a:bodyPr>
            <a:normAutofit/>
          </a:bodyPr>
          <a:lstStyle/>
          <a:p>
            <a:r>
              <a:rPr lang="en-US" sz="3600" dirty="0"/>
              <a:t>Salinity is the amount of dissolved </a:t>
            </a:r>
            <a:r>
              <a:rPr lang="en-US" sz="3600" u="sng" dirty="0"/>
              <a:t>salts</a:t>
            </a:r>
            <a:r>
              <a:rPr lang="en-US" sz="3600" dirty="0"/>
              <a:t> in water. The solubility of oxygen decreases as the temperature and salinity ____________</a:t>
            </a:r>
          </a:p>
        </p:txBody>
      </p:sp>
      <p:sp>
        <p:nvSpPr>
          <p:cNvPr id="4" name="Rectangle 3"/>
          <p:cNvSpPr/>
          <p:nvPr/>
        </p:nvSpPr>
        <p:spPr>
          <a:xfrm>
            <a:off x="2396007" y="3557335"/>
            <a:ext cx="2550185"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increases</a:t>
            </a:r>
          </a:p>
        </p:txBody>
      </p:sp>
    </p:spTree>
    <p:extLst>
      <p:ext uri="{BB962C8B-B14F-4D97-AF65-F5344CB8AC3E}">
        <p14:creationId xmlns:p14="http://schemas.microsoft.com/office/powerpoint/2010/main" val="17738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7708"/>
            <a:ext cx="7772400" cy="1066454"/>
          </a:xfrm>
        </p:spPr>
        <p:txBody>
          <a:bodyPr/>
          <a:lstStyle/>
          <a:p>
            <a:pPr algn="ctr"/>
            <a:r>
              <a:rPr lang="en-US" u="sng" dirty="0" smtClean="0"/>
              <a:t>Bio-indicators</a:t>
            </a:r>
            <a:endParaRPr lang="en-US" u="sng" dirty="0"/>
          </a:p>
        </p:txBody>
      </p:sp>
      <p:sp>
        <p:nvSpPr>
          <p:cNvPr id="3" name="Content Placeholder 2"/>
          <p:cNvSpPr>
            <a:spLocks noGrp="1"/>
          </p:cNvSpPr>
          <p:nvPr>
            <p:ph idx="1"/>
          </p:nvPr>
        </p:nvSpPr>
        <p:spPr>
          <a:xfrm>
            <a:off x="2209800" y="1104162"/>
            <a:ext cx="7772400" cy="4050792"/>
          </a:xfrm>
        </p:spPr>
        <p:txBody>
          <a:bodyPr>
            <a:noAutofit/>
          </a:bodyPr>
          <a:lstStyle/>
          <a:p>
            <a:r>
              <a:rPr lang="en-US" sz="3200" dirty="0"/>
              <a:t>Organisms used to assess ecosystems health</a:t>
            </a:r>
          </a:p>
          <a:p>
            <a:r>
              <a:rPr lang="en-US" sz="3200" dirty="0"/>
              <a:t>Looking at the health of the organisms that are living in the water, can help determine the health of the water system </a:t>
            </a:r>
          </a:p>
          <a:p>
            <a:r>
              <a:rPr lang="en-US" sz="3200" dirty="0"/>
              <a:t>Water that is healthy helps keep its organisms healthy. Diseased fish shows that the water system is unhealthy</a:t>
            </a:r>
            <a:endParaRPr lang="en-US" sz="3200" dirty="0"/>
          </a:p>
        </p:txBody>
      </p:sp>
    </p:spTree>
    <p:extLst>
      <p:ext uri="{BB962C8B-B14F-4D97-AF65-F5344CB8AC3E}">
        <p14:creationId xmlns:p14="http://schemas.microsoft.com/office/powerpoint/2010/main" val="31976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35671"/>
            <a:ext cx="7772400" cy="1019320"/>
          </a:xfrm>
        </p:spPr>
        <p:txBody>
          <a:bodyPr/>
          <a:lstStyle/>
          <a:p>
            <a:pPr algn="ctr"/>
            <a:r>
              <a:rPr lang="en-US" u="sng" dirty="0" smtClean="0"/>
              <a:t>Good vs. Bad </a:t>
            </a:r>
            <a:r>
              <a:rPr lang="en-US" u="sng" dirty="0" err="1" smtClean="0"/>
              <a:t>Bioindicators</a:t>
            </a:r>
            <a:endParaRPr lang="en-US" u="sng" dirty="0"/>
          </a:p>
        </p:txBody>
      </p:sp>
      <p:sp>
        <p:nvSpPr>
          <p:cNvPr id="3" name="Content Placeholder 2"/>
          <p:cNvSpPr>
            <a:spLocks noGrp="1"/>
          </p:cNvSpPr>
          <p:nvPr>
            <p:ph idx="1"/>
          </p:nvPr>
        </p:nvSpPr>
        <p:spPr>
          <a:xfrm>
            <a:off x="2209800" y="1283648"/>
            <a:ext cx="7772400" cy="4050792"/>
          </a:xfrm>
        </p:spPr>
        <p:txBody>
          <a:bodyPr>
            <a:normAutofit/>
          </a:bodyPr>
          <a:lstStyle/>
          <a:p>
            <a:r>
              <a:rPr lang="en-US" dirty="0"/>
              <a:t>A good bio-indicator does not easily adapt to a changing environment. These organisms stay within a small range and if you no longer see them in the body of water, this indicates a change in water quality</a:t>
            </a:r>
          </a:p>
          <a:p>
            <a:endParaRPr lang="en-US" dirty="0"/>
          </a:p>
          <a:p>
            <a:r>
              <a:rPr lang="en-US" dirty="0"/>
              <a:t>A bad bio-indicator can live in a wide range of water quality and can change with its environment. </a:t>
            </a:r>
            <a:endParaRPr lang="en-US" dirty="0"/>
          </a:p>
        </p:txBody>
      </p:sp>
    </p:spTree>
    <p:extLst>
      <p:ext uri="{BB962C8B-B14F-4D97-AF65-F5344CB8AC3E}">
        <p14:creationId xmlns:p14="http://schemas.microsoft.com/office/powerpoint/2010/main" val="123244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131" y="179109"/>
            <a:ext cx="5927065" cy="2450969"/>
          </a:xfrm>
        </p:spPr>
        <p:txBody>
          <a:bodyPr>
            <a:noAutofit/>
          </a:bodyPr>
          <a:lstStyle/>
          <a:p>
            <a:pPr algn="ctr"/>
            <a:r>
              <a:rPr lang="en-US" dirty="0"/>
              <a:t>What’s wrong with the water? </a:t>
            </a:r>
            <a:r>
              <a:rPr lang="en-US" sz="2800" dirty="0"/>
              <a:t/>
            </a:r>
            <a:br>
              <a:rPr lang="en-US" sz="2800" dirty="0"/>
            </a:br>
            <a:r>
              <a:rPr lang="en-US" sz="2800" dirty="0"/>
              <a:t>Explain any methods scientist use to determine healthy water </a:t>
            </a:r>
            <a:endParaRPr lang="en-US" sz="2800" dirty="0"/>
          </a:p>
        </p:txBody>
      </p:sp>
      <p:pic>
        <p:nvPicPr>
          <p:cNvPr id="4" name="Content Placeholder 3"/>
          <p:cNvPicPr>
            <a:picLocks noGrp="1" noChangeAspect="1"/>
          </p:cNvPicPr>
          <p:nvPr>
            <p:ph idx="1"/>
          </p:nvPr>
        </p:nvPicPr>
        <p:blipFill>
          <a:blip r:embed="rId2"/>
          <a:srcRect t="13027" b="13027"/>
          <a:stretch>
            <a:fillRect/>
          </a:stretch>
        </p:blipFill>
        <p:spPr>
          <a:xfrm>
            <a:off x="1524001" y="3933182"/>
            <a:ext cx="4586497" cy="2924819"/>
          </a:xfrm>
        </p:spPr>
      </p:pic>
      <p:pic>
        <p:nvPicPr>
          <p:cNvPr id="5" name="Picture 4"/>
          <p:cNvPicPr>
            <a:picLocks noChangeAspect="1"/>
          </p:cNvPicPr>
          <p:nvPr/>
        </p:nvPicPr>
        <p:blipFill>
          <a:blip r:embed="rId3"/>
          <a:stretch>
            <a:fillRect/>
          </a:stretch>
        </p:blipFill>
        <p:spPr>
          <a:xfrm>
            <a:off x="5479144" y="2831911"/>
            <a:ext cx="5188857" cy="3327400"/>
          </a:xfrm>
          <a:prstGeom prst="rect">
            <a:avLst/>
          </a:prstGeom>
        </p:spPr>
      </p:pic>
      <p:pic>
        <p:nvPicPr>
          <p:cNvPr id="6" name="Picture 5"/>
          <p:cNvPicPr>
            <a:picLocks noChangeAspect="1"/>
          </p:cNvPicPr>
          <p:nvPr/>
        </p:nvPicPr>
        <p:blipFill>
          <a:blip r:embed="rId4"/>
          <a:stretch>
            <a:fillRect/>
          </a:stretch>
        </p:blipFill>
        <p:spPr>
          <a:xfrm>
            <a:off x="1524000" y="54429"/>
            <a:ext cx="2558144" cy="3878752"/>
          </a:xfrm>
          <a:prstGeom prst="rect">
            <a:avLst/>
          </a:prstGeom>
        </p:spPr>
      </p:pic>
    </p:spTree>
    <p:extLst>
      <p:ext uri="{BB962C8B-B14F-4D97-AF65-F5344CB8AC3E}">
        <p14:creationId xmlns:p14="http://schemas.microsoft.com/office/powerpoint/2010/main" val="274549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79" y="141402"/>
            <a:ext cx="7772400" cy="1132442"/>
          </a:xfrm>
        </p:spPr>
        <p:txBody>
          <a:bodyPr>
            <a:normAutofit/>
          </a:bodyPr>
          <a:lstStyle/>
          <a:p>
            <a:r>
              <a:rPr lang="en-US" sz="5400" dirty="0"/>
              <a:t>pH (potential of hydrogen)</a:t>
            </a:r>
            <a:endParaRPr lang="en-US" sz="5400" dirty="0"/>
          </a:p>
        </p:txBody>
      </p:sp>
      <p:sp>
        <p:nvSpPr>
          <p:cNvPr id="3" name="Content Placeholder 2"/>
          <p:cNvSpPr>
            <a:spLocks noGrp="1"/>
          </p:cNvSpPr>
          <p:nvPr>
            <p:ph idx="1"/>
          </p:nvPr>
        </p:nvSpPr>
        <p:spPr>
          <a:xfrm>
            <a:off x="1674830" y="1273844"/>
            <a:ext cx="8307371" cy="4898356"/>
          </a:xfrm>
        </p:spPr>
        <p:txBody>
          <a:bodyPr>
            <a:noAutofit/>
          </a:bodyPr>
          <a:lstStyle/>
          <a:p>
            <a:r>
              <a:rPr lang="en-US" sz="3200" dirty="0"/>
              <a:t>pH is the measurement of how </a:t>
            </a:r>
            <a:r>
              <a:rPr lang="en-US" sz="3200" u="sng" dirty="0"/>
              <a:t>acidic </a:t>
            </a:r>
            <a:r>
              <a:rPr lang="en-US" sz="3200" dirty="0"/>
              <a:t>or basic a substance is</a:t>
            </a:r>
          </a:p>
          <a:p>
            <a:r>
              <a:rPr lang="en-US" sz="3200" dirty="0"/>
              <a:t>The pH scale ranges from </a:t>
            </a:r>
            <a:r>
              <a:rPr lang="en-US" sz="3200" u="sng" dirty="0"/>
              <a:t>0 to14</a:t>
            </a:r>
          </a:p>
          <a:p>
            <a:pPr lvl="1"/>
            <a:r>
              <a:rPr lang="en-US" i="1" dirty="0"/>
              <a:t>The closer the number is to 0 the more acidic, the closer it is to 14 the more basic</a:t>
            </a:r>
          </a:p>
          <a:p>
            <a:r>
              <a:rPr lang="en-US" sz="3200" dirty="0"/>
              <a:t>A substance with the pH of </a:t>
            </a:r>
            <a:r>
              <a:rPr lang="en-US" sz="3200" u="sng" dirty="0"/>
              <a:t>7</a:t>
            </a:r>
            <a:r>
              <a:rPr lang="en-US" sz="3200" dirty="0"/>
              <a:t> is considered neutral, meaning its neither acidic nor basic</a:t>
            </a:r>
          </a:p>
          <a:p>
            <a:r>
              <a:rPr lang="en-US" sz="3200" dirty="0"/>
              <a:t>Any substance that has a pH less than 7 is </a:t>
            </a:r>
            <a:r>
              <a:rPr lang="en-US" sz="3200" u="sng" dirty="0"/>
              <a:t>acidic, </a:t>
            </a:r>
            <a:r>
              <a:rPr lang="en-US" sz="3200" dirty="0"/>
              <a:t>and substances with a pH greater than 7 are </a:t>
            </a:r>
            <a:r>
              <a:rPr lang="en-US" sz="3200" u="sng" dirty="0"/>
              <a:t>basic</a:t>
            </a:r>
          </a:p>
          <a:p>
            <a:endParaRPr lang="en-US" sz="3200" dirty="0"/>
          </a:p>
        </p:txBody>
      </p:sp>
    </p:spTree>
    <p:extLst>
      <p:ext uri="{BB962C8B-B14F-4D97-AF65-F5344CB8AC3E}">
        <p14:creationId xmlns:p14="http://schemas.microsoft.com/office/powerpoint/2010/main" val="22916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130" y="546755"/>
            <a:ext cx="7930299" cy="5804555"/>
          </a:xfrm>
        </p:spPr>
        <p:txBody>
          <a:bodyPr>
            <a:normAutofit/>
          </a:bodyPr>
          <a:lstStyle/>
          <a:p>
            <a:r>
              <a:rPr lang="en-US" sz="3200" dirty="0"/>
              <a:t>Pure water is 7 – very healthy, but we don’t find pure water naturally on our planet. </a:t>
            </a:r>
          </a:p>
          <a:p>
            <a:endParaRPr lang="en-US" sz="3200" dirty="0"/>
          </a:p>
          <a:p>
            <a:r>
              <a:rPr lang="en-US" sz="3200" dirty="0"/>
              <a:t>Since we don’t find pure water naturally on our planet, what is the range for healthy water for marine life?</a:t>
            </a:r>
          </a:p>
          <a:p>
            <a:pPr lvl="2"/>
            <a:r>
              <a:rPr lang="en-US" sz="2400" dirty="0"/>
              <a:t>Waters ranging in pH between 6.5 – 8.5 are considered healthy waters </a:t>
            </a:r>
          </a:p>
          <a:p>
            <a:endParaRPr lang="en-US" sz="3200" dirty="0"/>
          </a:p>
          <a:p>
            <a:r>
              <a:rPr lang="en-US" sz="3200" dirty="0"/>
              <a:t>pH is important to living things because:</a:t>
            </a:r>
          </a:p>
          <a:p>
            <a:pPr lvl="1"/>
            <a:r>
              <a:rPr lang="en-US" sz="2800" dirty="0"/>
              <a:t>Living things grow and survive in a particular pH environment </a:t>
            </a:r>
          </a:p>
          <a:p>
            <a:endParaRPr lang="en-US" dirty="0"/>
          </a:p>
        </p:txBody>
      </p:sp>
    </p:spTree>
    <p:extLst>
      <p:ext uri="{BB962C8B-B14F-4D97-AF65-F5344CB8AC3E}">
        <p14:creationId xmlns:p14="http://schemas.microsoft.com/office/powerpoint/2010/main" val="632528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700" y="1466850"/>
            <a:ext cx="6605923" cy="3364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90876" y="4038601"/>
            <a:ext cx="1076325" cy="646331"/>
          </a:xfrm>
          <a:prstGeom prst="rect">
            <a:avLst/>
          </a:prstGeom>
          <a:solidFill>
            <a:schemeClr val="bg1"/>
          </a:solidFill>
        </p:spPr>
        <p:txBody>
          <a:bodyPr wrap="square" rtlCol="0">
            <a:spAutoFit/>
          </a:bodyPr>
          <a:lstStyle/>
          <a:p>
            <a:pPr algn="ctr"/>
            <a:r>
              <a:rPr lang="en-US" dirty="0"/>
              <a:t>Strong acid</a:t>
            </a:r>
          </a:p>
        </p:txBody>
      </p:sp>
      <p:sp>
        <p:nvSpPr>
          <p:cNvPr id="6" name="TextBox 5"/>
          <p:cNvSpPr txBox="1"/>
          <p:nvPr/>
        </p:nvSpPr>
        <p:spPr>
          <a:xfrm>
            <a:off x="3184328" y="4038600"/>
            <a:ext cx="1076325" cy="646331"/>
          </a:xfrm>
          <a:prstGeom prst="rect">
            <a:avLst/>
          </a:prstGeom>
          <a:solidFill>
            <a:schemeClr val="bg1"/>
          </a:solidFill>
        </p:spPr>
        <p:txBody>
          <a:bodyPr wrap="square" rtlCol="0">
            <a:spAutoFit/>
          </a:bodyPr>
          <a:lstStyle/>
          <a:p>
            <a:pPr algn="ctr"/>
            <a:r>
              <a:rPr lang="en-US" dirty="0"/>
              <a:t>Strong acid</a:t>
            </a:r>
          </a:p>
        </p:txBody>
      </p:sp>
      <p:sp>
        <p:nvSpPr>
          <p:cNvPr id="7" name="TextBox 6"/>
          <p:cNvSpPr txBox="1"/>
          <p:nvPr/>
        </p:nvSpPr>
        <p:spPr>
          <a:xfrm>
            <a:off x="3276601" y="4123548"/>
            <a:ext cx="1076325" cy="646331"/>
          </a:xfrm>
          <a:prstGeom prst="rect">
            <a:avLst/>
          </a:prstGeom>
          <a:solidFill>
            <a:schemeClr val="bg1"/>
          </a:solidFill>
        </p:spPr>
        <p:txBody>
          <a:bodyPr wrap="square" rtlCol="0">
            <a:spAutoFit/>
          </a:bodyPr>
          <a:lstStyle/>
          <a:p>
            <a:pPr algn="ctr"/>
            <a:r>
              <a:rPr lang="en-US" dirty="0"/>
              <a:t>Strong acid</a:t>
            </a:r>
          </a:p>
        </p:txBody>
      </p:sp>
      <p:sp>
        <p:nvSpPr>
          <p:cNvPr id="8" name="TextBox 7"/>
          <p:cNvSpPr txBox="1"/>
          <p:nvPr/>
        </p:nvSpPr>
        <p:spPr>
          <a:xfrm>
            <a:off x="3305176" y="4152901"/>
            <a:ext cx="1076325" cy="646331"/>
          </a:xfrm>
          <a:prstGeom prst="rect">
            <a:avLst/>
          </a:prstGeom>
          <a:solidFill>
            <a:schemeClr val="bg1"/>
          </a:solidFill>
        </p:spPr>
        <p:txBody>
          <a:bodyPr wrap="square" rtlCol="0">
            <a:spAutoFit/>
          </a:bodyPr>
          <a:lstStyle/>
          <a:p>
            <a:pPr algn="ctr"/>
            <a:r>
              <a:rPr lang="en-US" dirty="0"/>
              <a:t>Strong acid</a:t>
            </a:r>
          </a:p>
        </p:txBody>
      </p:sp>
      <p:sp>
        <p:nvSpPr>
          <p:cNvPr id="9" name="TextBox 8"/>
          <p:cNvSpPr txBox="1"/>
          <p:nvPr/>
        </p:nvSpPr>
        <p:spPr>
          <a:xfrm>
            <a:off x="5454850" y="4309699"/>
            <a:ext cx="1076325" cy="369332"/>
          </a:xfrm>
          <a:prstGeom prst="rect">
            <a:avLst/>
          </a:prstGeom>
          <a:solidFill>
            <a:schemeClr val="bg1"/>
          </a:solidFill>
        </p:spPr>
        <p:txBody>
          <a:bodyPr wrap="square" rtlCol="0">
            <a:spAutoFit/>
          </a:bodyPr>
          <a:lstStyle/>
          <a:p>
            <a:pPr algn="ctr"/>
            <a:r>
              <a:rPr lang="en-US" dirty="0"/>
              <a:t>Neutral </a:t>
            </a:r>
          </a:p>
        </p:txBody>
      </p:sp>
      <p:sp>
        <p:nvSpPr>
          <p:cNvPr id="10" name="TextBox 9"/>
          <p:cNvSpPr txBox="1"/>
          <p:nvPr/>
        </p:nvSpPr>
        <p:spPr>
          <a:xfrm>
            <a:off x="7925397" y="4075147"/>
            <a:ext cx="1076325" cy="646331"/>
          </a:xfrm>
          <a:prstGeom prst="rect">
            <a:avLst/>
          </a:prstGeom>
          <a:solidFill>
            <a:schemeClr val="bg1"/>
          </a:solidFill>
        </p:spPr>
        <p:txBody>
          <a:bodyPr wrap="square" rtlCol="0">
            <a:spAutoFit/>
          </a:bodyPr>
          <a:lstStyle/>
          <a:p>
            <a:pPr algn="ctr"/>
            <a:r>
              <a:rPr lang="en-US" dirty="0"/>
              <a:t>Strong base</a:t>
            </a:r>
          </a:p>
        </p:txBody>
      </p:sp>
      <p:sp>
        <p:nvSpPr>
          <p:cNvPr id="11" name="TextBox 10"/>
          <p:cNvSpPr txBox="1"/>
          <p:nvPr/>
        </p:nvSpPr>
        <p:spPr>
          <a:xfrm>
            <a:off x="6426399" y="4075147"/>
            <a:ext cx="1076325" cy="646331"/>
          </a:xfrm>
          <a:prstGeom prst="rect">
            <a:avLst/>
          </a:prstGeom>
          <a:solidFill>
            <a:schemeClr val="bg1"/>
          </a:solidFill>
        </p:spPr>
        <p:txBody>
          <a:bodyPr wrap="square" rtlCol="0">
            <a:spAutoFit/>
          </a:bodyPr>
          <a:lstStyle/>
          <a:p>
            <a:pPr algn="ctr"/>
            <a:r>
              <a:rPr lang="en-US" dirty="0"/>
              <a:t>Weak base</a:t>
            </a:r>
          </a:p>
        </p:txBody>
      </p:sp>
      <p:sp>
        <p:nvSpPr>
          <p:cNvPr id="12" name="TextBox 11"/>
          <p:cNvSpPr txBox="1"/>
          <p:nvPr/>
        </p:nvSpPr>
        <p:spPr>
          <a:xfrm>
            <a:off x="4505326" y="4010577"/>
            <a:ext cx="1076325" cy="646331"/>
          </a:xfrm>
          <a:prstGeom prst="rect">
            <a:avLst/>
          </a:prstGeom>
          <a:solidFill>
            <a:schemeClr val="bg1"/>
          </a:solidFill>
        </p:spPr>
        <p:txBody>
          <a:bodyPr wrap="square" rtlCol="0">
            <a:spAutoFit/>
          </a:bodyPr>
          <a:lstStyle/>
          <a:p>
            <a:pPr algn="ctr"/>
            <a:r>
              <a:rPr lang="en-US" dirty="0"/>
              <a:t>Weak acid</a:t>
            </a:r>
          </a:p>
        </p:txBody>
      </p:sp>
    </p:spTree>
    <p:extLst>
      <p:ext uri="{BB962C8B-B14F-4D97-AF65-F5344CB8AC3E}">
        <p14:creationId xmlns:p14="http://schemas.microsoft.com/office/powerpoint/2010/main" val="63424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24001" y="0"/>
            <a:ext cx="9144000" cy="6858000"/>
          </a:xfrm>
          <a:prstGeom prst="rect">
            <a:avLst/>
          </a:prstGeom>
        </p:spPr>
      </p:pic>
    </p:spTree>
    <p:extLst>
      <p:ext uri="{BB962C8B-B14F-4D97-AF65-F5344CB8AC3E}">
        <p14:creationId xmlns:p14="http://schemas.microsoft.com/office/powerpoint/2010/main" val="243224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90384"/>
            <a:ext cx="7313613" cy="868362"/>
          </a:xfrm>
        </p:spPr>
        <p:txBody>
          <a:bodyPr/>
          <a:lstStyle/>
          <a:p>
            <a:pPr algn="ctr"/>
            <a:r>
              <a:rPr lang="en-US" u="sng" dirty="0" smtClean="0"/>
              <a:t>Turbidity</a:t>
            </a:r>
            <a:r>
              <a:rPr lang="en-US" dirty="0" smtClean="0"/>
              <a:t> </a:t>
            </a:r>
            <a:endParaRPr lang="en-US" dirty="0"/>
          </a:p>
        </p:txBody>
      </p:sp>
      <p:sp>
        <p:nvSpPr>
          <p:cNvPr id="3" name="Content Placeholder 2"/>
          <p:cNvSpPr>
            <a:spLocks noGrp="1"/>
          </p:cNvSpPr>
          <p:nvPr>
            <p:ph idx="1"/>
          </p:nvPr>
        </p:nvSpPr>
        <p:spPr>
          <a:xfrm>
            <a:off x="1927257" y="864342"/>
            <a:ext cx="8514500" cy="4056062"/>
          </a:xfrm>
        </p:spPr>
        <p:txBody>
          <a:bodyPr>
            <a:noAutofit/>
          </a:bodyPr>
          <a:lstStyle/>
          <a:p>
            <a:r>
              <a:rPr lang="en-US" u="sng" dirty="0"/>
              <a:t>Turbidity</a:t>
            </a:r>
            <a:r>
              <a:rPr lang="en-US" dirty="0"/>
              <a:t> is the </a:t>
            </a:r>
            <a:r>
              <a:rPr lang="en-US" u="sng" dirty="0"/>
              <a:t>cloudiness</a:t>
            </a:r>
            <a:r>
              <a:rPr lang="en-US" dirty="0"/>
              <a:t> of water </a:t>
            </a:r>
          </a:p>
          <a:p>
            <a:r>
              <a:rPr lang="en-US" dirty="0"/>
              <a:t>Water can become turbid if suspended pieces of </a:t>
            </a:r>
            <a:r>
              <a:rPr lang="en-US" u="sng" dirty="0"/>
              <a:t>soil, sewage, and algae</a:t>
            </a:r>
            <a:r>
              <a:rPr lang="en-US" dirty="0"/>
              <a:t> are in the water.</a:t>
            </a:r>
          </a:p>
          <a:p>
            <a:r>
              <a:rPr lang="en-US" dirty="0"/>
              <a:t>Turbidity in the water can prevent plants from getting enough sunlight to complete photosynthesis</a:t>
            </a:r>
            <a:endParaRPr lang="en-US" dirty="0"/>
          </a:p>
          <a:p>
            <a:r>
              <a:rPr lang="en-US" dirty="0"/>
              <a:t>Water is more turbid = more cloudy </a:t>
            </a:r>
          </a:p>
          <a:p>
            <a:r>
              <a:rPr lang="en-US" dirty="0"/>
              <a:t>less turbid = less cloudy </a:t>
            </a:r>
            <a:endParaRPr lang="en-US" dirty="0"/>
          </a:p>
        </p:txBody>
      </p:sp>
      <p:pic>
        <p:nvPicPr>
          <p:cNvPr id="4" name="Picture 3"/>
          <p:cNvPicPr>
            <a:picLocks noChangeAspect="1"/>
          </p:cNvPicPr>
          <p:nvPr/>
        </p:nvPicPr>
        <p:blipFill>
          <a:blip r:embed="rId2"/>
          <a:stretch>
            <a:fillRect/>
          </a:stretch>
        </p:blipFill>
        <p:spPr>
          <a:xfrm>
            <a:off x="4800822" y="4826000"/>
            <a:ext cx="5867179" cy="2032000"/>
          </a:xfrm>
          <a:prstGeom prst="rect">
            <a:avLst/>
          </a:prstGeom>
        </p:spPr>
      </p:pic>
    </p:spTree>
    <p:extLst>
      <p:ext uri="{BB962C8B-B14F-4D97-AF65-F5344CB8AC3E}">
        <p14:creationId xmlns:p14="http://schemas.microsoft.com/office/powerpoint/2010/main" val="37412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551" y="1227"/>
            <a:ext cx="7772400" cy="953333"/>
          </a:xfrm>
        </p:spPr>
        <p:txBody>
          <a:bodyPr/>
          <a:lstStyle/>
          <a:p>
            <a:pPr algn="ctr"/>
            <a:r>
              <a:rPr lang="en-US" dirty="0" smtClean="0"/>
              <a:t>Dissolved Oxygen (DO)</a:t>
            </a:r>
            <a:endParaRPr lang="en-US" dirty="0"/>
          </a:p>
        </p:txBody>
      </p:sp>
      <p:sp>
        <p:nvSpPr>
          <p:cNvPr id="3" name="Content Placeholder 2"/>
          <p:cNvSpPr>
            <a:spLocks noGrp="1"/>
          </p:cNvSpPr>
          <p:nvPr>
            <p:ph idx="1"/>
          </p:nvPr>
        </p:nvSpPr>
        <p:spPr>
          <a:xfrm>
            <a:off x="1732884" y="1056442"/>
            <a:ext cx="8685734" cy="5156119"/>
          </a:xfrm>
        </p:spPr>
        <p:txBody>
          <a:bodyPr>
            <a:normAutofit/>
          </a:bodyPr>
          <a:lstStyle/>
          <a:p>
            <a:pPr marL="0" indent="0">
              <a:buNone/>
            </a:pPr>
            <a:r>
              <a:rPr lang="en-US" sz="2600" dirty="0"/>
              <a:t>All living organisms need </a:t>
            </a:r>
            <a:r>
              <a:rPr lang="en-US" sz="2600" u="sng" dirty="0"/>
              <a:t>oxygen</a:t>
            </a:r>
            <a:r>
              <a:rPr lang="en-US" sz="2600" dirty="0"/>
              <a:t>, which they get from water, so the water systems are healthier when they have more DO.</a:t>
            </a:r>
          </a:p>
          <a:p>
            <a:pPr marL="0" indent="0">
              <a:buNone/>
            </a:pPr>
            <a:r>
              <a:rPr lang="en-US" sz="2600" dirty="0"/>
              <a:t>Photosynthesizing plants and moving water adds </a:t>
            </a:r>
            <a:r>
              <a:rPr lang="en-US" sz="2600" u="sng" dirty="0"/>
              <a:t>D.O. </a:t>
            </a:r>
            <a:r>
              <a:rPr lang="en-US" sz="2600" dirty="0"/>
              <a:t>within the water. The amount of oxygen within a body of water is called </a:t>
            </a:r>
            <a:r>
              <a:rPr lang="en-US" sz="2600" u="sng" dirty="0"/>
              <a:t>dissolved oxygen </a:t>
            </a:r>
          </a:p>
          <a:p>
            <a:pPr marL="0" indent="0">
              <a:buNone/>
            </a:pPr>
            <a:r>
              <a:rPr lang="en-US" sz="2600" dirty="0"/>
              <a:t>Areas that have higher salinities, have lower amounts of DO</a:t>
            </a:r>
          </a:p>
        </p:txBody>
      </p:sp>
      <p:pic>
        <p:nvPicPr>
          <p:cNvPr id="4" name="Picture 3"/>
          <p:cNvPicPr>
            <a:picLocks noChangeAspect="1"/>
          </p:cNvPicPr>
          <p:nvPr/>
        </p:nvPicPr>
        <p:blipFill rotWithShape="1">
          <a:blip r:embed="rId2"/>
          <a:srcRect b="23653"/>
          <a:stretch/>
        </p:blipFill>
        <p:spPr>
          <a:xfrm>
            <a:off x="4100661" y="3933657"/>
            <a:ext cx="4889369" cy="2799653"/>
          </a:xfrm>
          <a:prstGeom prst="rect">
            <a:avLst/>
          </a:prstGeom>
        </p:spPr>
      </p:pic>
    </p:spTree>
    <p:extLst>
      <p:ext uri="{BB962C8B-B14F-4D97-AF65-F5344CB8AC3E}">
        <p14:creationId xmlns:p14="http://schemas.microsoft.com/office/powerpoint/2010/main" val="320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946" y="187517"/>
            <a:ext cx="8700655" cy="868362"/>
          </a:xfrm>
        </p:spPr>
        <p:txBody>
          <a:bodyPr>
            <a:normAutofit fontScale="90000"/>
          </a:bodyPr>
          <a:lstStyle/>
          <a:p>
            <a:r>
              <a:rPr lang="en-US" dirty="0" smtClean="0"/>
              <a:t>What do you think will happen to marine life if DO is too low?</a:t>
            </a:r>
            <a:endParaRPr lang="en-US" dirty="0"/>
          </a:p>
        </p:txBody>
      </p:sp>
      <p:sp>
        <p:nvSpPr>
          <p:cNvPr id="4" name="Content Placeholder 3"/>
          <p:cNvSpPr>
            <a:spLocks noGrp="1"/>
          </p:cNvSpPr>
          <p:nvPr>
            <p:ph idx="1"/>
          </p:nvPr>
        </p:nvSpPr>
        <p:spPr>
          <a:xfrm>
            <a:off x="7633854" y="1735138"/>
            <a:ext cx="3034146" cy="4056062"/>
          </a:xfrm>
        </p:spPr>
        <p:txBody>
          <a:bodyPr/>
          <a:lstStyle/>
          <a:p>
            <a:pPr marL="0" indent="0" algn="ctr">
              <a:buNone/>
            </a:pPr>
            <a:r>
              <a:rPr lang="en-US" dirty="0"/>
              <a:t>More DO = More oxygen available for marine </a:t>
            </a:r>
            <a:r>
              <a:rPr lang="en-US" dirty="0" smtClean="0"/>
              <a:t>life</a:t>
            </a:r>
          </a:p>
          <a:p>
            <a:pPr marL="0" indent="0" algn="ctr">
              <a:buNone/>
            </a:pPr>
            <a:endParaRPr lang="en-US" dirty="0"/>
          </a:p>
          <a:p>
            <a:pPr marL="0" indent="0" algn="ctr">
              <a:buNone/>
            </a:pPr>
            <a:r>
              <a:rPr lang="en-US" dirty="0"/>
              <a:t>Less DO = Less available DO for marine life</a:t>
            </a:r>
          </a:p>
          <a:p>
            <a:endParaRPr lang="en-US" dirty="0"/>
          </a:p>
        </p:txBody>
      </p:sp>
      <p:pic>
        <p:nvPicPr>
          <p:cNvPr id="1026" name="Picture 2" descr="Image result for dissolved oxy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976" y="1537397"/>
            <a:ext cx="6102134" cy="516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4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Widescreen</PresentationFormat>
  <Paragraphs>69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#30 Water Quality Indicators </vt:lpstr>
      <vt:lpstr>What’s wrong with the water?  Explain any methods scientist use to determine healthy water </vt:lpstr>
      <vt:lpstr>pH (potential of hydrogen)</vt:lpstr>
      <vt:lpstr>PowerPoint Presentation</vt:lpstr>
      <vt:lpstr>PowerPoint Presentation</vt:lpstr>
      <vt:lpstr>PowerPoint Presentation</vt:lpstr>
      <vt:lpstr>Turbidity </vt:lpstr>
      <vt:lpstr>Dissolved Oxygen (DO)</vt:lpstr>
      <vt:lpstr>What do you think will happen to marine life if DO is too low?</vt:lpstr>
      <vt:lpstr>Fill in the blank on ws</vt:lpstr>
      <vt:lpstr>Temperature</vt:lpstr>
      <vt:lpstr>Fill in the blank on ws</vt:lpstr>
      <vt:lpstr>Nitrate and phosphate levels  </vt:lpstr>
      <vt:lpstr>eutrophication</vt:lpstr>
      <vt:lpstr>PowerPoint Presentation</vt:lpstr>
      <vt:lpstr>Fill in the blank on ws</vt:lpstr>
      <vt:lpstr>salinity</vt:lpstr>
      <vt:lpstr>Bio-indicators</vt:lpstr>
      <vt:lpstr>Good vs. Bad Bioindicators</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Water Quality Indicators </dc:title>
  <dc:creator>Smart, Brittany S.</dc:creator>
  <cp:lastModifiedBy>Smart, Brittany S.</cp:lastModifiedBy>
  <cp:revision>1</cp:revision>
  <dcterms:created xsi:type="dcterms:W3CDTF">2019-11-18T21:51:21Z</dcterms:created>
  <dcterms:modified xsi:type="dcterms:W3CDTF">2019-11-18T21:51:37Z</dcterms:modified>
</cp:coreProperties>
</file>