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56" r:id="rId3"/>
    <p:sldId id="269" r:id="rId4"/>
    <p:sldId id="270" r:id="rId5"/>
    <p:sldId id="266" r:id="rId6"/>
    <p:sldId id="271" r:id="rId7"/>
    <p:sldId id="272" r:id="rId8"/>
    <p:sldId id="257" r:id="rId9"/>
    <p:sldId id="261" r:id="rId10"/>
    <p:sldId id="262" r:id="rId11"/>
    <p:sldId id="263" r:id="rId12"/>
    <p:sldId id="258" r:id="rId13"/>
    <p:sldId id="260" r:id="rId14"/>
    <p:sldId id="265" r:id="rId15"/>
    <p:sldId id="259" r:id="rId16"/>
    <p:sldId id="273" r:id="rId17"/>
    <p:sldId id="267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8955F-FE8A-460E-9770-9B9635ECCB0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E20A0-633F-40C8-9A13-602D2E4BC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AB79009-2DC2-49B1-B33B-BAA9ABEDE153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B7FA65C-7D19-4EE2-88AC-7EAFD588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0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5998C-27F3-4D13-B8A4-2F9C68A99B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50FD6-50CD-48EA-8DFC-9F3422C4DB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1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50FD6-50CD-48EA-8DFC-9F3422C4DB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65BAF-7AC9-404E-9758-5D8E84A8F01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21AA-BC4D-489F-B8C6-ABFF9F3625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brainpop.com/science/matterandchemistry/diffusion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Update TOC 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#61 Amoeba Sisters – Mitosis WS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#62 Amoeba Sisters – Meiosis WS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#63 Cellular Division, Osmosis and Diffusion Notes 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4064000" cy="381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06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" y="1600200"/>
            <a:ext cx="4064000" cy="4343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0" y="1417638"/>
            <a:ext cx="4064000" cy="449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*Diffusion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spreading of molecules from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areas of high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concentration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to areas of low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concentration to reach equilibrium (balance).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diffu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4" y="3581400"/>
            <a:ext cx="858899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6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*Osmosis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diffusion of water molecules across a membrane.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http://faculty.southwest.tn.edu/rburkett/GB1-os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3700"/>
            <a:ext cx="553608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rehydrated rais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6831"/>
            <a:ext cx="3209600" cy="331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8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Dissolving an Egg Shell, Final Day 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CaCO</a:t>
            </a:r>
            <a:r>
              <a:rPr lang="pt-BR" sz="5500" baseline="-25000" dirty="0" smtClean="0">
                <a:solidFill>
                  <a:schemeClr val="bg1"/>
                </a:solidFill>
              </a:rPr>
              <a:t>3</a:t>
            </a:r>
            <a:r>
              <a:rPr lang="pt-BR" sz="5500" dirty="0" smtClean="0">
                <a:solidFill>
                  <a:schemeClr val="bg1"/>
                </a:solidFill>
              </a:rPr>
              <a:t>+ 2H </a:t>
            </a:r>
            <a:r>
              <a:rPr lang="pt-BR" sz="55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pt-BR" sz="5500" dirty="0" smtClean="0">
                <a:solidFill>
                  <a:schemeClr val="bg1"/>
                </a:solidFill>
              </a:rPr>
              <a:t> Ca + H</a:t>
            </a:r>
            <a:r>
              <a:rPr lang="pt-BR" sz="5500" baseline="-25000" dirty="0" smtClean="0">
                <a:solidFill>
                  <a:schemeClr val="bg1"/>
                </a:solidFill>
              </a:rPr>
              <a:t>2</a:t>
            </a:r>
            <a:r>
              <a:rPr lang="pt-BR" sz="5500" dirty="0" smtClean="0">
                <a:solidFill>
                  <a:schemeClr val="bg1"/>
                </a:solidFill>
              </a:rPr>
              <a:t>O + CO</a:t>
            </a:r>
            <a:r>
              <a:rPr lang="pt-BR" sz="5500" baseline="-25000" dirty="0" smtClean="0">
                <a:solidFill>
                  <a:schemeClr val="bg1"/>
                </a:solidFill>
              </a:rPr>
              <a:t>2</a:t>
            </a:r>
            <a:endParaRPr lang="pt-BR" sz="5500" dirty="0" smtClean="0">
              <a:solidFill>
                <a:schemeClr val="bg1"/>
              </a:solidFill>
            </a:endParaRPr>
          </a:p>
          <a:p>
            <a:r>
              <a:rPr lang="pt-BR" sz="3500" dirty="0" smtClean="0">
                <a:solidFill>
                  <a:schemeClr val="bg1"/>
                </a:solidFill>
              </a:rPr>
              <a:t/>
            </a:r>
            <a:br>
              <a:rPr lang="pt-BR" sz="3500" dirty="0" smtClean="0">
                <a:solidFill>
                  <a:schemeClr val="bg1"/>
                </a:solidFill>
              </a:rPr>
            </a:b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6388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Let’s Pull the Eggs form the Vinegar!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2" name="AutoShape 2" descr="data:image/jpeg;base64,/9j/4AAQSkZJRgABAQAAAQABAAD/2wCEAAkGBxATEhQUEhQWFhUXFxgWFBUXGB8XFRUaGBQXGRcUFhYYHCggGRolHBcWITEhJykrLi4uFx8zODMsNygtLisBCgoKDg0OGxAQGiwkICQvKzQsLC8sLCwsLCwsLCw0LCwsLCwsLCwsLCwsLCwsLCwsLCwsLCwsLCwsLCwsLCwsLP/AABEIAOYA2wMBIgACEQEDEQH/xAAcAAEAAgMBAQEAAAAAAAAAAAAABQYCAwQHAQj/xABHEAACAQIDBQMHCgQFAgcBAAABAgMAEQQSIQUTMUFRBiJhFBUWMlJxkSM1coGSobLR0vAHQrGzJDM0YoLB8UNjZHN0wuEI/8QAGQEBAAMBAQAAAAAAAAAAAAAAAAECBAMF/8QAJREBAAECBgEFAQEAAAAAAAAAAAECEQMEEyExQTISQlFhgXEU/9oADAMBAAIRAxEAPwD3ClKUClKUClKUClKUClKUClKUCvjtYX6V9rF72048r8ProILAdpA+HOKeJkg3e9Rsyu7qRoMi8HPs3OunGg7RlSyzwPE25knQZlfOsdt4t1PddcyXHDvaE2NomTstPN5TnjgwyzQlWjjcyxyTZwwnkQog0y26uGN7WFbsH2bISUeRYLDyNBJGskLXJZ1sR/kqRH9d9OFB0r2pkJhHkkv+IBOH7yd6wDWl1+S7l21vopHrWU7PPSSCPeRyI64sQMmcd2TKSGLIbOhUg255hcAiuobMkzYM935BWD68bw5Bl01192lcTbBmzs10sccuJ4n1BCqEcPWuOHDxoMJe1xCTyjDSGHDvIk0mZQQImIkeNCbuqgFjwPIXOldeM7RENKIYHnWFVaVkZBYsmfdxhmGeTIVa2gs6661Xtl4XGzQY2GLdbqbE4yPeMzK8IaeRJDkCkSEasuq6mx4XPRjex4E8rrhMJiVlCEeUHK8TJCkOUNunzRlY1PUEtxvoEzH2hD4gQQxNJeKGcy5gsYjmaQA6m5b5Mm1tb+Fcfpeciy+Szbp5DCrArnMmYotoyb5GcZQ1+YOi96pDZeyDFiZZAqLG2HwsKImgUwNiSQBYALaVAPcdBXKuw5fJsPFdc0c8cram2VZzIQDbU2PxoNnpMqCcTxNG8O7JQMrmQTHLEIyCAWZ7pY21HTWt+C2y7SNFJA0coj3qLnVxIt7EKwNgwOUEGw762J1tHbe7MPiHxRJQLLHhRGGGYZ8NO8wEi21jJKA+GauaPswxinCYTCYSV4t2skDnM1zd0LrEjJGbAXBvrwFhQdeP22zLiIJIzFIcLNKlnVwyqMrarqrKXTl/MLE6192R2hbLhRJBIkc4VIpWIJzbssu8QG8eYKbXvrYGxNqjsL2SkEpkTD4TDIcJiMNu4eJaVoSruyxLcdxuVxx1zG3fhdmY9vJY8RuRHAUd5EZi87RoQgEZQCMFiGPePq2HG4Dm7ObXaPDQRqjTTSyYrKuYCypiZczu7HRRdV5m7KAOnYO2uDW6zvuZVJV4nILKQSOKkgg2uDzBFRcnY18mHLxYed4WxIaKb/LZJ5zJdWKHLItk4rY94aXvXbh+x2EZQZNnYBXN7gIHA1Nu8YlubWvpx68aC2UpSgrB7ZR2kcQTmGKSSOeeyCOIxSMjsVLh2UZb3VTYHXgbd528DiGw6RyMY8jSyDKI4ldSVdmZhf1SLKCdOFtaqmzMPi5sHjMMkaFJ8Rj4hNntukkxc6SF0tdmF2KgaG4BK2vVqw2y2z4oNokqxopvc2EWQ6daDTge06SNFeGaOObTDzuFCTHIXAChzIl0VmGdVvbrYHDDdq1aBsS0EyQZBJFK27ImViAmRFkLqWuCM4XjrbWo7s/2eaMwLLhFLwgfLjEM0ZKqVWSONiSGPskDLmOptrnhNmTrJK64VUheJllwhlVo55WkUmRVsUjAXeX4Zy4uBa9BMJttgqNNh5YS8yQqjmNmu4FnvFIy5b3HG+h0r5tPtFFAcSHVz5PhhinsB3kJmGVbkd75FuNhqNeNQcOxMWImyJlCYqKfDYaSXPkRMm8j3gvkzfKFVuyqSNbaD7tPY+MxA2g5jWM4jAjDQxlwWDL5SRvCO6LmYcCRbnQSrdpCFT/DTmSRm3EPyYklRQCZheTLHHZh65UgsotcgGR2RtJZ0LBWRlYpJG9g8bjijZSQdCCCCQQQQTeontTsVppcPMse93QlRot4YmZJd2SyOCO+GiTQkAhm14VIdnsCsUbWh3JdizLn3jE2ADO1z3rAaXNrDU0EpSlKBSlKCLHaPA5ivlMNwCx+UWwAXObm9hZO8R014Vvwu18NIjyJNGyJfeMGFksMxzn+XQg68iDVTh2YvkGz0MXDFQyOuXgd6zs7C2neNyT1rHtNgpmkx+7VyMuz3IVM+8WOd2mVUtaRt2tsnPQc6C14bbeFkV3SaNljF5GDCyC1wW9kEagniK1ekmC7x8oi7tg3fH8xIWw53IIFuNj0qpbdg32Fx8iTSTyHAyxZRAYwcwZlHqgs4IYAcsx01qexeBHnLBsI+7HhcUFYL3UO8wgUA8Acuew6XoM9o7ciiODeJ4hBPNIJJARkKjDYiXMGBtfPGLn31JQbZwzxmRZoyitlZgwsrXAyt7J7y6HqKpLQlBhWeF2SPauMkYCNmyKRjcsuUC+UMytf3WrdteHyjy2VI2MMgwMVijDetHiGMrhGALLkkjXNzyEcqC1+kWC3ayeUR5HLBGDAh8ps2W3rAcyOtbpds4VUWRp4gjjMj5xlcG1ihv3r5l4e0OtQ/aLGSLOke9kw8JjZt7FDvXZwygRKxR1Sy62KktfT1TUP2WwL32fvEkuhx5vIlnUmYhCwAAVipPAAa6C1BcU2vhjCZxNHuRe8mYZBY2ILXsCDpbrpWzAbQhmUtDIrqDlJU3sRYlT0NiND1FUbaeDnD4h1DrHHtOOV8sZkvGcBCu8WO3fCzMHNgdVY8RVi7MwqZJ5hO8pk3ateLdKDGGsVGUZiQwBOvqqOVBYKUpQKUpQKGq12Q7RSYsyB0VcgUjLfW5PG58KstJiyIm8XasPhkjFkVVBLMQosMzsWZrDmWJJPMk1tpSiSvD9r/wAc54Z5ovJI2Ecjxg7xhfI5W9sunCvcK/Gfaz/XYv8A+RN/dag/Uf8ADntQ+0sIMS8axneOmVSWFltrc++rTXm3/wDP/wA0j/3pf/rXpNApSlApXPj8WsSM7AkC1wOOpA5kdaiPSyD2JPgv6qLU0VVcQn6VAelkHsSfBf1VPI1wD1F6FVFVPMPtcUu00EyQC7SMpchdRGmoDyG/dBIsOZN7DQ25tr7TdWEGHAfEMLgH1IUvYzS2/l0Nl4uRYWF2XfsjZaQKbEs7nPLK3ryvYDOx9wAAGgAAFgKKu8GlKUClKUClKUClKrOJ7RyLjlwoVcpKjNrm1XN7qmyJmyzUpSoSUpSgoP8ADD1p/cn9Xq/VQf4YetP7k/q9X6r18qUcFKUqi7B5lHFgPebV+Nu1Z/xuLP8A6ib+61fpr+KHYtNpYUqoAnju2HfxtrGT7LWA94B5V+VJ4XRmR1KspKspFirA2II5EGg/SP8AAKZRsoXYD5aXiR/tr0wGvzN/BzsF5fPv51/wsLC4I0mcaiPxUaFvAgc6/TCi1B9pSlBF9pv9NJ/x/GtUOr52m/00n/H8a1Q6NuW8ZDV4x+02XJDAA87qCFPqRrwM0p5IOQ4sdBzIozXsbceV9R9Y51f9h7MWGPiXd7NLK3ryNbibaAAaBRoBoKK5rplsfZSwK2pd3bPNK3ryuRbM1uQACheCqABoKkKUoyFKUoFKUoFKUoFef4/55T6Sf269Arz/AB/zyn0k/t1ehSvp6BSlKouUpSg87/h1ikjafO2W4S3xart52g9sff8AlXmvZQrnfMLju3A4kXNT8xXMcost9AeNq06cVTdwprmIWvzvB7Y+/wDKnnaD2x9/5VVsRNmy90LYW0HHxNaqRgwtqSt3neD2x9/5V5L/ABO7ARY3Fw4jDSKm9cLi+QUAf54FtTYZSOZy+Jq4yGPKuXNm1z34eFq+DDtkz27t7X8aaNPyeuU3sIYHCQRwQELHGtgLG56sdNWJuSeprv8AO8Htj7/yqrCNMhObvZrZbcut6000aUakrf53g9sff+VPO0Htj7/yqrCfuFMo1IObn7qxSNrFst1BFzy9xpown1yne0WOjMDqG1IUgWIuMw1FxVLq5bbmV8IScuaymw1y3YaeFU2s8vSyvgV6bB6q+4f0rzKvTYPVX3D+lQrmumdKUoyFKUoFKUoFKUoFef4/55T6Sf269Arz/H/PKfST+3V6FK+noFKUqi5SlKDyjsvl+Vve/cy9OLXvVhwzoCc65hYgC9rHkarfZc95+fq6ddTVoePeF2RVUKLkX/pW2njdmhyVueclFSw7t9RxN+takFyBe1+fTxrZiYgrFQwYDmOB0q82GEYFxfQX1PQVniLBiFYlb6ePjatVb8S6MRkXLYAEXvc9aTyPkEGYMcwFhex/m8B418gRSwDHKDxPSsHQg2IIPQix+BoUIAJBseB5H3HnUfoOACbG4voevjXdsfGBGyv6jWv0Bvoa43hYAMQQG4HrXejE7jVCQbZbWI1/mNVrtMWTHLs28EaCV0biVvY6MQyjX/8AKptXDtCpMEhPIrYL6q6jU+1xqn1jl6uV8CrrF2gjAAyvoB06e+qVUkv7+FdcKiKr3cs7VMWssvpDH7L/AHfnT0hj9l/u/Oq5Su2jQwakrH6Qx+y/3fnT0hj9l/u/Oq5SmjQakrH6Qx+y/wB3509IY/Zf7vzquUpo0GpKx+kMfsv93509IY/Zf7vzquUpo0GpKx+kMfsv9351UWxIk2tGwBALJoeOkdq66i8B85RfTH4arVh00xeD1TPL1ClKVldylKUHlHZIqHbMLr3bgcTq1TshFzbQXNh0F9Aar/ZnjJ7h/U1YInykHQ2IOvDSt1MbMsMQK+V0vjXOfgA5uwA0+qucVaL9pbVVMhJJz3Fhyt1vWoG2vOtuKw5RsrWvpwNxrRI0yMS1mFsq249TeouM2SSQPITfLbMefQaVqeZiqqScq3sOl6xCGxIBsOJtoPea+xpcgXAuQLngL9aWBpGIAJNhwHIe6sVUkgDU9K6EyxyEOokAuLA6HxvX3Zqkypb2r8baDW1/dS+wl9u28lcBSAAltLD110FUurr2jmU4ZzfiRbW17MBw5iqVWB62V8SpJf38Kjakl/fwrRl+3DPe39ZUpStLzylKUClKUClKUCovAfOUX0x+GpSovAfOUX0x+GqYnimOXqFKUrC0lKUoPJezA1k/4/1arJBh82a7BcoJ10vbl76gOx6uZG3frCxFvAmpuZyzEtxJ199baeLM0cMsPLkYMADbkdRWEj3JPU30r4K6MSMqqjJlYak82B4VbiRrjgZlZgNF9Y9L19w0GckZlWwJ73A25e+tYY6jkeI61lFCzXygmwufAUSJMwUqCbNxHWssREq5bMGuLm3LwNaa2RKMwz3y3F7cbeFEMoTHlbMCTbuEcAdeP3VlJJvCgOVbALfgPea1TBcxy3y30vxtXRFGUUl4yQ3dUkWseoqJ23T9OraUbrhnzNmHdVSACuUMutxw1/pVXq17XwAjw8lmYju273K4uCo0461VKx1by9TKeBUkv7+FRl6k1rtl+3HPe1lSvlK0vOfaVH4TaauxQ91gSB0NjyP/AEqQqaqZjlFMxPBSlKhYpSlAqLwHzlF9MfhqUqLwHzlF9MfhqmJ4pjl6hSlKwtJSlKDyfsrIVZypINhqNOZqfgkysGsDY3sdQffVf7LqSzgC5OUAfW1WNAi5xIrZrWXlY+NbabWZoa5XuSbAXN7DgPdX2YuT373t/Nxty41licOyZb27wDCxvpWwYoMxMoLnLlXlboatta8DXPKrZcqhbCx/3HrWCOy3sSLix5adDWKsRqPfWzETs7Fm4njU26PtlgvXX98qmCKg4iMwzXtfW3G3O1ZTOMxylst9LnW3jVKqbymKrJq1Kh1nGRlK3YkWa/DwtXRs7HOpC8VJsRz1NtDyqk0zaVvUkDUJtIVL7ddtxLyyuoGvKy8+epqpEnqapTixTPDRh5ecWm8TZF7SNRubxqyFRUisa9B8K2YWaiemTM5KaJifUpWbxpm8au27XoPgKbteg+Arrrx8Mv8Ann5Um9WjY5myfKcP5b+tbxr7hNlojFzqxJI6Lc8hUhUYmLFW0LYWFNM3KUpXF3KUpQKi8B85RfTH4alKi8B85RfTH4apieKY5eoUpSsLSUpSg8m7LsQzkGxGWx+tqsMcbyMbAs2pPX31Xuy4uzgf7f6mrFKrxMRcq3A2PXlcVtp4+2aGmtz4chFe4s19L6i3UVqr5V5G7DOqsCy5h0vatRrbhYc7ZcwXjq3DSueeVUF2YAXC3J0uzBVH1kgD31G15HR5Q2TJpYnN4399JcOyqrG1m1GuunWvk0DJbMLXFx4jrpXyCYowYWuDfXUU/hf5Zb8ZMmUcb5v5vdW7C4VXRzfvrYqORHTx/wC1crtck9TetzYYjdkMCXsRY6rqOP75VE7QJLauFKYQqwHdAseNyzi+h4c/jVSq07RgthpN5curC5LEg3ZbHXQ6GqtWKrl62U8CpJf38Kjakl/fwrvl+3DPe39ZUpStLzylaBi4zIYw67wDMUv3gOpHLiK30ClK171c2W4zWzZedr2vbpfSg2UpSgVF4D5yi+mPw1KVF4D5yi+mPw1TE8Uxy9QpSlYWkpSlB5P2VQszgC5NrAe9qscbKucSKS1rDX1T1NVvss5DOQbEZbEceLVYEUswudSeJ8TxJrbHDNDFGsQeNjw62rTtvFvklkjjBcKSqKNCQOFhqethqa7WwwGe7rdSAANc3uNcc6MVIVsp5NYG31HjVotPCUVHtE+TtIcRCe8FEhjIVWJA3bR582e97LcHhpUXNtJpYpEc33eJwXf3bxZlfFwnWN9bgg6jQ6VLtsdiCTKd6ZknD5QFVkiaJRk4Fcjte5vrx0FYnYd94XlZmkeB2JAABglDqFA4KcoH36mqzFUwnZlhhP5big06yRruwoyMCAUuoW7mwHPTU9Km5EQKpDXY3zLbh01rhw+ECyyyZj8oFBWwtdQQGDcRoeGvDlXTU0022RO7bKI8q5Sc2ue/DwtWa4gWRWQEKdbaFr8ia14eBnOVBc19w07RtmW1xca6+FTbpEJTbErGCZWWwAjKDQ5QWAtce6qlVpxUDDBOSfWKv10JWwNVasVXL1sp4FSS/v4VG1JL+/hXbL9uGe9v6yoKV8NaXnqlBicRAu0pmeN92zNYRlczLh4mU3znu20tbxvXfjtpzxGOOR4lkkzuXyMUjRMl0Chru93UXuBa5tyrrn2Krx4qMsQMTmzGwumaJYzbrot9etb8fgDI6SI5jkTMFYAMCr2zIynipKqeRuorn6ZiFtkN59lMaksiASOkuIMbtEAqhlcLcFFYMO8xspBF9RW2Qzti03bx3OGBaTKWX/NuMiBtb345tPHlJvhpyoAn72uZt2pBvwGXlb67871hs7ZCQlMpJCQiEA24Br5iRz8LUtMp2ZbGxjSxZntnDPG+W4UtHIyEqCSQDlva54131ybOwQiUqCTeSSTXrJIzke4FrV11eFZKi8B85RfTH4alKi8B85RfTH4arieJHL1ClKVhaSlKUHkvZnjJ7h/Vqnqg+yigs4JsDluemp1qyB1RnACyCxUE/iFbaZ2Zo4R2OxixKGa9iyJcci7hAT4XYXPSsPOUflHk+ufJvOHdtcArm9rUG3Qg1ltLCCWGSIkjOjLccVJBswPUGx+qozG7OxpgGKEaLiXl3gQOMg+TEGTMOACANbmR41NVUxK0RdJYvbCv34cPKyksoVMv8jFGa7uosSNNbnpXDiO1DqMOkMLSR4lzmOVQwyxSNkGaRcrgoCbi1g1je1YYjZBhKRtDLLHHCscSJJuwjg6yTKzrnBXLr3iLHTWtOCwM0MeDbdCRoJZGeJWGokjnjBVnIBsZVOpBsOulUvtY2SUu24U3gZZiIyFeVVBhjPdJDksGNgwuVDBeZ0NssNtdDOYljdzGwEhAG7W6B1zMW4EG2gJ8La1Ay7E78qPBNKkrswZMQUTLJYsksZkW1iWHdVri1WTDYGVZJ5WVVSV03ZBHeCQRoTbiDmU8atebm1ne12ZnRSoGpC8FB8aYGNWcBiQD0FzfpWAMirpcK2nQNblXVg2JAyoPkznZwbMR01+v4UniUdpHtAmXDyC4AuoAHDiNAOR51TKuW3Jt5hCwBAJHG17BrX/fWqbWOXq5XxKkl/fwqNqSX9/Cu+X7cM97f1lXPjcYsQUvezOkd+QLtlUnwzED666K5Nq4TewyR3sWUhW5q38rDxDWP1Volghiu0ozOcPrnCZ+HdtcAgH2hmQkdGFa/Ot0V44ZZQxa2QJwViubvuosbXGtyDwqKlwOLMKyqqjFGR3dcwyqJUMZXNzCKIzpx3fjW7F7NZXjURPLAkSxxxpII1Rl0zyKXXMuUKARmIsdNap6pWtDLF7fYPhd1DJIkxNyAoNt07ZQHdSGBUE3HAEC50rqxG3I0ZgUkKIcskwUbqM6XDEtmNri5AIHMixqNw+zp4osF8nmaB3MiIw4PHKl1LkBgM44kG3jpWpth2aVHgmlSSR2DJiCkeWQ3ZZYzItiCWHdVri1PVJsm4dqq8zxKkhKNlkawyIciuLktc3DC1geBvbQmQqO2XhXSTEsw0kmDp4ruYluemqtUjVov2rJUXgPnKL6Y/DUpUXgPnKL6Y/DUYniRy9QpSlYWkpSlB5NsRMk0sZ4i4+tWsasEKAsASFBOpPAVH9s8C2HxQnUd2Q38M1u+p941+PSu1ADGkgIKuLix1FrXBHI1sw6r02ZrWmzKRQCQDcA2B6+NbJIWCKxIsSbC+o+rlXyaNQFytmJF2FrZT0r48DBQ5Hdbgf3wq942HyWVmN2Nz1NYpGSQAOJsPEnlW1I0yMS1mBFlt63WvhxDZAl+6DmGmt/fT6gYzRMjFWFiOI/7Vhc19JudfjxrZio0U2RswsNbW+qn9GLSsVCkmw4DkK3wYJyLnura5J0uvOw51qSAlGe47pAtzN+grbhopJCBZnVLXF+AvwF6iqdtkxyke0CRrh+6p4LlOtlBYG+ugNVCrltqFVw0tix9TRmvl7y2HhoaptYperlfAqSX9/Co2pJf38K75ftwz3t/WVKUrS88pSlC75X2lKFylKUHyo7Ya59pJb+ViT7lQ/9a37SxgjQnmdFHU1I/wAOtlkB8Q41bupfmL3ZvrOn1GuONVaFqYvK7UpSsjQUpSg5NqYCOeMxyC6n4g8mHQivNtobMxOBcm2aInRrd0/S9lv3rXqlfGUEWIuDxB4GrU1TSrVTd5jBtuI8SVPiLj4iujzrCRbeC31/0q1YzsjgpDfd5D/sOX7uH3VyegmD6y/aH6a767lp1K/5zg9sU85we2Kn/QPB9ZftD9NPQPB9ZftD9NNc06kGMfBlvvU42y639/DhWHnOD2xU/wCgeD6y/aH6aegeD6y/aH6aa5pygPOcHtiujzzhlCFJCrj1jfQ9LVL+geD6y/aH6aegeD6y/aH6aTjRKdOpG43buFMcqrITnCWzakkML6+6oIY2P2hVv9A8H1l+0P009A8H1l+0P01ymaZaMPFxMOLREKj5bH7QruXacHtirB6B4PrL9ofpp6B4PrL9ofpq1FcU8K4tdeJa6A85we2Kec4PbFT/AKB4PrL9ofpp6B4PrL9ofpq+u4acoDznB7Yp5zg9sVP+geD6y/aH6aegeD6y/aH6aa5pygPOcHtinnOD2xU/6B4PrL9ofpp6B4PrL9ofpprmnKA86Qe2K5MTt1B6gLH4CrBP2V2cjhHeUMRfU90DvWLPkyr6rcSOFSWz9k7Oh76CI5bEuzh8ub1TdjZb8uFROOnTlVth9nJsU4lxF1i466M45BRyXxr0eKMKAqgAAWAHAAcq5l2nCbAOtyStr63XNe45DuNqdNKzix8TEBZEJIuoDAlhci4AOouD8DXGqqZdKaYpdNK4xtOH2wBfLma6oTcjKrsArHQ8CeBr5PtaBVLGRLZc2jAnL7QAPDxqqztpXKNown/xF5AHMLHMLjKTo1x0rdFMGAZSGB4EEEH3EUGylKUClKUClKUClKUClKUClKUClKUClKUClKUClKUEbj9jxyszNe7R7sa6KCHGYDhms5Fze31mtS7BQMXVmDZw4OhykXuACLZTc6ePgKUoOeXsxE17ySWO8zAWAO83lyRbUgSMAemmtdGH2Ciy73OxfMrG9gCQJxwAFtJ2+yPG6lBqPZ1MysJJBkzCO2UZQyyKADlucokbLfh8b86dlFzHNI5W4db2LZ/lsxYlf/OYAfsqUHZDsBFcuHa5MhNwpBEjZmWxXhw8bC1d2Aw26jEYZmC3sWNzqSbX6C9h4AUp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xATEhQUEhQWFhUXFxgWFBUXGB8XFRUaGBQXGRcUFhYYHCggGRolHBcWITEhJykrLi4uFx8zODMsNygtLisBCgoKDg0OGxAQGiwkICQvKzQsLC8sLCwsLCwsLCw0LCwsLCwsLCwsLCwsLCwsLCwsLCwsLCwsLCwsLCwsLCwsLP/AABEIAOYA2wMBIgACEQEDEQH/xAAcAAEAAgMBAQEAAAAAAAAAAAAABQYCAwQHAQj/xABHEAACAQIDBQMHCgQFAgcBAAABAgMAEQQSIQUTMUFRBiJhFBUWMlJxkSM1coGSobLR0vAHQrGzJDM0YoLB8UNjZHN0wuEI/8QAGQEBAAMBAQAAAAAAAAAAAAAAAAECBAMF/8QAJREBAAECBgEFAQEAAAAAAAAAAAECEQMEEyExQTISQlFhgXEU/9oADAMBAAIRAxEAPwD3ClKUClKUClKUClKUClKUClKUCvjtYX6V9rF72048r8ProILAdpA+HOKeJkg3e9Rsyu7qRoMi8HPs3OunGg7RlSyzwPE25knQZlfOsdt4t1PddcyXHDvaE2NomTstPN5TnjgwyzQlWjjcyxyTZwwnkQog0y26uGN7WFbsH2bISUeRYLDyNBJGskLXJZ1sR/kqRH9d9OFB0r2pkJhHkkv+IBOH7yd6wDWl1+S7l21vopHrWU7PPSSCPeRyI64sQMmcd2TKSGLIbOhUg255hcAiuobMkzYM935BWD68bw5Bl01192lcTbBmzs10sccuJ4n1BCqEcPWuOHDxoMJe1xCTyjDSGHDvIk0mZQQImIkeNCbuqgFjwPIXOldeM7RENKIYHnWFVaVkZBYsmfdxhmGeTIVa2gs6661Xtl4XGzQY2GLdbqbE4yPeMzK8IaeRJDkCkSEasuq6mx4XPRjex4E8rrhMJiVlCEeUHK8TJCkOUNunzRlY1PUEtxvoEzH2hD4gQQxNJeKGcy5gsYjmaQA6m5b5Mm1tb+Fcfpeciy+Szbp5DCrArnMmYotoyb5GcZQ1+YOi96pDZeyDFiZZAqLG2HwsKImgUwNiSQBYALaVAPcdBXKuw5fJsPFdc0c8cram2VZzIQDbU2PxoNnpMqCcTxNG8O7JQMrmQTHLEIyCAWZ7pY21HTWt+C2y7SNFJA0coj3qLnVxIt7EKwNgwOUEGw762J1tHbe7MPiHxRJQLLHhRGGGYZ8NO8wEi21jJKA+GauaPswxinCYTCYSV4t2skDnM1zd0LrEjJGbAXBvrwFhQdeP22zLiIJIzFIcLNKlnVwyqMrarqrKXTl/MLE6192R2hbLhRJBIkc4VIpWIJzbssu8QG8eYKbXvrYGxNqjsL2SkEpkTD4TDIcJiMNu4eJaVoSruyxLcdxuVxx1zG3fhdmY9vJY8RuRHAUd5EZi87RoQgEZQCMFiGPePq2HG4Dm7ObXaPDQRqjTTSyYrKuYCypiZczu7HRRdV5m7KAOnYO2uDW6zvuZVJV4nILKQSOKkgg2uDzBFRcnY18mHLxYed4WxIaKb/LZJ5zJdWKHLItk4rY94aXvXbh+x2EZQZNnYBXN7gIHA1Nu8YlubWvpx68aC2UpSgrB7ZR2kcQTmGKSSOeeyCOIxSMjsVLh2UZb3VTYHXgbd528DiGw6RyMY8jSyDKI4ldSVdmZhf1SLKCdOFtaqmzMPi5sHjMMkaFJ8Rj4hNntukkxc6SF0tdmF2KgaG4BK2vVqw2y2z4oNokqxopvc2EWQ6daDTge06SNFeGaOObTDzuFCTHIXAChzIl0VmGdVvbrYHDDdq1aBsS0EyQZBJFK27ImViAmRFkLqWuCM4XjrbWo7s/2eaMwLLhFLwgfLjEM0ZKqVWSONiSGPskDLmOptrnhNmTrJK64VUheJllwhlVo55WkUmRVsUjAXeX4Zy4uBa9BMJttgqNNh5YS8yQqjmNmu4FnvFIy5b3HG+h0r5tPtFFAcSHVz5PhhinsB3kJmGVbkd75FuNhqNeNQcOxMWImyJlCYqKfDYaSXPkRMm8j3gvkzfKFVuyqSNbaD7tPY+MxA2g5jWM4jAjDQxlwWDL5SRvCO6LmYcCRbnQSrdpCFT/DTmSRm3EPyYklRQCZheTLHHZh65UgsotcgGR2RtJZ0LBWRlYpJG9g8bjijZSQdCCCCQQQQTeontTsVppcPMse93QlRot4YmZJd2SyOCO+GiTQkAhm14VIdnsCsUbWh3JdizLn3jE2ADO1z3rAaXNrDU0EpSlKBSlKCLHaPA5ivlMNwCx+UWwAXObm9hZO8R014Vvwu18NIjyJNGyJfeMGFksMxzn+XQg68iDVTh2YvkGz0MXDFQyOuXgd6zs7C2neNyT1rHtNgpmkx+7VyMuz3IVM+8WOd2mVUtaRt2tsnPQc6C14bbeFkV3SaNljF5GDCyC1wW9kEagniK1ekmC7x8oi7tg3fH8xIWw53IIFuNj0qpbdg32Fx8iTSTyHAyxZRAYwcwZlHqgs4IYAcsx01qexeBHnLBsI+7HhcUFYL3UO8wgUA8Acuew6XoM9o7ciiODeJ4hBPNIJJARkKjDYiXMGBtfPGLn31JQbZwzxmRZoyitlZgwsrXAyt7J7y6HqKpLQlBhWeF2SPauMkYCNmyKRjcsuUC+UMytf3WrdteHyjy2VI2MMgwMVijDetHiGMrhGALLkkjXNzyEcqC1+kWC3ayeUR5HLBGDAh8ps2W3rAcyOtbpds4VUWRp4gjjMj5xlcG1ihv3r5l4e0OtQ/aLGSLOke9kw8JjZt7FDvXZwygRKxR1Sy62KktfT1TUP2WwL32fvEkuhx5vIlnUmYhCwAAVipPAAa6C1BcU2vhjCZxNHuRe8mYZBY2ILXsCDpbrpWzAbQhmUtDIrqDlJU3sRYlT0NiND1FUbaeDnD4h1DrHHtOOV8sZkvGcBCu8WO3fCzMHNgdVY8RVi7MwqZJ5hO8pk3ateLdKDGGsVGUZiQwBOvqqOVBYKUpQKUpQKGq12Q7RSYsyB0VcgUjLfW5PG58KstJiyIm8XasPhkjFkVVBLMQosMzsWZrDmWJJPMk1tpSiSvD9r/wAc54Z5ovJI2Ecjxg7xhfI5W9sunCvcK/Gfaz/XYv8A+RN/dag/Uf8ADntQ+0sIMS8axneOmVSWFltrc++rTXm3/wDP/wA0j/3pf/rXpNApSlApXPj8WsSM7AkC1wOOpA5kdaiPSyD2JPgv6qLU0VVcQn6VAelkHsSfBf1VPI1wD1F6FVFVPMPtcUu00EyQC7SMpchdRGmoDyG/dBIsOZN7DQ25tr7TdWEGHAfEMLgH1IUvYzS2/l0Nl4uRYWF2XfsjZaQKbEs7nPLK3ryvYDOx9wAAGgAAFgKKu8GlKUClKUClKUClKrOJ7RyLjlwoVcpKjNrm1XN7qmyJmyzUpSoSUpSgoP8ADD1p/cn9Xq/VQf4YetP7k/q9X6r18qUcFKUqi7B5lHFgPebV+Nu1Z/xuLP8A6ib+61fpr+KHYtNpYUqoAnju2HfxtrGT7LWA94B5V+VJ4XRmR1KspKspFirA2II5EGg/SP8AAKZRsoXYD5aXiR/tr0wGvzN/BzsF5fPv51/wsLC4I0mcaiPxUaFvAgc6/TCi1B9pSlBF9pv9NJ/x/GtUOr52m/00n/H8a1Q6NuW8ZDV4x+02XJDAA87qCFPqRrwM0p5IOQ4sdBzIozXsbceV9R9Y51f9h7MWGPiXd7NLK3ryNbibaAAaBRoBoKK5rplsfZSwK2pd3bPNK3ryuRbM1uQACheCqABoKkKUoyFKUoFKUoFKUoFef4/55T6Sf269Arz/AB/zyn0k/t1ehSvp6BSlKouUpSg87/h1ikjafO2W4S3xart52g9sff8AlXmvZQrnfMLju3A4kXNT8xXMcost9AeNq06cVTdwprmIWvzvB7Y+/wDKnnaD2x9/5VVsRNmy90LYW0HHxNaqRgwtqSt3neD2x9/5V5L/ABO7ARY3Fw4jDSKm9cLi+QUAf54FtTYZSOZy+Jq4yGPKuXNm1z34eFq+DDtkz27t7X8aaNPyeuU3sIYHCQRwQELHGtgLG56sdNWJuSeprv8AO8Htj7/yqrCNMhObvZrZbcut6000aUakrf53g9sff+VPO0Htj7/yqrCfuFMo1IObn7qxSNrFst1BFzy9xpown1yne0WOjMDqG1IUgWIuMw1FxVLq5bbmV8IScuaymw1y3YaeFU2s8vSyvgV6bB6q+4f0rzKvTYPVX3D+lQrmumdKUoyFKUoFKUoFKUoFef4/55T6Sf269Arz/H/PKfST+3V6FK+noFKUqi5SlKDyjsvl+Vve/cy9OLXvVhwzoCc65hYgC9rHkarfZc95+fq6ddTVoePeF2RVUKLkX/pW2njdmhyVueclFSw7t9RxN+takFyBe1+fTxrZiYgrFQwYDmOB0q82GEYFxfQX1PQVniLBiFYlb6ePjatVb8S6MRkXLYAEXvc9aTyPkEGYMcwFhex/m8B418gRSwDHKDxPSsHQg2IIPQix+BoUIAJBseB5H3HnUfoOACbG4voevjXdsfGBGyv6jWv0Bvoa43hYAMQQG4HrXejE7jVCQbZbWI1/mNVrtMWTHLs28EaCV0biVvY6MQyjX/8AKptXDtCpMEhPIrYL6q6jU+1xqn1jl6uV8CrrF2gjAAyvoB06e+qVUkv7+FdcKiKr3cs7VMWssvpDH7L/AHfnT0hj9l/u/Oq5Su2jQwakrH6Qx+y/3fnT0hj9l/u/Oq5SmjQakrH6Qx+y/wB3509IY/Zf7vzquUpo0GpKx+kMfsv93509IY/Zf7vzquUpo0GpKx+kMfsv9351UWxIk2tGwBALJoeOkdq66i8B85RfTH4arVh00xeD1TPL1ClKVldylKUHlHZIqHbMLr3bgcTq1TshFzbQXNh0F9Aar/ZnjJ7h/U1YInykHQ2IOvDSt1MbMsMQK+V0vjXOfgA5uwA0+qucVaL9pbVVMhJJz3Fhyt1vWoG2vOtuKw5RsrWvpwNxrRI0yMS1mFsq249TeouM2SSQPITfLbMefQaVqeZiqqScq3sOl6xCGxIBsOJtoPea+xpcgXAuQLngL9aWBpGIAJNhwHIe6sVUkgDU9K6EyxyEOokAuLA6HxvX3Zqkypb2r8baDW1/dS+wl9u28lcBSAAltLD110FUurr2jmU4ZzfiRbW17MBw5iqVWB62V8SpJf38Kjakl/fwrRl+3DPe39ZUpStLzylKUClKUClKUCovAfOUX0x+GpSovAfOUX0x+GqYnimOXqFKUrC0lKUoPJezA1k/4/1arJBh82a7BcoJ10vbl76gOx6uZG3frCxFvAmpuZyzEtxJ199baeLM0cMsPLkYMADbkdRWEj3JPU30r4K6MSMqqjJlYak82B4VbiRrjgZlZgNF9Y9L19w0GckZlWwJ73A25e+tYY6jkeI61lFCzXygmwufAUSJMwUqCbNxHWssREq5bMGuLm3LwNaa2RKMwz3y3F7cbeFEMoTHlbMCTbuEcAdeP3VlJJvCgOVbALfgPea1TBcxy3y30vxtXRFGUUl4yQ3dUkWseoqJ23T9OraUbrhnzNmHdVSACuUMutxw1/pVXq17XwAjw8lmYju273K4uCo0461VKx1by9TKeBUkv7+FRl6k1rtl+3HPe1lSvlK0vOfaVH4TaauxQ91gSB0NjyP/AEqQqaqZjlFMxPBSlKhYpSlAqLwHzlF9MfhqUqLwHzlF9MfhqmJ4pjl6hSlKwtJSlKDyfsrIVZypINhqNOZqfgkysGsDY3sdQffVf7LqSzgC5OUAfW1WNAi5xIrZrWXlY+NbabWZoa5XuSbAXN7DgPdX2YuT373t/Nxty41licOyZb27wDCxvpWwYoMxMoLnLlXlboatta8DXPKrZcqhbCx/3HrWCOy3sSLix5adDWKsRqPfWzETs7Fm4njU26PtlgvXX98qmCKg4iMwzXtfW3G3O1ZTOMxylst9LnW3jVKqbymKrJq1Kh1nGRlK3YkWa/DwtXRs7HOpC8VJsRz1NtDyqk0zaVvUkDUJtIVL7ddtxLyyuoGvKy8+epqpEnqapTixTPDRh5ecWm8TZF7SNRubxqyFRUisa9B8K2YWaiemTM5KaJifUpWbxpm8au27XoPgKbteg+Arrrx8Mv8Ann5Um9WjY5myfKcP5b+tbxr7hNlojFzqxJI6Lc8hUhUYmLFW0LYWFNM3KUpXF3KUpQKi8B85RfTH4alKi8B85RfTH4apieKY5eoUpSsLSUpSg8m7LsQzkGxGWx+tqsMcbyMbAs2pPX31Xuy4uzgf7f6mrFKrxMRcq3A2PXlcVtp4+2aGmtz4chFe4s19L6i3UVqr5V5G7DOqsCy5h0vatRrbhYc7ZcwXjq3DSueeVUF2YAXC3J0uzBVH1kgD31G15HR5Q2TJpYnN4399JcOyqrG1m1GuunWvk0DJbMLXFx4jrpXyCYowYWuDfXUU/hf5Zb8ZMmUcb5v5vdW7C4VXRzfvrYqORHTx/wC1crtck9TetzYYjdkMCXsRY6rqOP75VE7QJLauFKYQqwHdAseNyzi+h4c/jVSq07RgthpN5curC5LEg3ZbHXQ6GqtWKrl62U8CpJf38Kjakl/fwrvl+3DPe39ZUpStLzylaBi4zIYw67wDMUv3gOpHLiK30ClK171c2W4zWzZedr2vbpfSg2UpSgVF4D5yi+mPw1KVF4D5yi+mPw1TE8Uxy9QpSlYWkpSlB5P2VQszgC5NrAe9qscbKucSKS1rDX1T1NVvss5DOQbEZbEceLVYEUswudSeJ8TxJrbHDNDFGsQeNjw62rTtvFvklkjjBcKSqKNCQOFhqethqa7WwwGe7rdSAANc3uNcc6MVIVsp5NYG31HjVotPCUVHtE+TtIcRCe8FEhjIVWJA3bR582e97LcHhpUXNtJpYpEc33eJwXf3bxZlfFwnWN9bgg6jQ6VLtsdiCTKd6ZknD5QFVkiaJRk4Fcjte5vrx0FYnYd94XlZmkeB2JAABglDqFA4KcoH36mqzFUwnZlhhP5big06yRruwoyMCAUuoW7mwHPTU9Km5EQKpDXY3zLbh01rhw+ECyyyZj8oFBWwtdQQGDcRoeGvDlXTU0022RO7bKI8q5Sc2ue/DwtWa4gWRWQEKdbaFr8ia14eBnOVBc19w07RtmW1xca6+FTbpEJTbErGCZWWwAjKDQ5QWAtce6qlVpxUDDBOSfWKv10JWwNVasVXL1sp4FSS/v4VG1JL+/hXbL9uGe9v6yoKV8NaXnqlBicRAu0pmeN92zNYRlczLh4mU3znu20tbxvXfjtpzxGOOR4lkkzuXyMUjRMl0Chru93UXuBa5tyrrn2Krx4qMsQMTmzGwumaJYzbrot9etb8fgDI6SI5jkTMFYAMCr2zIynipKqeRuorn6ZiFtkN59lMaksiASOkuIMbtEAqhlcLcFFYMO8xspBF9RW2Qzti03bx3OGBaTKWX/NuMiBtb345tPHlJvhpyoAn72uZt2pBvwGXlb67871hs7ZCQlMpJCQiEA24Br5iRz8LUtMp2ZbGxjSxZntnDPG+W4UtHIyEqCSQDlva54131ybOwQiUqCTeSSTXrJIzke4FrV11eFZKi8B85RfTH4alKi8B85RfTH4arieJHL1ClKVhaSlKUHkvZnjJ7h/Vqnqg+yigs4JsDluemp1qyB1RnACyCxUE/iFbaZ2Zo4R2OxixKGa9iyJcci7hAT4XYXPSsPOUflHk+ufJvOHdtcArm9rUG3Qg1ltLCCWGSIkjOjLccVJBswPUGx+qozG7OxpgGKEaLiXl3gQOMg+TEGTMOACANbmR41NVUxK0RdJYvbCv34cPKyksoVMv8jFGa7uosSNNbnpXDiO1DqMOkMLSR4lzmOVQwyxSNkGaRcrgoCbi1g1je1YYjZBhKRtDLLHHCscSJJuwjg6yTKzrnBXLr3iLHTWtOCwM0MeDbdCRoJZGeJWGokjnjBVnIBsZVOpBsOulUvtY2SUu24U3gZZiIyFeVVBhjPdJDksGNgwuVDBeZ0NssNtdDOYljdzGwEhAG7W6B1zMW4EG2gJ8La1Ay7E78qPBNKkrswZMQUTLJYsksZkW1iWHdVri1WTDYGVZJ5WVVSV03ZBHeCQRoTbiDmU8atebm1ne12ZnRSoGpC8FB8aYGNWcBiQD0FzfpWAMirpcK2nQNblXVg2JAyoPkznZwbMR01+v4UniUdpHtAmXDyC4AuoAHDiNAOR51TKuW3Jt5hCwBAJHG17BrX/fWqbWOXq5XxKkl/fwqNqSX9/Cu+X7cM97f1lXPjcYsQUvezOkd+QLtlUnwzED666K5Nq4TewyR3sWUhW5q38rDxDWP1Volghiu0ozOcPrnCZ+HdtcAgH2hmQkdGFa/Ot0V44ZZQxa2QJwViubvuosbXGtyDwqKlwOLMKyqqjFGR3dcwyqJUMZXNzCKIzpx3fjW7F7NZXjURPLAkSxxxpII1Rl0zyKXXMuUKARmIsdNap6pWtDLF7fYPhd1DJIkxNyAoNt07ZQHdSGBUE3HAEC50rqxG3I0ZgUkKIcskwUbqM6XDEtmNri5AIHMixqNw+zp4osF8nmaB3MiIw4PHKl1LkBgM44kG3jpWpth2aVHgmlSSR2DJiCkeWQ3ZZYzItiCWHdVri1PVJsm4dqq8zxKkhKNlkawyIciuLktc3DC1geBvbQmQqO2XhXSTEsw0kmDp4ruYluemqtUjVov2rJUXgPnKL6Y/DUpUXgPnKL6Y/DUYniRy9QpSlYWkpSlB5NsRMk0sZ4i4+tWsasEKAsASFBOpPAVH9s8C2HxQnUd2Q38M1u+p941+PSu1ADGkgIKuLix1FrXBHI1sw6r02ZrWmzKRQCQDcA2B6+NbJIWCKxIsSbC+o+rlXyaNQFytmJF2FrZT0r48DBQ5Hdbgf3wq942HyWVmN2Nz1NYpGSQAOJsPEnlW1I0yMS1mBFlt63WvhxDZAl+6DmGmt/fT6gYzRMjFWFiOI/7Vhc19JudfjxrZio0U2RswsNbW+qn9GLSsVCkmw4DkK3wYJyLnura5J0uvOw51qSAlGe47pAtzN+grbhopJCBZnVLXF+AvwF6iqdtkxyke0CRrh+6p4LlOtlBYG+ugNVCrltqFVw0tix9TRmvl7y2HhoaptYperlfAqSX9/Co2pJf38K75ftwz3t/WVKUrS88pSlC75X2lKFylKUHyo7Ya59pJb+ViT7lQ/9a37SxgjQnmdFHU1I/wAOtlkB8Q41bupfmL3ZvrOn1GuONVaFqYvK7UpSsjQUpSg5NqYCOeMxyC6n4g8mHQivNtobMxOBcm2aInRrd0/S9lv3rXqlfGUEWIuDxB4GrU1TSrVTd5jBtuI8SVPiLj4iujzrCRbeC31/0q1YzsjgpDfd5D/sOX7uH3VyegmD6y/aH6a767lp1K/5zg9sU85we2Kn/QPB9ZftD9NPQPB9ZftD9NNc06kGMfBlvvU42y639/DhWHnOD2xU/wCgeD6y/aH6aegeD6y/aH6aa5pygPOcHtiujzzhlCFJCrj1jfQ9LVL+geD6y/aH6aegeD6y/aH6aTjRKdOpG43buFMcqrITnCWzakkML6+6oIY2P2hVv9A8H1l+0P009A8H1l+0P01ymaZaMPFxMOLREKj5bH7QruXacHtirB6B4PrL9ofpp6B4PrL9ofpq1FcU8K4tdeJa6A85we2Kec4PbFT/AKB4PrL9ofpp6B4PrL9ofpq+u4acoDznB7Yp5zg9sVP+geD6y/aH6aegeD6y/aH6aa5pygPOcHtinnOD2xU/6B4PrL9ofpp6B4PrL9ofpprmnKA86Qe2K5MTt1B6gLH4CrBP2V2cjhHeUMRfU90DvWLPkyr6rcSOFSWz9k7Oh76CI5bEuzh8ub1TdjZb8uFROOnTlVth9nJsU4lxF1i466M45BRyXxr0eKMKAqgAAWAHAAcq5l2nCbAOtyStr63XNe45DuNqdNKzix8TEBZEJIuoDAlhci4AOouD8DXGqqZdKaYpdNK4xtOH2wBfLma6oTcjKrsArHQ8CeBr5PtaBVLGRLZc2jAnL7QAPDxqqztpXKNown/xF5AHMLHMLjKTo1x0rdFMGAZSGB4EEEH3EUGylKUClKUClKUClKUClKUClKUClKUClKUClKUClKUEbj9jxyszNe7R7sa6KCHGYDhms5Fze31mtS7BQMXVmDZw4OhykXuACLZTc6ePgKUoOeXsxE17ySWO8zAWAO83lyRbUgSMAemmtdGH2Ciy73OxfMrG9gCQJxwAFtJ2+yPG6lBqPZ1MysJJBkzCO2UZQyyKADlucokbLfh8b86dlFzHNI5W4db2LZ/lsxYlf/OYAfsqUHZDsBFcuHa5MhNwpBEjZmWxXhw8bC1d2Aw26jEYZmC3sWNzqSbX6C9h4AUp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xATEhQUEhQWFhUXFxgWFBUXGB8XFRUaGBQXGRcUFhYYHCggGRolHBcWITEhJykrLi4uFx8zODMsNygtLisBCgoKDg0OGxAQGiwkICQvKzQsLC8sLCwsLCwsLCw0LCwsLCwsLCwsLCwsLCwsLCwsLCwsLCwsLCwsLCwsLCwsLP/AABEIAOYA2wMBIgACEQEDEQH/xAAcAAEAAgMBAQEAAAAAAAAAAAAABQYCAwQHAQj/xABHEAACAQIDBQMHCgQFAgcBAAABAgMAEQQSIQUTMUFRBiJhFBUWMlJxkSM1coGSobLR0vAHQrGzJDM0YoLB8UNjZHN0wuEI/8QAGQEBAAMBAQAAAAAAAAAAAAAAAAECBAMF/8QAJREBAAECBgEFAQEAAAAAAAAAAAECEQMEEyExQTISQlFhgXEU/9oADAMBAAIRAxEAPwD3ClKUClKUClKUClKUClKUClKUCvjtYX6V9rF72048r8ProILAdpA+HOKeJkg3e9Rsyu7qRoMi8HPs3OunGg7RlSyzwPE25knQZlfOsdt4t1PddcyXHDvaE2NomTstPN5TnjgwyzQlWjjcyxyTZwwnkQog0y26uGN7WFbsH2bISUeRYLDyNBJGskLXJZ1sR/kqRH9d9OFB0r2pkJhHkkv+IBOH7yd6wDWl1+S7l21vopHrWU7PPSSCPeRyI64sQMmcd2TKSGLIbOhUg255hcAiuobMkzYM935BWD68bw5Bl01192lcTbBmzs10sccuJ4n1BCqEcPWuOHDxoMJe1xCTyjDSGHDvIk0mZQQImIkeNCbuqgFjwPIXOldeM7RENKIYHnWFVaVkZBYsmfdxhmGeTIVa2gs6661Xtl4XGzQY2GLdbqbE4yPeMzK8IaeRJDkCkSEasuq6mx4XPRjex4E8rrhMJiVlCEeUHK8TJCkOUNunzRlY1PUEtxvoEzH2hD4gQQxNJeKGcy5gsYjmaQA6m5b5Mm1tb+Fcfpeciy+Szbp5DCrArnMmYotoyb5GcZQ1+YOi96pDZeyDFiZZAqLG2HwsKImgUwNiSQBYALaVAPcdBXKuw5fJsPFdc0c8cram2VZzIQDbU2PxoNnpMqCcTxNG8O7JQMrmQTHLEIyCAWZ7pY21HTWt+C2y7SNFJA0coj3qLnVxIt7EKwNgwOUEGw762J1tHbe7MPiHxRJQLLHhRGGGYZ8NO8wEi21jJKA+GauaPswxinCYTCYSV4t2skDnM1zd0LrEjJGbAXBvrwFhQdeP22zLiIJIzFIcLNKlnVwyqMrarqrKXTl/MLE6192R2hbLhRJBIkc4VIpWIJzbssu8QG8eYKbXvrYGxNqjsL2SkEpkTD4TDIcJiMNu4eJaVoSruyxLcdxuVxx1zG3fhdmY9vJY8RuRHAUd5EZi87RoQgEZQCMFiGPePq2HG4Dm7ObXaPDQRqjTTSyYrKuYCypiZczu7HRRdV5m7KAOnYO2uDW6zvuZVJV4nILKQSOKkgg2uDzBFRcnY18mHLxYed4WxIaKb/LZJ5zJdWKHLItk4rY94aXvXbh+x2EZQZNnYBXN7gIHA1Nu8YlubWvpx68aC2UpSgrB7ZR2kcQTmGKSSOeeyCOIxSMjsVLh2UZb3VTYHXgbd528DiGw6RyMY8jSyDKI4ldSVdmZhf1SLKCdOFtaqmzMPi5sHjMMkaFJ8Rj4hNntukkxc6SF0tdmF2KgaG4BK2vVqw2y2z4oNokqxopvc2EWQ6daDTge06SNFeGaOObTDzuFCTHIXAChzIl0VmGdVvbrYHDDdq1aBsS0EyQZBJFK27ImViAmRFkLqWuCM4XjrbWo7s/2eaMwLLhFLwgfLjEM0ZKqVWSONiSGPskDLmOptrnhNmTrJK64VUheJllwhlVo55WkUmRVsUjAXeX4Zy4uBa9BMJttgqNNh5YS8yQqjmNmu4FnvFIy5b3HG+h0r5tPtFFAcSHVz5PhhinsB3kJmGVbkd75FuNhqNeNQcOxMWImyJlCYqKfDYaSXPkRMm8j3gvkzfKFVuyqSNbaD7tPY+MxA2g5jWM4jAjDQxlwWDL5SRvCO6LmYcCRbnQSrdpCFT/DTmSRm3EPyYklRQCZheTLHHZh65UgsotcgGR2RtJZ0LBWRlYpJG9g8bjijZSQdCCCCQQQQTeontTsVppcPMse93QlRot4YmZJd2SyOCO+GiTQkAhm14VIdnsCsUbWh3JdizLn3jE2ADO1z3rAaXNrDU0EpSlKBSlKCLHaPA5ivlMNwCx+UWwAXObm9hZO8R014Vvwu18NIjyJNGyJfeMGFksMxzn+XQg68iDVTh2YvkGz0MXDFQyOuXgd6zs7C2neNyT1rHtNgpmkx+7VyMuz3IVM+8WOd2mVUtaRt2tsnPQc6C14bbeFkV3SaNljF5GDCyC1wW9kEagniK1ekmC7x8oi7tg3fH8xIWw53IIFuNj0qpbdg32Fx8iTSTyHAyxZRAYwcwZlHqgs4IYAcsx01qexeBHnLBsI+7HhcUFYL3UO8wgUA8Acuew6XoM9o7ciiODeJ4hBPNIJJARkKjDYiXMGBtfPGLn31JQbZwzxmRZoyitlZgwsrXAyt7J7y6HqKpLQlBhWeF2SPauMkYCNmyKRjcsuUC+UMytf3WrdteHyjy2VI2MMgwMVijDetHiGMrhGALLkkjXNzyEcqC1+kWC3ayeUR5HLBGDAh8ps2W3rAcyOtbpds4VUWRp4gjjMj5xlcG1ihv3r5l4e0OtQ/aLGSLOke9kw8JjZt7FDvXZwygRKxR1Sy62KktfT1TUP2WwL32fvEkuhx5vIlnUmYhCwAAVipPAAa6C1BcU2vhjCZxNHuRe8mYZBY2ILXsCDpbrpWzAbQhmUtDIrqDlJU3sRYlT0NiND1FUbaeDnD4h1DrHHtOOV8sZkvGcBCu8WO3fCzMHNgdVY8RVi7MwqZJ5hO8pk3ateLdKDGGsVGUZiQwBOvqqOVBYKUpQKUpQKGq12Q7RSYsyB0VcgUjLfW5PG58KstJiyIm8XasPhkjFkVVBLMQosMzsWZrDmWJJPMk1tpSiSvD9r/wAc54Z5ovJI2Ecjxg7xhfI5W9sunCvcK/Gfaz/XYv8A+RN/dag/Uf8ADntQ+0sIMS8axneOmVSWFltrc++rTXm3/wDP/wA0j/3pf/rXpNApSlApXPj8WsSM7AkC1wOOpA5kdaiPSyD2JPgv6qLU0VVcQn6VAelkHsSfBf1VPI1wD1F6FVFVPMPtcUu00EyQC7SMpchdRGmoDyG/dBIsOZN7DQ25tr7TdWEGHAfEMLgH1IUvYzS2/l0Nl4uRYWF2XfsjZaQKbEs7nPLK3ryvYDOx9wAAGgAAFgKKu8GlKUClKUClKUClKrOJ7RyLjlwoVcpKjNrm1XN7qmyJmyzUpSoSUpSgoP8ADD1p/cn9Xq/VQf4YetP7k/q9X6r18qUcFKUqi7B5lHFgPebV+Nu1Z/xuLP8A6ib+61fpr+KHYtNpYUqoAnju2HfxtrGT7LWA94B5V+VJ4XRmR1KspKspFirA2II5EGg/SP8AAKZRsoXYD5aXiR/tr0wGvzN/BzsF5fPv51/wsLC4I0mcaiPxUaFvAgc6/TCi1B9pSlBF9pv9NJ/x/GtUOr52m/00n/H8a1Q6NuW8ZDV4x+02XJDAA87qCFPqRrwM0p5IOQ4sdBzIozXsbceV9R9Y51f9h7MWGPiXd7NLK3ryNbibaAAaBRoBoKK5rplsfZSwK2pd3bPNK3ryuRbM1uQACheCqABoKkKUoyFKUoFKUoFKUoFef4/55T6Sf269Arz/AB/zyn0k/t1ehSvp6BSlKouUpSg87/h1ikjafO2W4S3xart52g9sff8AlXmvZQrnfMLju3A4kXNT8xXMcost9AeNq06cVTdwprmIWvzvB7Y+/wDKnnaD2x9/5VVsRNmy90LYW0HHxNaqRgwtqSt3neD2x9/5V5L/ABO7ARY3Fw4jDSKm9cLi+QUAf54FtTYZSOZy+Jq4yGPKuXNm1z34eFq+DDtkz27t7X8aaNPyeuU3sIYHCQRwQELHGtgLG56sdNWJuSeprv8AO8Htj7/yqrCNMhObvZrZbcut6000aUakrf53g9sff+VPO0Htj7/yqrCfuFMo1IObn7qxSNrFst1BFzy9xpown1yne0WOjMDqG1IUgWIuMw1FxVLq5bbmV8IScuaymw1y3YaeFU2s8vSyvgV6bB6q+4f0rzKvTYPVX3D+lQrmumdKUoyFKUoFKUoFKUoFef4/55T6Sf269Arz/H/PKfST+3V6FK+noFKUqi5SlKDyjsvl+Vve/cy9OLXvVhwzoCc65hYgC9rHkarfZc95+fq6ddTVoePeF2RVUKLkX/pW2njdmhyVueclFSw7t9RxN+takFyBe1+fTxrZiYgrFQwYDmOB0q82GEYFxfQX1PQVniLBiFYlb6ePjatVb8S6MRkXLYAEXvc9aTyPkEGYMcwFhex/m8B418gRSwDHKDxPSsHQg2IIPQix+BoUIAJBseB5H3HnUfoOACbG4voevjXdsfGBGyv6jWv0Bvoa43hYAMQQG4HrXejE7jVCQbZbWI1/mNVrtMWTHLs28EaCV0biVvY6MQyjX/8AKptXDtCpMEhPIrYL6q6jU+1xqn1jl6uV8CrrF2gjAAyvoB06e+qVUkv7+FdcKiKr3cs7VMWssvpDH7L/AHfnT0hj9l/u/Oq5Su2jQwakrH6Qx+y/3fnT0hj9l/u/Oq5SmjQakrH6Qx+y/wB3509IY/Zf7vzquUpo0GpKx+kMfsv93509IY/Zf7vzquUpo0GpKx+kMfsv9351UWxIk2tGwBALJoeOkdq66i8B85RfTH4arVh00xeD1TPL1ClKVldylKUHlHZIqHbMLr3bgcTq1TshFzbQXNh0F9Aar/ZnjJ7h/U1YInykHQ2IOvDSt1MbMsMQK+V0vjXOfgA5uwA0+qucVaL9pbVVMhJJz3Fhyt1vWoG2vOtuKw5RsrWvpwNxrRI0yMS1mFsq249TeouM2SSQPITfLbMefQaVqeZiqqScq3sOl6xCGxIBsOJtoPea+xpcgXAuQLngL9aWBpGIAJNhwHIe6sVUkgDU9K6EyxyEOokAuLA6HxvX3Zqkypb2r8baDW1/dS+wl9u28lcBSAAltLD110FUurr2jmU4ZzfiRbW17MBw5iqVWB62V8SpJf38Kjakl/fwrRl+3DPe39ZUpStLzylKUClKUClKUCovAfOUX0x+GpSovAfOUX0x+GqYnimOXqFKUrC0lKUoPJezA1k/4/1arJBh82a7BcoJ10vbl76gOx6uZG3frCxFvAmpuZyzEtxJ199baeLM0cMsPLkYMADbkdRWEj3JPU30r4K6MSMqqjJlYak82B4VbiRrjgZlZgNF9Y9L19w0GckZlWwJ73A25e+tYY6jkeI61lFCzXygmwufAUSJMwUqCbNxHWssREq5bMGuLm3LwNaa2RKMwz3y3F7cbeFEMoTHlbMCTbuEcAdeP3VlJJvCgOVbALfgPea1TBcxy3y30vxtXRFGUUl4yQ3dUkWseoqJ23T9OraUbrhnzNmHdVSACuUMutxw1/pVXq17XwAjw8lmYju273K4uCo0461VKx1by9TKeBUkv7+FRl6k1rtl+3HPe1lSvlK0vOfaVH4TaauxQ91gSB0NjyP/AEqQqaqZjlFMxPBSlKhYpSlAqLwHzlF9MfhqUqLwHzlF9MfhqmJ4pjl6hSlKwtJSlKDyfsrIVZypINhqNOZqfgkysGsDY3sdQffVf7LqSzgC5OUAfW1WNAi5xIrZrWXlY+NbabWZoa5XuSbAXN7DgPdX2YuT373t/Nxty41licOyZb27wDCxvpWwYoMxMoLnLlXlboatta8DXPKrZcqhbCx/3HrWCOy3sSLix5adDWKsRqPfWzETs7Fm4njU26PtlgvXX98qmCKg4iMwzXtfW3G3O1ZTOMxylst9LnW3jVKqbymKrJq1Kh1nGRlK3YkWa/DwtXRs7HOpC8VJsRz1NtDyqk0zaVvUkDUJtIVL7ddtxLyyuoGvKy8+epqpEnqapTixTPDRh5ecWm8TZF7SNRubxqyFRUisa9B8K2YWaiemTM5KaJifUpWbxpm8au27XoPgKbteg+Arrrx8Mv8Ann5Um9WjY5myfKcP5b+tbxr7hNlojFzqxJI6Lc8hUhUYmLFW0LYWFNM3KUpXF3KUpQKi8B85RfTH4alKi8B85RfTH4apieKY5eoUpSsLSUpSg8m7LsQzkGxGWx+tqsMcbyMbAs2pPX31Xuy4uzgf7f6mrFKrxMRcq3A2PXlcVtp4+2aGmtz4chFe4s19L6i3UVqr5V5G7DOqsCy5h0vatRrbhYc7ZcwXjq3DSueeVUF2YAXC3J0uzBVH1kgD31G15HR5Q2TJpYnN4399JcOyqrG1m1GuunWvk0DJbMLXFx4jrpXyCYowYWuDfXUU/hf5Zb8ZMmUcb5v5vdW7C4VXRzfvrYqORHTx/wC1crtck9TetzYYjdkMCXsRY6rqOP75VE7QJLauFKYQqwHdAseNyzi+h4c/jVSq07RgthpN5curC5LEg3ZbHXQ6GqtWKrl62U8CpJf38Kjakl/fwrvl+3DPe39ZUpStLzylaBi4zIYw67wDMUv3gOpHLiK30ClK171c2W4zWzZedr2vbpfSg2UpSgVF4D5yi+mPw1KVF4D5yi+mPw1TE8Uxy9QpSlYWkpSlB5P2VQszgC5NrAe9qscbKucSKS1rDX1T1NVvss5DOQbEZbEceLVYEUswudSeJ8TxJrbHDNDFGsQeNjw62rTtvFvklkjjBcKSqKNCQOFhqethqa7WwwGe7rdSAANc3uNcc6MVIVsp5NYG31HjVotPCUVHtE+TtIcRCe8FEhjIVWJA3bR582e97LcHhpUXNtJpYpEc33eJwXf3bxZlfFwnWN9bgg6jQ6VLtsdiCTKd6ZknD5QFVkiaJRk4Fcjte5vrx0FYnYd94XlZmkeB2JAABglDqFA4KcoH36mqzFUwnZlhhP5big06yRruwoyMCAUuoW7mwHPTU9Km5EQKpDXY3zLbh01rhw+ECyyyZj8oFBWwtdQQGDcRoeGvDlXTU0022RO7bKI8q5Sc2ue/DwtWa4gWRWQEKdbaFr8ia14eBnOVBc19w07RtmW1xca6+FTbpEJTbErGCZWWwAjKDQ5QWAtce6qlVpxUDDBOSfWKv10JWwNVasVXL1sp4FSS/v4VG1JL+/hXbL9uGe9v6yoKV8NaXnqlBicRAu0pmeN92zNYRlczLh4mU3znu20tbxvXfjtpzxGOOR4lkkzuXyMUjRMl0Chru93UXuBa5tyrrn2Krx4qMsQMTmzGwumaJYzbrot9etb8fgDI6SI5jkTMFYAMCr2zIynipKqeRuorn6ZiFtkN59lMaksiASOkuIMbtEAqhlcLcFFYMO8xspBF9RW2Qzti03bx3OGBaTKWX/NuMiBtb345tPHlJvhpyoAn72uZt2pBvwGXlb67871hs7ZCQlMpJCQiEA24Br5iRz8LUtMp2ZbGxjSxZntnDPG+W4UtHIyEqCSQDlva54131ybOwQiUqCTeSSTXrJIzke4FrV11eFZKi8B85RfTH4alKi8B85RfTH4arieJHL1ClKVhaSlKUHkvZnjJ7h/Vqnqg+yigs4JsDluemp1qyB1RnACyCxUE/iFbaZ2Zo4R2OxixKGa9iyJcci7hAT4XYXPSsPOUflHk+ufJvOHdtcArm9rUG3Qg1ltLCCWGSIkjOjLccVJBswPUGx+qozG7OxpgGKEaLiXl3gQOMg+TEGTMOACANbmR41NVUxK0RdJYvbCv34cPKyksoVMv8jFGa7uosSNNbnpXDiO1DqMOkMLSR4lzmOVQwyxSNkGaRcrgoCbi1g1je1YYjZBhKRtDLLHHCscSJJuwjg6yTKzrnBXLr3iLHTWtOCwM0MeDbdCRoJZGeJWGokjnjBVnIBsZVOpBsOulUvtY2SUu24U3gZZiIyFeVVBhjPdJDksGNgwuVDBeZ0NssNtdDOYljdzGwEhAG7W6B1zMW4EG2gJ8La1Ay7E78qPBNKkrswZMQUTLJYsksZkW1iWHdVri1WTDYGVZJ5WVVSV03ZBHeCQRoTbiDmU8atebm1ne12ZnRSoGpC8FB8aYGNWcBiQD0FzfpWAMirpcK2nQNblXVg2JAyoPkznZwbMR01+v4UniUdpHtAmXDyC4AuoAHDiNAOR51TKuW3Jt5hCwBAJHG17BrX/fWqbWOXq5XxKkl/fwqNqSX9/Cu+X7cM97f1lXPjcYsQUvezOkd+QLtlUnwzED666K5Nq4TewyR3sWUhW5q38rDxDWP1Volghiu0ozOcPrnCZ+HdtcAgH2hmQkdGFa/Ot0V44ZZQxa2QJwViubvuosbXGtyDwqKlwOLMKyqqjFGR3dcwyqJUMZXNzCKIzpx3fjW7F7NZXjURPLAkSxxxpII1Rl0zyKXXMuUKARmIsdNap6pWtDLF7fYPhd1DJIkxNyAoNt07ZQHdSGBUE3HAEC50rqxG3I0ZgUkKIcskwUbqM6XDEtmNri5AIHMixqNw+zp4osF8nmaB3MiIw4PHKl1LkBgM44kG3jpWpth2aVHgmlSSR2DJiCkeWQ3ZZYzItiCWHdVri1PVJsm4dqq8zxKkhKNlkawyIciuLktc3DC1geBvbQmQqO2XhXSTEsw0kmDp4ruYluemqtUjVov2rJUXgPnKL6Y/DUpUXgPnKL6Y/DUYniRy9QpSlYWkpSlB5NsRMk0sZ4i4+tWsasEKAsASFBOpPAVH9s8C2HxQnUd2Q38M1u+p941+PSu1ADGkgIKuLix1FrXBHI1sw6r02ZrWmzKRQCQDcA2B6+NbJIWCKxIsSbC+o+rlXyaNQFytmJF2FrZT0r48DBQ5Hdbgf3wq942HyWVmN2Nz1NYpGSQAOJsPEnlW1I0yMS1mBFlt63WvhxDZAl+6DmGmt/fT6gYzRMjFWFiOI/7Vhc19JudfjxrZio0U2RswsNbW+qn9GLSsVCkmw4DkK3wYJyLnura5J0uvOw51qSAlGe47pAtzN+grbhopJCBZnVLXF+AvwF6iqdtkxyke0CRrh+6p4LlOtlBYG+ugNVCrltqFVw0tix9TRmvl7y2HhoaptYperlfAqSX9/Co2pJf38K75ftwz3t/WVKUrS88pSlC75X2lKFylKUHyo7Ya59pJb+ViT7lQ/9a37SxgjQnmdFHU1I/wAOtlkB8Q41bupfmL3ZvrOn1GuONVaFqYvK7UpSsjQUpSg5NqYCOeMxyC6n4g8mHQivNtobMxOBcm2aInRrd0/S9lv3rXqlfGUEWIuDxB4GrU1TSrVTd5jBtuI8SVPiLj4iujzrCRbeC31/0q1YzsjgpDfd5D/sOX7uH3VyegmD6y/aH6a767lp1K/5zg9sU85we2Kn/QPB9ZftD9NPQPB9ZftD9NNc06kGMfBlvvU42y639/DhWHnOD2xU/wCgeD6y/aH6aegeD6y/aH6aa5pygPOcHtiujzzhlCFJCrj1jfQ9LVL+geD6y/aH6aegeD6y/aH6aTjRKdOpG43buFMcqrITnCWzakkML6+6oIY2P2hVv9A8H1l+0P009A8H1l+0P01ymaZaMPFxMOLREKj5bH7QruXacHtirB6B4PrL9ofpp6B4PrL9ofpq1FcU8K4tdeJa6A85we2Kec4PbFT/AKB4PrL9ofpp6B4PrL9ofpq+u4acoDznB7Yp5zg9sVP+geD6y/aH6aegeD6y/aH6aa5pygPOcHtinnOD2xU/6B4PrL9ofpp6B4PrL9ofpprmnKA86Qe2K5MTt1B6gLH4CrBP2V2cjhHeUMRfU90DvWLPkyr6rcSOFSWz9k7Oh76CI5bEuzh8ub1TdjZb8uFROOnTlVth9nJsU4lxF1i466M45BRyXxr0eKMKAqgAAWAHAAcq5l2nCbAOtyStr63XNe45DuNqdNKzix8TEBZEJIuoDAlhci4AOouD8DXGqqZdKaYpdNK4xtOH2wBfLma6oTcjKrsArHQ8CeBr5PtaBVLGRLZc2jAnL7QAPDxqqztpXKNown/xF5AHMLHMLjKTo1x0rdFMGAZSGB4EEEH3EUGylKUClKUClKUClKUClKUClKUClKUClKUClKUClKUEbj9jxyszNe7R7sa6KCHGYDhms5Fze31mtS7BQMXVmDZw4OhykXuACLZTc6ePgKUoOeXsxE17ySWO8zAWAO83lyRbUgSMAemmtdGH2Ciy73OxfMrG9gCQJxwAFtJ2+yPG6lBqPZ1MysJJBkzCO2UZQyyKADlucokbLfh8b86dlFzHNI5W4db2LZ/lsxYlf/OYAfsqUHZDsBFcuHa5MhNwpBEjZmWxXhw8bC1d2Aw26jEYZmC3sWNzqSbX6C9h4AUp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data:image/jpeg;base64,/9j/4AAQSkZJRgABAQAAAQABAAD/2wCEAAkGBxATEhQUEhQWFhUXFxgWFBUXGB8XFRUaGBQXGRcUFhYYHCggGRolHBcWITEhJykrLi4uFx8zODMsNygtLisBCgoKDg0OGxAQGiwkICQvKzQsLC8sLCwsLCwsLCw0LCwsLCwsLCwsLCwsLCwsLCwsLCwsLCwsLCwsLCwsLCwsLP/AABEIAOYA2wMBIgACEQEDEQH/xAAcAAEAAgMBAQEAAAAAAAAAAAAABQYCAwQHAQj/xABHEAACAQIDBQMHCgQFAgcBAAABAgMAEQQSIQUTMUFRBiJhFBUWMlJxkSM1coGSobLR0vAHQrGzJDM0YoLB8UNjZHN0wuEI/8QAGQEBAAMBAQAAAAAAAAAAAAAAAAECBAMF/8QAJREBAAECBgEFAQEAAAAAAAAAAAECEQMEEyExQTISQlFhgXEU/9oADAMBAAIRAxEAPwD3ClKUClKUClKUClKUClKUClKUCvjtYX6V9rF72048r8ProILAdpA+HOKeJkg3e9Rsyu7qRoMi8HPs3OunGg7RlSyzwPE25knQZlfOsdt4t1PddcyXHDvaE2NomTstPN5TnjgwyzQlWjjcyxyTZwwnkQog0y26uGN7WFbsH2bISUeRYLDyNBJGskLXJZ1sR/kqRH9d9OFB0r2pkJhHkkv+IBOH7yd6wDWl1+S7l21vopHrWU7PPSSCPeRyI64sQMmcd2TKSGLIbOhUg255hcAiuobMkzYM935BWD68bw5Bl01192lcTbBmzs10sccuJ4n1BCqEcPWuOHDxoMJe1xCTyjDSGHDvIk0mZQQImIkeNCbuqgFjwPIXOldeM7RENKIYHnWFVaVkZBYsmfdxhmGeTIVa2gs6661Xtl4XGzQY2GLdbqbE4yPeMzK8IaeRJDkCkSEasuq6mx4XPRjex4E8rrhMJiVlCEeUHK8TJCkOUNunzRlY1PUEtxvoEzH2hD4gQQxNJeKGcy5gsYjmaQA6m5b5Mm1tb+Fcfpeciy+Szbp5DCrArnMmYotoyb5GcZQ1+YOi96pDZeyDFiZZAqLG2HwsKImgUwNiSQBYALaVAPcdBXKuw5fJsPFdc0c8cram2VZzIQDbU2PxoNnpMqCcTxNG8O7JQMrmQTHLEIyCAWZ7pY21HTWt+C2y7SNFJA0coj3qLnVxIt7EKwNgwOUEGw762J1tHbe7MPiHxRJQLLHhRGGGYZ8NO8wEi21jJKA+GauaPswxinCYTCYSV4t2skDnM1zd0LrEjJGbAXBvrwFhQdeP22zLiIJIzFIcLNKlnVwyqMrarqrKXTl/MLE6192R2hbLhRJBIkc4VIpWIJzbssu8QG8eYKbXvrYGxNqjsL2SkEpkTD4TDIcJiMNu4eJaVoSruyxLcdxuVxx1zG3fhdmY9vJY8RuRHAUd5EZi87RoQgEZQCMFiGPePq2HG4Dm7ObXaPDQRqjTTSyYrKuYCypiZczu7HRRdV5m7KAOnYO2uDW6zvuZVJV4nILKQSOKkgg2uDzBFRcnY18mHLxYed4WxIaKb/LZJ5zJdWKHLItk4rY94aXvXbh+x2EZQZNnYBXN7gIHA1Nu8YlubWvpx68aC2UpSgrB7ZR2kcQTmGKSSOeeyCOIxSMjsVLh2UZb3VTYHXgbd528DiGw6RyMY8jSyDKI4ldSVdmZhf1SLKCdOFtaqmzMPi5sHjMMkaFJ8Rj4hNntukkxc6SF0tdmF2KgaG4BK2vVqw2y2z4oNokqxopvc2EWQ6daDTge06SNFeGaOObTDzuFCTHIXAChzIl0VmGdVvbrYHDDdq1aBsS0EyQZBJFK27ImViAmRFkLqWuCM4XjrbWo7s/2eaMwLLhFLwgfLjEM0ZKqVWSONiSGPskDLmOptrnhNmTrJK64VUheJllwhlVo55WkUmRVsUjAXeX4Zy4uBa9BMJttgqNNh5YS8yQqjmNmu4FnvFIy5b3HG+h0r5tPtFFAcSHVz5PhhinsB3kJmGVbkd75FuNhqNeNQcOxMWImyJlCYqKfDYaSXPkRMm8j3gvkzfKFVuyqSNbaD7tPY+MxA2g5jWM4jAjDQxlwWDL5SRvCO6LmYcCRbnQSrdpCFT/DTmSRm3EPyYklRQCZheTLHHZh65UgsotcgGR2RtJZ0LBWRlYpJG9g8bjijZSQdCCCCQQQQTeontTsVppcPMse93QlRot4YmZJd2SyOCO+GiTQkAhm14VIdnsCsUbWh3JdizLn3jE2ADO1z3rAaXNrDU0EpSlKBSlKCLHaPA5ivlMNwCx+UWwAXObm9hZO8R014Vvwu18NIjyJNGyJfeMGFksMxzn+XQg68iDVTh2YvkGz0MXDFQyOuXgd6zs7C2neNyT1rHtNgpmkx+7VyMuz3IVM+8WOd2mVUtaRt2tsnPQc6C14bbeFkV3SaNljF5GDCyC1wW9kEagniK1ekmC7x8oi7tg3fH8xIWw53IIFuNj0qpbdg32Fx8iTSTyHAyxZRAYwcwZlHqgs4IYAcsx01qexeBHnLBsI+7HhcUFYL3UO8wgUA8Acuew6XoM9o7ciiODeJ4hBPNIJJARkKjDYiXMGBtfPGLn31JQbZwzxmRZoyitlZgwsrXAyt7J7y6HqKpLQlBhWeF2SPauMkYCNmyKRjcsuUC+UMytf3WrdteHyjy2VI2MMgwMVijDetHiGMrhGALLkkjXNzyEcqC1+kWC3ayeUR5HLBGDAh8ps2W3rAcyOtbpds4VUWRp4gjjMj5xlcG1ihv3r5l4e0OtQ/aLGSLOke9kw8JjZt7FDvXZwygRKxR1Sy62KktfT1TUP2WwL32fvEkuhx5vIlnUmYhCwAAVipPAAa6C1BcU2vhjCZxNHuRe8mYZBY2ILXsCDpbrpWzAbQhmUtDIrqDlJU3sRYlT0NiND1FUbaeDnD4h1DrHHtOOV8sZkvGcBCu8WO3fCzMHNgdVY8RVi7MwqZJ5hO8pk3ateLdKDGGsVGUZiQwBOvqqOVBYKUpQKUpQKGq12Q7RSYsyB0VcgUjLfW5PG58KstJiyIm8XasPhkjFkVVBLMQosMzsWZrDmWJJPMk1tpSiSvD9r/wAc54Z5ovJI2Ecjxg7xhfI5W9sunCvcK/Gfaz/XYv8A+RN/dag/Uf8ADntQ+0sIMS8axneOmVSWFltrc++rTXm3/wDP/wA0j/3pf/rXpNApSlApXPj8WsSM7AkC1wOOpA5kdaiPSyD2JPgv6qLU0VVcQn6VAelkHsSfBf1VPI1wD1F6FVFVPMPtcUu00EyQC7SMpchdRGmoDyG/dBIsOZN7DQ25tr7TdWEGHAfEMLgH1IUvYzS2/l0Nl4uRYWF2XfsjZaQKbEs7nPLK3ryvYDOx9wAAGgAAFgKKu8GlKUClKUClKUClKrOJ7RyLjlwoVcpKjNrm1XN7qmyJmyzUpSoSUpSgoP8ADD1p/cn9Xq/VQf4YetP7k/q9X6r18qUcFKUqi7B5lHFgPebV+Nu1Z/xuLP8A6ib+61fpr+KHYtNpYUqoAnju2HfxtrGT7LWA94B5V+VJ4XRmR1KspKspFirA2II5EGg/SP8AAKZRsoXYD5aXiR/tr0wGvzN/BzsF5fPv51/wsLC4I0mcaiPxUaFvAgc6/TCi1B9pSlBF9pv9NJ/x/GtUOr52m/00n/H8a1Q6NuW8ZDV4x+02XJDAA87qCFPqRrwM0p5IOQ4sdBzIozXsbceV9R9Y51f9h7MWGPiXd7NLK3ryNbibaAAaBRoBoKK5rplsfZSwK2pd3bPNK3ryuRbM1uQACheCqABoKkKUoyFKUoFKUoFKUoFef4/55T6Sf269Arz/AB/zyn0k/t1ehSvp6BSlKouUpSg87/h1ikjafO2W4S3xart52g9sff8AlXmvZQrnfMLju3A4kXNT8xXMcost9AeNq06cVTdwprmIWvzvB7Y+/wDKnnaD2x9/5VVsRNmy90LYW0HHxNaqRgwtqSt3neD2x9/5V5L/ABO7ARY3Fw4jDSKm9cLi+QUAf54FtTYZSOZy+Jq4yGPKuXNm1z34eFq+DDtkz27t7X8aaNPyeuU3sIYHCQRwQELHGtgLG56sdNWJuSeprv8AO8Htj7/yqrCNMhObvZrZbcut6000aUakrf53g9sff+VPO0Htj7/yqrCfuFMo1IObn7qxSNrFst1BFzy9xpown1yne0WOjMDqG1IUgWIuMw1FxVLq5bbmV8IScuaymw1y3YaeFU2s8vSyvgV6bB6q+4f0rzKvTYPVX3D+lQrmumdKUoyFKUoFKUoFKUoFef4/55T6Sf269Arz/H/PKfST+3V6FK+noFKUqi5SlKDyjsvl+Vve/cy9OLXvVhwzoCc65hYgC9rHkarfZc95+fq6ddTVoePeF2RVUKLkX/pW2njdmhyVueclFSw7t9RxN+takFyBe1+fTxrZiYgrFQwYDmOB0q82GEYFxfQX1PQVniLBiFYlb6ePjatVb8S6MRkXLYAEXvc9aTyPkEGYMcwFhex/m8B418gRSwDHKDxPSsHQg2IIPQix+BoUIAJBseB5H3HnUfoOACbG4voevjXdsfGBGyv6jWv0Bvoa43hYAMQQG4HrXejE7jVCQbZbWI1/mNVrtMWTHLs28EaCV0biVvY6MQyjX/8AKptXDtCpMEhPIrYL6q6jU+1xqn1jl6uV8CrrF2gjAAyvoB06e+qVUkv7+FdcKiKr3cs7VMWssvpDH7L/AHfnT0hj9l/u/Oq5Su2jQwakrH6Qx+y/3fnT0hj9l/u/Oq5SmjQakrH6Qx+y/wB3509IY/Zf7vzquUpo0GpKx+kMfsv93509IY/Zf7vzquUpo0GpKx+kMfsv9351UWxIk2tGwBALJoeOkdq66i8B85RfTH4arVh00xeD1TPL1ClKVldylKUHlHZIqHbMLr3bgcTq1TshFzbQXNh0F9Aar/ZnjJ7h/U1YInykHQ2IOvDSt1MbMsMQK+V0vjXOfgA5uwA0+qucVaL9pbVVMhJJz3Fhyt1vWoG2vOtuKw5RsrWvpwNxrRI0yMS1mFsq249TeouM2SSQPITfLbMefQaVqeZiqqScq3sOl6xCGxIBsOJtoPea+xpcgXAuQLngL9aWBpGIAJNhwHIe6sVUkgDU9K6EyxyEOokAuLA6HxvX3Zqkypb2r8baDW1/dS+wl9u28lcBSAAltLD110FUurr2jmU4ZzfiRbW17MBw5iqVWB62V8SpJf38Kjakl/fwrRl+3DPe39ZUpStLzylKUClKUClKUCovAfOUX0x+GpSovAfOUX0x+GqYnimOXqFKUrC0lKUoPJezA1k/4/1arJBh82a7BcoJ10vbl76gOx6uZG3frCxFvAmpuZyzEtxJ199baeLM0cMsPLkYMADbkdRWEj3JPU30r4K6MSMqqjJlYak82B4VbiRrjgZlZgNF9Y9L19w0GckZlWwJ73A25e+tYY6jkeI61lFCzXygmwufAUSJMwUqCbNxHWssREq5bMGuLm3LwNaa2RKMwz3y3F7cbeFEMoTHlbMCTbuEcAdeP3VlJJvCgOVbALfgPea1TBcxy3y30vxtXRFGUUl4yQ3dUkWseoqJ23T9OraUbrhnzNmHdVSACuUMutxw1/pVXq17XwAjw8lmYju273K4uCo0461VKx1by9TKeBUkv7+FRl6k1rtl+3HPe1lSvlK0vOfaVH4TaauxQ91gSB0NjyP/AEqQqaqZjlFMxPBSlKhYpSlAqLwHzlF9MfhqUqLwHzlF9MfhqmJ4pjl6hSlKwtJSlKDyfsrIVZypINhqNOZqfgkysGsDY3sdQffVf7LqSzgC5OUAfW1WNAi5xIrZrWXlY+NbabWZoa5XuSbAXN7DgPdX2YuT373t/Nxty41licOyZb27wDCxvpWwYoMxMoLnLlXlboatta8DXPKrZcqhbCx/3HrWCOy3sSLix5adDWKsRqPfWzETs7Fm4njU26PtlgvXX98qmCKg4iMwzXtfW3G3O1ZTOMxylst9LnW3jVKqbymKrJq1Kh1nGRlK3YkWa/DwtXRs7HOpC8VJsRz1NtDyqk0zaVvUkDUJtIVL7ddtxLyyuoGvKy8+epqpEnqapTixTPDRh5ecWm8TZF7SNRubxqyFRUisa9B8K2YWaiemTM5KaJifUpWbxpm8au27XoPgKbteg+Arrrx8Mv8Ann5Um9WjY5myfKcP5b+tbxr7hNlojFzqxJI6Lc8hUhUYmLFW0LYWFNM3KUpXF3KUpQKi8B85RfTH4alKi8B85RfTH4apieKY5eoUpSsLSUpSg8m7LsQzkGxGWx+tqsMcbyMbAs2pPX31Xuy4uzgf7f6mrFKrxMRcq3A2PXlcVtp4+2aGmtz4chFe4s19L6i3UVqr5V5G7DOqsCy5h0vatRrbhYc7ZcwXjq3DSueeVUF2YAXC3J0uzBVH1kgD31G15HR5Q2TJpYnN4399JcOyqrG1m1GuunWvk0DJbMLXFx4jrpXyCYowYWuDfXUU/hf5Zb8ZMmUcb5v5vdW7C4VXRzfvrYqORHTx/wC1crtck9TetzYYjdkMCXsRY6rqOP75VE7QJLauFKYQqwHdAseNyzi+h4c/jVSq07RgthpN5curC5LEg3ZbHXQ6GqtWKrl62U8CpJf38Kjakl/fwrvl+3DPe39ZUpStLzylaBi4zIYw67wDMUv3gOpHLiK30ClK171c2W4zWzZedr2vbpfSg2UpSgVF4D5yi+mPw1KVF4D5yi+mPw1TE8Uxy9QpSlYWkpSlB5P2VQszgC5NrAe9qscbKucSKS1rDX1T1NVvss5DOQbEZbEceLVYEUswudSeJ8TxJrbHDNDFGsQeNjw62rTtvFvklkjjBcKSqKNCQOFhqethqa7WwwGe7rdSAANc3uNcc6MVIVsp5NYG31HjVotPCUVHtE+TtIcRCe8FEhjIVWJA3bR582e97LcHhpUXNtJpYpEc33eJwXf3bxZlfFwnWN9bgg6jQ6VLtsdiCTKd6ZknD5QFVkiaJRk4Fcjte5vrx0FYnYd94XlZmkeB2JAABglDqFA4KcoH36mqzFUwnZlhhP5big06yRruwoyMCAUuoW7mwHPTU9Km5EQKpDXY3zLbh01rhw+ECyyyZj8oFBWwtdQQGDcRoeGvDlXTU0022RO7bKI8q5Sc2ue/DwtWa4gWRWQEKdbaFr8ia14eBnOVBc19w07RtmW1xca6+FTbpEJTbErGCZWWwAjKDQ5QWAtce6qlVpxUDDBOSfWKv10JWwNVasVXL1sp4FSS/v4VG1JL+/hXbL9uGe9v6yoKV8NaXnqlBicRAu0pmeN92zNYRlczLh4mU3znu20tbxvXfjtpzxGOOR4lkkzuXyMUjRMl0Chru93UXuBa5tyrrn2Krx4qMsQMTmzGwumaJYzbrot9etb8fgDI6SI5jkTMFYAMCr2zIynipKqeRuorn6ZiFtkN59lMaksiASOkuIMbtEAqhlcLcFFYMO8xspBF9RW2Qzti03bx3OGBaTKWX/NuMiBtb345tPHlJvhpyoAn72uZt2pBvwGXlb67871hs7ZCQlMpJCQiEA24Br5iRz8LUtMp2ZbGxjSxZntnDPG+W4UtHIyEqCSQDlva54131ybOwQiUqCTeSSTXrJIzke4FrV11eFZKi8B85RfTH4alKi8B85RfTH4arieJHL1ClKVhaSlKUHkvZnjJ7h/Vqnqg+yigs4JsDluemp1qyB1RnACyCxUE/iFbaZ2Zo4R2OxixKGa9iyJcci7hAT4XYXPSsPOUflHk+ufJvOHdtcArm9rUG3Qg1ltLCCWGSIkjOjLccVJBswPUGx+qozG7OxpgGKEaLiXl3gQOMg+TEGTMOACANbmR41NVUxK0RdJYvbCv34cPKyksoVMv8jFGa7uosSNNbnpXDiO1DqMOkMLSR4lzmOVQwyxSNkGaRcrgoCbi1g1je1YYjZBhKRtDLLHHCscSJJuwjg6yTKzrnBXLr3iLHTWtOCwM0MeDbdCRoJZGeJWGokjnjBVnIBsZVOpBsOulUvtY2SUu24U3gZZiIyFeVVBhjPdJDksGNgwuVDBeZ0NssNtdDOYljdzGwEhAG7W6B1zMW4EG2gJ8La1Ay7E78qPBNKkrswZMQUTLJYsksZkW1iWHdVri1WTDYGVZJ5WVVSV03ZBHeCQRoTbiDmU8atebm1ne12ZnRSoGpC8FB8aYGNWcBiQD0FzfpWAMirpcK2nQNblXVg2JAyoPkznZwbMR01+v4UniUdpHtAmXDyC4AuoAHDiNAOR51TKuW3Jt5hCwBAJHG17BrX/fWqbWOXq5XxKkl/fwqNqSX9/Cu+X7cM97f1lXPjcYsQUvezOkd+QLtlUnwzED666K5Nq4TewyR3sWUhW5q38rDxDWP1Volghiu0ozOcPrnCZ+HdtcAgH2hmQkdGFa/Ot0V44ZZQxa2QJwViubvuosbXGtyDwqKlwOLMKyqqjFGR3dcwyqJUMZXNzCKIzpx3fjW7F7NZXjURPLAkSxxxpII1Rl0zyKXXMuUKARmIsdNap6pWtDLF7fYPhd1DJIkxNyAoNt07ZQHdSGBUE3HAEC50rqxG3I0ZgUkKIcskwUbqM6XDEtmNri5AIHMixqNw+zp4osF8nmaB3MiIw4PHKl1LkBgM44kG3jpWpth2aVHgmlSSR2DJiCkeWQ3ZZYzItiCWHdVri1PVJsm4dqq8zxKkhKNlkawyIciuLktc3DC1geBvbQmQqO2XhXSTEsw0kmDp4ruYluemqtUjVov2rJUXgPnKL6Y/DUpUXgPnKL6Y/DUYniRy9QpSlYWkpSlB5NsRMk0sZ4i4+tWsasEKAsASFBOpPAVH9s8C2HxQnUd2Q38M1u+p941+PSu1ADGkgIKuLix1FrXBHI1sw6r02ZrWmzKRQCQDcA2B6+NbJIWCKxIsSbC+o+rlXyaNQFytmJF2FrZT0r48DBQ5Hdbgf3wq942HyWVmN2Nz1NYpGSQAOJsPEnlW1I0yMS1mBFlt63WvhxDZAl+6DmGmt/fT6gYzRMjFWFiOI/7Vhc19JudfjxrZio0U2RswsNbW+qn9GLSsVCkmw4DkK3wYJyLnura5J0uvOw51qSAlGe47pAtzN+grbhopJCBZnVLXF+AvwF6iqdtkxyke0CRrh+6p4LlOtlBYG+ugNVCrltqFVw0tix9TRmvl7y2HhoaptYperlfAqSX9/Co2pJf38K75ftwz3t/WVKUrS88pSlC75X2lKFylKUHyo7Ya59pJb+ViT7lQ/9a37SxgjQnmdFHU1I/wAOtlkB8Q41bupfmL3ZvrOn1GuONVaFqYvK7UpSsjQUpSg5NqYCOeMxyC6n4g8mHQivNtobMxOBcm2aInRrd0/S9lv3rXqlfGUEWIuDxB4GrU1TSrVTd5jBtuI8SVPiLj4iujzrCRbeC31/0q1YzsjgpDfd5D/sOX7uH3VyegmD6y/aH6a767lp1K/5zg9sU85we2Kn/QPB9ZftD9NPQPB9ZftD9NNc06kGMfBlvvU42y639/DhWHnOD2xU/wCgeD6y/aH6aegeD6y/aH6aa5pygPOcHtiujzzhlCFJCrj1jfQ9LVL+geD6y/aH6aegeD6y/aH6aTjRKdOpG43buFMcqrITnCWzakkML6+6oIY2P2hVv9A8H1l+0P009A8H1l+0P01ymaZaMPFxMOLREKj5bH7QruXacHtirB6B4PrL9ofpp6B4PrL9ofpq1FcU8K4tdeJa6A85we2Kec4PbFT/AKB4PrL9ofpp6B4PrL9ofpq+u4acoDznB7Yp5zg9sVP+geD6y/aH6aegeD6y/aH6aa5pygPOcHtinnOD2xU/6B4PrL9ofpp6B4PrL9ofpprmnKA86Qe2K5MTt1B6gLH4CrBP2V2cjhHeUMRfU90DvWLPkyr6rcSOFSWz9k7Oh76CI5bEuzh8ub1TdjZb8uFROOnTlVth9nJsU4lxF1i466M45BRyXxr0eKMKAqgAAWAHAAcq5l2nCbAOtyStr63XNe45DuNqdNKzix8TEBZEJIuoDAlhci4AOouD8DXGqqZdKaYpdNK4xtOH2wBfLma6oTcjKrsArHQ8CeBr5PtaBVLGRLZc2jAnL7QAPDxqqztpXKNown/xF5AHMLHMLjKTo1x0rdFMGAZSGB4EEEH3EUGylKUClKUClKUClKUClKUClKUClKUClKUClKUClKUEbj9jxyszNe7R7sa6KCHGYDhms5Fze31mtS7BQMXVmDZw4OhykXuACLZTc6ePgKUoOeXsxE17ySWO8zAWAO83lyRbUgSMAemmtdGH2Ciy73OxfMrG9gCQJxwAFtJ2+yPG6lBqPZ1MysJJBkzCO2UZQyyKADlucokbLfh8b86dlFzHNI5W4db2LZ/lsxYlf/OYAfsqUHZDsBFcuHa5MhNwpBEjZmWxXhw8bC1d2Aw26jEYZmC3sWNzqSbX6C9h4AUp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0" name="Picture 10" descr="http://img.tfd.com/mk/O/X2604-O-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7502766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6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Brain Pop - Diffusion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http://brainpop.speedera.net/www.brainpop.com/topics/diffusion/screenshot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6934200" cy="5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Biotechnology </a:t>
            </a:r>
            <a:r>
              <a:rPr lang="en-US" dirty="0" err="1" smtClean="0">
                <a:solidFill>
                  <a:schemeClr val="bg1"/>
                </a:solidFill>
              </a:rPr>
              <a:t>botes</a:t>
            </a:r>
            <a:r>
              <a:rPr lang="en-US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textbook pages NC28-30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back of book)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839200" cy="52578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Answer the following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biotechnology?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biotechnology positively impact </a:t>
            </a:r>
            <a:r>
              <a:rPr lang="en-US" dirty="0" smtClean="0">
                <a:solidFill>
                  <a:schemeClr val="bg1"/>
                </a:solidFill>
              </a:rPr>
              <a:t>medicine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the difference between genetically engineering a plant or animal by crossbreeding vs gene replacement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Why do you think people are more comfortable with crossbreeding over gene replacement?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Identify the benefits and the risks of biotechnology. Try to find 5 of each</a:t>
            </a:r>
          </a:p>
        </p:txBody>
      </p:sp>
    </p:spTree>
    <p:extLst>
      <p:ext uri="{BB962C8B-B14F-4D97-AF65-F5344CB8AC3E}">
        <p14:creationId xmlns:p14="http://schemas.microsoft.com/office/powerpoint/2010/main" val="10089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#65 Cells</a:t>
            </a:r>
            <a:r>
              <a:rPr lang="en-US" sz="6000" dirty="0" smtClean="0">
                <a:solidFill>
                  <a:schemeClr val="bg1"/>
                </a:solidFill>
              </a:rPr>
              <a:t>, Diffusion, and Biotech notes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Cellular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cell must divide in order to multiply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 produce more cells, DNA must be copied first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Cellular Division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Mitosis is the process in which the nucleus divides to form two new nuclei.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* The reasons cells reproduce: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Growth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Repair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Replacement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*Mitosis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62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self-division of cells into two identical (genetically alike) cells.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Occurs in the nucleus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Applies to all cell types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except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reproductive cells.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3352801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*Meiosis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434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special cell division process necessary for sexual reproduction cells.</a:t>
            </a: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Applies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only to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reproductive cells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AutoShape 4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373981" y="8632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AutoShape 6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488281" y="9775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599" y="210630"/>
            <a:ext cx="87630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u="sng" dirty="0" smtClean="0">
                <a:solidFill>
                  <a:schemeClr val="bg1"/>
                </a:solidFill>
              </a:rPr>
              <a:t>*What if you need to replace organelles?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581800"/>
            <a:ext cx="8077200" cy="180844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u="sng" dirty="0" smtClean="0">
                <a:solidFill>
                  <a:schemeClr val="bg1"/>
                </a:solidFill>
              </a:rPr>
              <a:t>Protein synthesis </a:t>
            </a:r>
            <a:r>
              <a:rPr lang="en-US" sz="3900" dirty="0" smtClean="0">
                <a:solidFill>
                  <a:schemeClr val="bg1"/>
                </a:solidFill>
              </a:rPr>
              <a:t>is the </a:t>
            </a:r>
            <a:r>
              <a:rPr lang="en-US" sz="3900" dirty="0">
                <a:solidFill>
                  <a:schemeClr val="bg1"/>
                </a:solidFill>
              </a:rPr>
              <a:t>process in ribosomes where proteins create different organelles.</a:t>
            </a:r>
          </a:p>
          <a:p>
            <a:endParaRPr lang="en-US" sz="3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4" name="Picture 2" descr="http://www.harunyahya.com/image/darwin_had_known_about_dna/protein_synthe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428" y="3124200"/>
            <a:ext cx="5253343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07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Diffusion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Dissolving an Egg Shell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CaCO</a:t>
            </a:r>
            <a:r>
              <a:rPr lang="pt-BR" sz="5500" baseline="-25000" dirty="0" smtClean="0">
                <a:solidFill>
                  <a:schemeClr val="bg1"/>
                </a:solidFill>
              </a:rPr>
              <a:t>3</a:t>
            </a:r>
            <a:r>
              <a:rPr lang="pt-BR" sz="5500" dirty="0" smtClean="0">
                <a:solidFill>
                  <a:schemeClr val="bg1"/>
                </a:solidFill>
              </a:rPr>
              <a:t>+ 2H </a:t>
            </a:r>
            <a:r>
              <a:rPr lang="pt-BR" sz="55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pt-BR" sz="5500" dirty="0" smtClean="0">
                <a:solidFill>
                  <a:schemeClr val="bg1"/>
                </a:solidFill>
              </a:rPr>
              <a:t> Ca + H</a:t>
            </a:r>
            <a:r>
              <a:rPr lang="pt-BR" sz="5500" baseline="-25000" dirty="0" smtClean="0">
                <a:solidFill>
                  <a:schemeClr val="bg1"/>
                </a:solidFill>
              </a:rPr>
              <a:t>2</a:t>
            </a:r>
            <a:r>
              <a:rPr lang="pt-BR" sz="5500" dirty="0" smtClean="0">
                <a:solidFill>
                  <a:schemeClr val="bg1"/>
                </a:solidFill>
              </a:rPr>
              <a:t>O + CO</a:t>
            </a:r>
            <a:r>
              <a:rPr lang="pt-BR" sz="5500" baseline="-25000" dirty="0" smtClean="0">
                <a:solidFill>
                  <a:schemeClr val="bg1"/>
                </a:solidFill>
              </a:rPr>
              <a:t>2</a:t>
            </a:r>
            <a:endParaRPr lang="pt-BR" sz="5500" dirty="0" smtClean="0">
              <a:solidFill>
                <a:schemeClr val="bg1"/>
              </a:solidFill>
            </a:endParaRPr>
          </a:p>
          <a:p>
            <a:r>
              <a:rPr lang="pt-BR" sz="3500" dirty="0" smtClean="0">
                <a:solidFill>
                  <a:schemeClr val="bg1"/>
                </a:solidFill>
              </a:rPr>
              <a:t/>
            </a:r>
            <a:br>
              <a:rPr lang="pt-BR" sz="3500" dirty="0" smtClean="0">
                <a:solidFill>
                  <a:schemeClr val="bg1"/>
                </a:solidFill>
              </a:rPr>
            </a:b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upload.wikimedia.org/wikipedia/commons/f/fb/Chicken_Egg_without_Eggshell_58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32" y="2568146"/>
            <a:ext cx="550694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process of dissolving a shell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3" y="1952625"/>
            <a:ext cx="4622800" cy="3467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95" y="1981200"/>
            <a:ext cx="40640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292</Words>
  <Application>Microsoft Office PowerPoint</Application>
  <PresentationFormat>On-screen Show (4:3)</PresentationFormat>
  <Paragraphs>51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Update TOC </vt:lpstr>
      <vt:lpstr>#65 Cells, Diffusion, and Biotech notes</vt:lpstr>
      <vt:lpstr>Cellular Division</vt:lpstr>
      <vt:lpstr>Cellular Division</vt:lpstr>
      <vt:lpstr>*Mitosis</vt:lpstr>
      <vt:lpstr>PowerPoint Presentation</vt:lpstr>
      <vt:lpstr>Diffusion </vt:lpstr>
      <vt:lpstr>Dissolving an Egg Shell</vt:lpstr>
      <vt:lpstr>the process of dissolving a shell</vt:lpstr>
      <vt:lpstr>PowerPoint Presentation</vt:lpstr>
      <vt:lpstr>PowerPoint Presentation</vt:lpstr>
      <vt:lpstr>*Diffusion</vt:lpstr>
      <vt:lpstr>*Osmosis</vt:lpstr>
      <vt:lpstr>Dissolving an Egg Shell, Final Day </vt:lpstr>
      <vt:lpstr>Brain Pop - Diffusion</vt:lpstr>
      <vt:lpstr>Biotechnology botes  </vt:lpstr>
      <vt:lpstr>textbook pages NC28-30 (back of book)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</dc:creator>
  <cp:lastModifiedBy>Smart, Brittany S.</cp:lastModifiedBy>
  <cp:revision>14</cp:revision>
  <cp:lastPrinted>2019-02-20T19:02:48Z</cp:lastPrinted>
  <dcterms:created xsi:type="dcterms:W3CDTF">2014-02-26T14:07:42Z</dcterms:created>
  <dcterms:modified xsi:type="dcterms:W3CDTF">2019-02-22T15:10:01Z</dcterms:modified>
</cp:coreProperties>
</file>