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69" r:id="rId3"/>
    <p:sldId id="274" r:id="rId4"/>
    <p:sldId id="271" r:id="rId5"/>
    <p:sldId id="275" r:id="rId6"/>
    <p:sldId id="273" r:id="rId7"/>
    <p:sldId id="258" r:id="rId8"/>
    <p:sldId id="276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04CCC-D5C2-4EA7-8379-073CBE27A6B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5AE63-F94C-440A-9541-B9422EB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4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https://www.brainpop.com/science/cellularlifeandgenetics/photosynthesis/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948C-810B-41D6-B906-1935D280B3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9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948C-810B-41D6-B906-1935D280B3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https://www.brainpop.com/science/cellularlifeandgenetics/cellularrespiration/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948C-810B-41D6-B906-1935D280B3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3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9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0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7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5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C3A4-F8E9-49CB-994F-D9C86F7B1A4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348B-63F0-4696-86CA-87BAB9AC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xeYNnzwpS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cellularlifeandgenetics/cellularrespir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cellularlifeandgenetics/photosynthesi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https://www.youtube.com/watch?v=_xeYNnzwpSE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487" y="274638"/>
            <a:ext cx="11250383" cy="17065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So what about animals?</a:t>
            </a:r>
            <a:br>
              <a:rPr lang="en-US" sz="6000" dirty="0" smtClean="0"/>
            </a:br>
            <a:r>
              <a:rPr lang="en-US" sz="6000" dirty="0" smtClean="0"/>
              <a:t>Do they photosynthesize?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0487" y="1905001"/>
            <a:ext cx="10956470" cy="4525963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pPr marL="36576" indent="0">
              <a:buNone/>
            </a:pPr>
            <a:r>
              <a:rPr lang="en-US" sz="4400" dirty="0" smtClean="0"/>
              <a:t>*Animal cells </a:t>
            </a:r>
            <a:r>
              <a:rPr lang="en-US" sz="4400" b="1" u="sng" dirty="0" smtClean="0">
                <a:solidFill>
                  <a:srgbClr val="FF0000"/>
                </a:solidFill>
              </a:rPr>
              <a:t>do not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photosynthesize but they do undergo a process known as </a:t>
            </a:r>
            <a:r>
              <a:rPr lang="en-US" sz="4400" u="sng" dirty="0" smtClean="0">
                <a:solidFill>
                  <a:srgbClr val="FF0000"/>
                </a:solidFill>
              </a:rPr>
              <a:t>cellular respiration</a:t>
            </a:r>
            <a:endParaRPr lang="en-US" sz="4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2514" y="568324"/>
            <a:ext cx="11462657" cy="59467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Cellular respiration is the process through which our cells get the energy to perform their functions.</a:t>
            </a:r>
          </a:p>
          <a:p>
            <a:endParaRPr lang="en-US" sz="4000" dirty="0" smtClean="0"/>
          </a:p>
          <a:p>
            <a:r>
              <a:rPr lang="en-US" sz="4000" dirty="0" smtClean="0"/>
              <a:t>Since all living things are made of cells, and cells need energy to perform life's functions, cellular respiration is necessary for all living things</a:t>
            </a:r>
          </a:p>
          <a:p>
            <a:endParaRPr lang="en-US" sz="4000" dirty="0" smtClean="0"/>
          </a:p>
          <a:p>
            <a:r>
              <a:rPr lang="en-US" sz="4000" dirty="0" smtClean="0"/>
              <a:t>*There are 2 types of cellular respiration:</a:t>
            </a:r>
          </a:p>
          <a:p>
            <a:pPr lvl="1"/>
            <a:r>
              <a:rPr lang="en-US" sz="3600" dirty="0" smtClean="0"/>
              <a:t>Aerobic and anaerobic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888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5171" y="228601"/>
            <a:ext cx="114463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06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*Respiration occurs in </a:t>
            </a:r>
            <a:r>
              <a:rPr lang="en-US" sz="40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ALL cells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and can take place either </a:t>
            </a:r>
            <a:r>
              <a:rPr lang="en-US" sz="40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with or without oxygen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present.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44485"/>
            <a:ext cx="7924800" cy="443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6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95168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929" y="767443"/>
            <a:ext cx="11772900" cy="37392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100" dirty="0">
                <a:solidFill>
                  <a:srgbClr val="FF0000"/>
                </a:solidFill>
              </a:rPr>
              <a:t>Cellular respiration </a:t>
            </a:r>
            <a:r>
              <a:rPr lang="en-US" sz="4100" dirty="0"/>
              <a:t>is the process in which</a:t>
            </a:r>
            <a:r>
              <a:rPr lang="en-US" sz="4100" dirty="0"/>
              <a:t> glucose and oxygen</a:t>
            </a:r>
            <a:r>
              <a:rPr lang="en-US" sz="4100" dirty="0"/>
              <a:t> undergo a chemical reaction to produce </a:t>
            </a:r>
            <a:r>
              <a:rPr lang="en-US" sz="4100" dirty="0" smtClean="0"/>
              <a:t>(ATP) energy</a:t>
            </a:r>
            <a:r>
              <a:rPr lang="en-US" sz="4100" dirty="0"/>
              <a:t>, carbon dioxide, and </a:t>
            </a:r>
            <a:r>
              <a:rPr lang="en-US" sz="4100" dirty="0"/>
              <a:t>water.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100" i="1" u="sng" dirty="0">
                <a:solidFill>
                  <a:srgbClr val="FF0000"/>
                </a:solidFill>
              </a:rPr>
              <a:t>Occurs in mitochondria</a:t>
            </a:r>
            <a:r>
              <a:rPr lang="en-US" sz="41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4929" y="4343400"/>
            <a:ext cx="11772899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5400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5400" baseline="-25000" dirty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5400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 + O</a:t>
            </a:r>
            <a:r>
              <a:rPr lang="en-US" sz="54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5400" dirty="0">
                <a:solidFill>
                  <a:srgbClr val="FF0000"/>
                </a:solidFill>
              </a:rPr>
              <a:t>Energy (ATP) </a:t>
            </a:r>
            <a:r>
              <a:rPr lang="en-US" sz="5400" dirty="0">
                <a:solidFill>
                  <a:srgbClr val="FF0000"/>
                </a:solidFill>
              </a:rPr>
              <a:t>+ CO</a:t>
            </a:r>
            <a:r>
              <a:rPr lang="en-US" sz="5400" baseline="-25000" dirty="0">
                <a:solidFill>
                  <a:srgbClr val="FF0000"/>
                </a:solidFill>
              </a:rPr>
              <a:t>2</a:t>
            </a:r>
            <a:r>
              <a:rPr lang="en-US" sz="5400" dirty="0">
                <a:solidFill>
                  <a:srgbClr val="FF0000"/>
                </a:solidFill>
              </a:rPr>
              <a:t> + H</a:t>
            </a:r>
            <a:r>
              <a:rPr lang="en-US" sz="5400" baseline="-25000" dirty="0">
                <a:solidFill>
                  <a:srgbClr val="FF0000"/>
                </a:solidFill>
              </a:rPr>
              <a:t>2</a:t>
            </a:r>
            <a:r>
              <a:rPr lang="en-US" sz="5400" dirty="0">
                <a:solidFill>
                  <a:srgbClr val="FF0000"/>
                </a:solidFill>
              </a:rPr>
              <a:t>O </a:t>
            </a:r>
            <a:endParaRPr lang="en-US" sz="5400" baseline="-25000" dirty="0">
              <a:solidFill>
                <a:srgbClr val="FF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33368" y="1360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*Cellular Respiration 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42609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357" y="185511"/>
            <a:ext cx="11353800" cy="1325563"/>
          </a:xfrm>
        </p:spPr>
        <p:txBody>
          <a:bodyPr>
            <a:noAutofit/>
          </a:bodyPr>
          <a:lstStyle/>
          <a:p>
            <a:r>
              <a:rPr lang="en-US" sz="5400" dirty="0" smtClean="0"/>
              <a:t>Cellular Respiration…Lets read about it…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529" y="20542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Turn to pages E51</a:t>
            </a:r>
          </a:p>
          <a:p>
            <a:pPr lvl="1"/>
            <a:r>
              <a:rPr lang="en-US" sz="4000" dirty="0" smtClean="0"/>
              <a:t>Draw, color, and label a picture (aerobic)</a:t>
            </a:r>
          </a:p>
        </p:txBody>
      </p:sp>
    </p:spTree>
    <p:extLst>
      <p:ext uri="{BB962C8B-B14F-4D97-AF65-F5344CB8AC3E}">
        <p14:creationId xmlns:p14="http://schemas.microsoft.com/office/powerpoint/2010/main" val="31194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a </a:t>
            </a:r>
            <a:r>
              <a:rPr lang="en-US" dirty="0" err="1" smtClean="0"/>
              <a:t>BrainPop</a:t>
            </a:r>
            <a:r>
              <a:rPr lang="en-US" dirty="0"/>
              <a:t> </a:t>
            </a:r>
            <a:r>
              <a:rPr lang="en-US" dirty="0" smtClean="0"/>
              <a:t>on Cellular Respiration </a:t>
            </a:r>
            <a:endParaRPr lang="en-US" dirty="0"/>
          </a:p>
        </p:txBody>
      </p:sp>
      <p:pic>
        <p:nvPicPr>
          <p:cNvPr id="4" name="Content Placeholder 3" descr="dkmdj.jp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457824" y="2027320"/>
            <a:ext cx="4695577" cy="3535280"/>
          </a:xfrm>
        </p:spPr>
      </p:pic>
    </p:spTree>
    <p:extLst>
      <p:ext uri="{BB962C8B-B14F-4D97-AF65-F5344CB8AC3E}">
        <p14:creationId xmlns:p14="http://schemas.microsoft.com/office/powerpoint/2010/main" val="8530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5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Aerobic respiration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25563"/>
            <a:ext cx="11723914" cy="485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During aerobic respiration </a:t>
            </a:r>
            <a:r>
              <a:rPr lang="en-US" sz="3600" b="1" u="sng" dirty="0" smtClean="0">
                <a:solidFill>
                  <a:srgbClr val="FF0000"/>
                </a:solidFill>
              </a:rPr>
              <a:t>oxygen is present</a:t>
            </a:r>
          </a:p>
          <a:p>
            <a:endParaRPr lang="en-US" sz="3600" dirty="0" smtClean="0"/>
          </a:p>
          <a:p>
            <a:r>
              <a:rPr lang="en-US" sz="3600" dirty="0" smtClean="0"/>
              <a:t>During this process food molecules and oxygen are broken down from sugar molecules (glucose)  to energy known as ATP, water and waste (</a:t>
            </a:r>
            <a:r>
              <a:rPr lang="en-US" sz="4000" dirty="0">
                <a:ln w="50800"/>
                <a:latin typeface="Calibri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en-US" sz="4000" baseline="-30000" dirty="0">
                <a:ln w="50800"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dirty="0" smtClean="0"/>
              <a:t>). </a:t>
            </a:r>
          </a:p>
          <a:p>
            <a:endParaRPr lang="en-US" sz="3600" dirty="0" smtClean="0"/>
          </a:p>
          <a:p>
            <a:r>
              <a:rPr lang="en-US" sz="3600" dirty="0"/>
              <a:t>*</a:t>
            </a:r>
            <a:r>
              <a:rPr lang="en-US" sz="3600" dirty="0" smtClean="0"/>
              <a:t>ATP stores energy in a strong bond which can be broken down to harness the energy.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850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-30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So what if no oxygen is present?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143000"/>
            <a:ext cx="11609614" cy="5584371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*Anaerobic respiration </a:t>
            </a:r>
            <a:r>
              <a:rPr lang="en-US" sz="3600" dirty="0" smtClean="0"/>
              <a:t>occurs when </a:t>
            </a:r>
            <a:r>
              <a:rPr lang="en-US" sz="3600" b="1" u="sng" dirty="0" smtClean="0">
                <a:solidFill>
                  <a:srgbClr val="FF0000"/>
                </a:solidFill>
              </a:rPr>
              <a:t>no oxygen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 present. This is also called fermentation. </a:t>
            </a:r>
          </a:p>
          <a:p>
            <a:endParaRPr lang="en-US" sz="3600" dirty="0" smtClean="0"/>
          </a:p>
          <a:p>
            <a:r>
              <a:rPr lang="en-US" sz="3600" dirty="0" smtClean="0"/>
              <a:t>There are 2 main types of fermentation alcoholic or lactic acid fermentation. Depending on the reaction either ethanol (alcohol) and carbon dioxide are produced or lactic acid.</a:t>
            </a:r>
          </a:p>
          <a:p>
            <a:endParaRPr lang="en-US" sz="3200" dirty="0" smtClean="0"/>
          </a:p>
          <a:p>
            <a:pPr lvl="0"/>
            <a:r>
              <a:rPr lang="en-US" sz="36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*Much less ATP is produced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in anaerobic respiration. This produces 2 ATP</a:t>
            </a:r>
            <a:r>
              <a:rPr lang="en-US" sz="36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molecules instead of the 36 produced in aerobic respiration</a:t>
            </a:r>
          </a:p>
          <a:p>
            <a:pPr lvl="0"/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/>
              <a:t>Knowledge Check 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sz="4800" dirty="0" smtClean="0"/>
              <a:t>Read page E54 and explain why you breathe so hard after a long run and your muscle begin to ache (tingle). </a:t>
            </a:r>
          </a:p>
          <a:p>
            <a:endParaRPr lang="en-US" sz="4800" dirty="0" smtClean="0"/>
          </a:p>
          <a:p>
            <a:r>
              <a:rPr lang="en-US" sz="4800" dirty="0" smtClean="0"/>
              <a:t>Draw and explain the picture on the next slide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makemedicinebetter.org/wp-content/uploads/2012/07/su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64" y="-7855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241860">
            <a:off x="3171446" y="592679"/>
            <a:ext cx="17164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 energy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336916">
            <a:off x="3209624" y="1065356"/>
            <a:ext cx="1446648" cy="47890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58242" y="2643697"/>
            <a:ext cx="2054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Plant cell (chloroplast)</a:t>
            </a:r>
            <a:endParaRPr lang="en-US" sz="2400" dirty="0"/>
          </a:p>
        </p:txBody>
      </p:sp>
      <p:pic>
        <p:nvPicPr>
          <p:cNvPr id="5128" name="Picture 8" descr="http://www.clker.com/cliparts/3/d/1/9/12894372371811441780chloroplas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516" y="1124617"/>
            <a:ext cx="2857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rved Left Arrow 8"/>
          <p:cNvSpPr/>
          <p:nvPr/>
        </p:nvSpPr>
        <p:spPr>
          <a:xfrm>
            <a:off x="8730688" y="1664056"/>
            <a:ext cx="1564841" cy="3989357"/>
          </a:xfrm>
          <a:prstGeom prst="curvedLef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30" name="Picture 10" descr="http://upload.wikimedia.org/wikipedia/commons/thumb/3/3f/Animal_mitochondrion_diagram_unlabelled.svg/562px-Animal_mitochondrion_diagram_unlabelled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287" y="4580119"/>
            <a:ext cx="2554127" cy="163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 rot="20132450">
            <a:off x="4837978" y="4164621"/>
            <a:ext cx="2104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Animal cell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(mitochondria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7386" y="482244"/>
            <a:ext cx="3027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Andalus" pitchFamily="18" charset="-78"/>
                <a:cs typeface="Andalus" pitchFamily="18" charset="-78"/>
              </a:rPr>
              <a:t>Photosynthesis</a:t>
            </a:r>
            <a:endParaRPr lang="en-US" sz="32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5536" y="5653414"/>
            <a:ext cx="2701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Cellular Respiration</a:t>
            </a:r>
            <a:endParaRPr lang="en-US" sz="32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Curved Left Arrow 18"/>
          <p:cNvSpPr/>
          <p:nvPr/>
        </p:nvSpPr>
        <p:spPr>
          <a:xfrm rot="10800000">
            <a:off x="2106552" y="1599652"/>
            <a:ext cx="1428166" cy="4238060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45259" y="2873112"/>
            <a:ext cx="1833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O</a:t>
            </a:r>
            <a:r>
              <a:rPr lang="en-US" sz="4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03181" y="2968216"/>
            <a:ext cx="14529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CO</a:t>
            </a:r>
            <a:r>
              <a:rPr lang="en-US" sz="4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5" name="Right Arrow 24"/>
          <p:cNvSpPr/>
          <p:nvPr/>
        </p:nvSpPr>
        <p:spPr>
          <a:xfrm rot="9140581">
            <a:off x="3641591" y="6071994"/>
            <a:ext cx="1446648" cy="39281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0133213">
            <a:off x="3291350" y="5627395"/>
            <a:ext cx="17995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ATP Energy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5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*Photosynthesis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71" y="838200"/>
            <a:ext cx="11658599" cy="58674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Photosynthesis</a:t>
            </a:r>
            <a:r>
              <a:rPr lang="en-US" sz="3600" dirty="0" smtClean="0"/>
              <a:t> is the process in which water, carbon dioxide, and light energy (sun) undergo a chemical reaction to produce glucose energy and oxygen.</a:t>
            </a:r>
          </a:p>
          <a:p>
            <a:endParaRPr lang="en-US" sz="3600" dirty="0" smtClean="0"/>
          </a:p>
          <a:p>
            <a:r>
              <a:rPr lang="en-US" sz="3600" dirty="0" smtClean="0"/>
              <a:t>Occurs in the </a:t>
            </a:r>
            <a:r>
              <a:rPr lang="en-US" sz="3600" u="sng" dirty="0" smtClean="0">
                <a:solidFill>
                  <a:srgbClr val="FF0000"/>
                </a:solidFill>
              </a:rPr>
              <a:t>chloroplast. </a:t>
            </a:r>
          </a:p>
          <a:p>
            <a:pPr lvl="1"/>
            <a:r>
              <a:rPr lang="en-US" sz="3200" dirty="0" smtClean="0"/>
              <a:t>Chloroplast contain chlorophyll, a green pigment that captures the suns energy for photosynthesis</a:t>
            </a:r>
            <a:endParaRPr lang="en-US" sz="3200" dirty="0"/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O  + CO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+ sun energy </a:t>
            </a:r>
            <a:r>
              <a:rPr 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3600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 + O</a:t>
            </a:r>
            <a:r>
              <a:rPr lang="en-US" sz="36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i="1" dirty="0" smtClean="0"/>
              <a:t>(this equation needs to be memorized)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950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2657"/>
            <a:ext cx="11740241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Balance the equation and answer the following: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00201"/>
            <a:ext cx="11593285" cy="5257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O  + CO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+ sun energy </a:t>
            </a:r>
            <a:r>
              <a:rPr 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 + 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2657"/>
            <a:ext cx="11740241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Balance the equation and answer the following: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00201"/>
            <a:ext cx="11593285" cy="5257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O  + CO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+ sun energy </a:t>
            </a:r>
            <a:r>
              <a:rPr 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 + 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endParaRPr lang="en-US" sz="3600" dirty="0" smtClean="0"/>
          </a:p>
          <a:p>
            <a:pPr marL="761238" lvl="1" indent="-514350">
              <a:buFont typeface="+mj-lt"/>
              <a:buAutoNum type="arabicPeriod"/>
            </a:pPr>
            <a:r>
              <a:rPr lang="en-US" sz="3200" dirty="0" smtClean="0"/>
              <a:t>Where in the </a:t>
            </a:r>
            <a:r>
              <a:rPr lang="en-US" sz="3200" b="1" dirty="0" smtClean="0"/>
              <a:t>plant</a:t>
            </a:r>
            <a:r>
              <a:rPr lang="en-US" sz="3200" dirty="0" smtClean="0"/>
              <a:t> cell would you expect to find this reaction occurring?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200" dirty="0" smtClean="0"/>
              <a:t>Name another organelle in all plant cells that it needs for structure &amp; support.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200" dirty="0" smtClean="0"/>
              <a:t>How many carbon dioxide molecules are in the reactant side of the equation?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200" dirty="0" smtClean="0"/>
              <a:t>If you start with 12 oz. of carbon dioxide &amp; 16 oz.   of water, and you end up with 6 oz. of oxygen, how much sugar is produced?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2657"/>
            <a:ext cx="11740241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Balance the equation and answer the following: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00201"/>
            <a:ext cx="11593285" cy="5257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O  + CO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+ sun energy </a:t>
            </a:r>
            <a:r>
              <a:rPr 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 + O</a:t>
            </a:r>
            <a:r>
              <a:rPr lang="en-US" sz="36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marL="761238" lvl="1" indent="-514350">
              <a:buFont typeface="+mj-lt"/>
              <a:buAutoNum type="arabicPeriod"/>
            </a:pPr>
            <a:endParaRPr lang="en-US" sz="3200" dirty="0" smtClean="0"/>
          </a:p>
          <a:p>
            <a:pPr marL="761238" lvl="1" indent="-514350">
              <a:buFont typeface="+mj-lt"/>
              <a:buAutoNum type="arabicPeriod"/>
            </a:pPr>
            <a:endParaRPr lang="en-US" sz="3200" dirty="0"/>
          </a:p>
          <a:p>
            <a:pPr marL="761238" lvl="1" indent="-514350">
              <a:buFont typeface="+mj-lt"/>
              <a:buAutoNum type="arabicPeriod"/>
            </a:pPr>
            <a:endParaRPr lang="en-US" sz="3200" dirty="0" smtClean="0"/>
          </a:p>
          <a:p>
            <a:pPr marL="761238" lvl="1" indent="-514350">
              <a:buFont typeface="+mj-lt"/>
              <a:buAutoNum type="arabicPeriod"/>
            </a:pPr>
            <a:endParaRPr lang="en-US" sz="3200" dirty="0"/>
          </a:p>
          <a:p>
            <a:pPr marL="761238" lvl="1" indent="-514350">
              <a:buFont typeface="+mj-lt"/>
              <a:buAutoNum type="arabicPeriod"/>
            </a:pPr>
            <a:endParaRPr lang="en-US" sz="3200" dirty="0" smtClean="0"/>
          </a:p>
          <a:p>
            <a:pPr marL="761238" lvl="1" indent="-514350">
              <a:buFont typeface="+mj-lt"/>
              <a:buAutoNum type="arabicPeriod"/>
            </a:pPr>
            <a:endParaRPr lang="en-US" sz="3200" dirty="0"/>
          </a:p>
          <a:p>
            <a:pPr marL="761238" lvl="1" indent="-514350">
              <a:buFont typeface="+mj-lt"/>
              <a:buAutoNum type="arabicPeriod"/>
            </a:pPr>
            <a:endParaRPr lang="en-US" sz="3200" dirty="0" smtClean="0"/>
          </a:p>
          <a:p>
            <a:pPr marL="246888" lvl="1" indent="0">
              <a:buNone/>
            </a:pPr>
            <a:r>
              <a:rPr lang="en-US" sz="3200" dirty="0" smtClean="0"/>
              <a:t>If </a:t>
            </a:r>
            <a:r>
              <a:rPr lang="en-US" sz="3200" dirty="0" smtClean="0"/>
              <a:t>you start with 12 oz. of carbon dioxide &amp; 16 oz.   of water, and you end up with 6 oz. of oxygen, how much sugar is produced?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for some </a:t>
            </a:r>
            <a:r>
              <a:rPr lang="en-US" dirty="0" err="1" smtClean="0"/>
              <a:t>BrainPop</a:t>
            </a:r>
            <a:r>
              <a:rPr lang="en-US" dirty="0" smtClean="0"/>
              <a:t> on Photosynthesis! </a:t>
            </a:r>
            <a:endParaRPr lang="en-US" dirty="0"/>
          </a:p>
        </p:txBody>
      </p:sp>
      <p:pic>
        <p:nvPicPr>
          <p:cNvPr id="7" name="Content Placeholder 6" descr="screenshot3.pn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938463" y="1777206"/>
            <a:ext cx="5553075" cy="4171950"/>
          </a:xfrm>
        </p:spPr>
      </p:pic>
    </p:spTree>
    <p:extLst>
      <p:ext uri="{BB962C8B-B14F-4D97-AF65-F5344CB8AC3E}">
        <p14:creationId xmlns:p14="http://schemas.microsoft.com/office/powerpoint/2010/main" val="8819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>
                <a:solidFill>
                  <a:srgbClr val="FF0000"/>
                </a:solidFill>
              </a:rPr>
              <a:t>Knowledge Check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36" y="1420585"/>
            <a:ext cx="11446327" cy="503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Explain how do all plant cells capture and store energy?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Where does photosynthesis take place?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Explain how photosynthesis is important to life of earth?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96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84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# 63 Cellular Respiration Notes </a:t>
            </a:r>
            <a:endParaRPr lang="en-US" sz="6600" dirty="0"/>
          </a:p>
        </p:txBody>
      </p:sp>
      <p:pic>
        <p:nvPicPr>
          <p:cNvPr id="1026" name="Picture 2" descr="Image result for cellular respiration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87019"/>
            <a:ext cx="6858000" cy="515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649</Words>
  <Application>Microsoft Office PowerPoint</Application>
  <PresentationFormat>Widescreen</PresentationFormat>
  <Paragraphs>88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Andalus</vt:lpstr>
      <vt:lpstr>Arial</vt:lpstr>
      <vt:lpstr>Calibri</vt:lpstr>
      <vt:lpstr>Calibri Light</vt:lpstr>
      <vt:lpstr>Times New Roman</vt:lpstr>
      <vt:lpstr>Wingdings</vt:lpstr>
      <vt:lpstr>Office Theme</vt:lpstr>
      <vt:lpstr>Watch video </vt:lpstr>
      <vt:lpstr>*Photosynthesis </vt:lpstr>
      <vt:lpstr>Balance the equation and answer the following:</vt:lpstr>
      <vt:lpstr>Balance the equation and answer the following:</vt:lpstr>
      <vt:lpstr>Balance the equation and answer the following:</vt:lpstr>
      <vt:lpstr>Time for some BrainPop on Photosynthesis! </vt:lpstr>
      <vt:lpstr>Knowledge Check</vt:lpstr>
      <vt:lpstr>PowerPoint Presentation</vt:lpstr>
      <vt:lpstr># 63 Cellular Respiration Notes </vt:lpstr>
      <vt:lpstr>So what about animals? Do they photosynthesize?</vt:lpstr>
      <vt:lpstr>PowerPoint Presentation</vt:lpstr>
      <vt:lpstr>PowerPoint Presentation</vt:lpstr>
      <vt:lpstr>*Cellular Respiration </vt:lpstr>
      <vt:lpstr>Cellular Respiration…Lets read about it…</vt:lpstr>
      <vt:lpstr>Time for a BrainPop on Cellular Respiration </vt:lpstr>
      <vt:lpstr>Aerobic respiration</vt:lpstr>
      <vt:lpstr>So what if no oxygen is present?</vt:lpstr>
      <vt:lpstr>Knowledge Check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6</cp:revision>
  <dcterms:created xsi:type="dcterms:W3CDTF">2019-02-19T15:57:45Z</dcterms:created>
  <dcterms:modified xsi:type="dcterms:W3CDTF">2019-02-19T21:23:07Z</dcterms:modified>
</cp:coreProperties>
</file>