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03" r:id="rId2"/>
    <p:sldId id="298" r:id="rId3"/>
    <p:sldId id="305" r:id="rId4"/>
    <p:sldId id="300" r:id="rId5"/>
    <p:sldId id="301" r:id="rId6"/>
    <p:sldId id="292" r:id="rId7"/>
    <p:sldId id="293" r:id="rId8"/>
    <p:sldId id="297" r:id="rId9"/>
    <p:sldId id="294" r:id="rId10"/>
    <p:sldId id="302" r:id="rId11"/>
    <p:sldId id="296" r:id="rId12"/>
    <p:sldId id="306" r:id="rId13"/>
    <p:sldId id="291"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4660"/>
  </p:normalViewPr>
  <p:slideViewPr>
    <p:cSldViewPr>
      <p:cViewPr varScale="1">
        <p:scale>
          <a:sx n="102" d="100"/>
          <a:sy n="102" d="100"/>
        </p:scale>
        <p:origin x="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47465B-321D-49AF-9DB8-21493C8AE50F}" type="datetimeFigureOut">
              <a:rPr lang="en-US" smtClean="0"/>
              <a:t>9/9/2019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9EA4BE-DBC0-4A5D-A762-58C5101875C7}" type="slidenum">
              <a:rPr lang="en-US" smtClean="0"/>
              <a:t>‹#›</a:t>
            </a:fld>
            <a:endParaRPr lang="en-US"/>
          </a:p>
        </p:txBody>
      </p:sp>
    </p:spTree>
    <p:extLst>
      <p:ext uri="{BB962C8B-B14F-4D97-AF65-F5344CB8AC3E}">
        <p14:creationId xmlns:p14="http://schemas.microsoft.com/office/powerpoint/2010/main" val="165678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F7A19-DA78-4BEC-B305-8ED384046A4A}" type="datetimeFigureOut">
              <a:rPr lang="en-US" smtClean="0"/>
              <a:pPr/>
              <a:t>9/9/2019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B54FBE-454A-4FE4-B1D6-ED936F148160}" type="slidenum">
              <a:rPr lang="en-US" smtClean="0"/>
              <a:pPr/>
              <a:t>‹#›</a:t>
            </a:fld>
            <a:endParaRPr lang="en-US"/>
          </a:p>
        </p:txBody>
      </p:sp>
    </p:spTree>
    <p:extLst>
      <p:ext uri="{BB962C8B-B14F-4D97-AF65-F5344CB8AC3E}">
        <p14:creationId xmlns:p14="http://schemas.microsoft.com/office/powerpoint/2010/main" val="3759349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Theories aren’t proven true!</a:t>
            </a:r>
            <a:r>
              <a:rPr lang="en-US" baseline="0" dirty="0" smtClean="0"/>
              <a:t> You do not have to believe this!!!</a:t>
            </a:r>
          </a:p>
          <a:p>
            <a:endParaRPr lang="en-US" baseline="0" dirty="0" smtClean="0"/>
          </a:p>
          <a:p>
            <a:r>
              <a:rPr lang="en-US" baseline="0" dirty="0" smtClean="0"/>
              <a:t>It is theorized that the universe was created approximately 14.4 billion years ago. According to the Big Bang Theory, in the beginning the universe was all one place. Within this small place all matter and energy was squished into this infinitely small point, then exploded! Then approximately 10 billion years later the solar system formed</a:t>
            </a:r>
            <a:endParaRPr lang="en-US" dirty="0"/>
          </a:p>
        </p:txBody>
      </p:sp>
      <p:sp>
        <p:nvSpPr>
          <p:cNvPr id="4" name="Slide Number Placeholder 3"/>
          <p:cNvSpPr>
            <a:spLocks noGrp="1"/>
          </p:cNvSpPr>
          <p:nvPr>
            <p:ph type="sldNum" sz="quarter" idx="10"/>
          </p:nvPr>
        </p:nvSpPr>
        <p:spPr/>
        <p:txBody>
          <a:bodyPr/>
          <a:lstStyle/>
          <a:p>
            <a:fld id="{B6207F78-D590-B047-8B3B-87AB58C437E7}" type="slidenum">
              <a:rPr lang="en-US" smtClean="0"/>
              <a:pPr/>
              <a:t>4</a:t>
            </a:fld>
            <a:endParaRPr lang="en-US"/>
          </a:p>
        </p:txBody>
      </p:sp>
    </p:spTree>
    <p:extLst>
      <p:ext uri="{BB962C8B-B14F-4D97-AF65-F5344CB8AC3E}">
        <p14:creationId xmlns:p14="http://schemas.microsoft.com/office/powerpoint/2010/main" val="2817818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 the rocks were impacting one another, this along with radioactive decay produced extreme heat which made the earth look like a fireball.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6207F78-D590-B047-8B3B-87AB58C437E7}" type="slidenum">
              <a:rPr lang="en-US" smtClean="0"/>
              <a:pPr/>
              <a:t>5</a:t>
            </a:fld>
            <a:endParaRPr lang="en-US"/>
          </a:p>
        </p:txBody>
      </p:sp>
    </p:spTree>
    <p:extLst>
      <p:ext uri="{BB962C8B-B14F-4D97-AF65-F5344CB8AC3E}">
        <p14:creationId xmlns:p14="http://schemas.microsoft.com/office/powerpoint/2010/main" val="2696875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6</a:t>
            </a:fld>
            <a:endParaRPr lang="en-US"/>
          </a:p>
        </p:txBody>
      </p:sp>
    </p:spTree>
    <p:extLst>
      <p:ext uri="{BB962C8B-B14F-4D97-AF65-F5344CB8AC3E}">
        <p14:creationId xmlns:p14="http://schemas.microsoft.com/office/powerpoint/2010/main" val="208296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7</a:t>
            </a:fld>
            <a:endParaRPr lang="en-US"/>
          </a:p>
        </p:txBody>
      </p:sp>
    </p:spTree>
    <p:extLst>
      <p:ext uri="{BB962C8B-B14F-4D97-AF65-F5344CB8AC3E}">
        <p14:creationId xmlns:p14="http://schemas.microsoft.com/office/powerpoint/2010/main" val="2082968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8</a:t>
            </a:fld>
            <a:endParaRPr lang="en-US"/>
          </a:p>
        </p:txBody>
      </p:sp>
    </p:spTree>
    <p:extLst>
      <p:ext uri="{BB962C8B-B14F-4D97-AF65-F5344CB8AC3E}">
        <p14:creationId xmlns:p14="http://schemas.microsoft.com/office/powerpoint/2010/main" val="3707317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9</a:t>
            </a:fld>
            <a:endParaRPr lang="en-US"/>
          </a:p>
        </p:txBody>
      </p:sp>
    </p:spTree>
    <p:extLst>
      <p:ext uri="{BB962C8B-B14F-4D97-AF65-F5344CB8AC3E}">
        <p14:creationId xmlns:p14="http://schemas.microsoft.com/office/powerpoint/2010/main" val="2082968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10</a:t>
            </a:fld>
            <a:endParaRPr lang="en-US"/>
          </a:p>
        </p:txBody>
      </p:sp>
    </p:spTree>
    <p:extLst>
      <p:ext uri="{BB962C8B-B14F-4D97-AF65-F5344CB8AC3E}">
        <p14:creationId xmlns:p14="http://schemas.microsoft.com/office/powerpoint/2010/main" val="3451687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www.brainpop.com</a:t>
            </a:r>
            <a:r>
              <a:rPr lang="en-US" dirty="0" smtClean="0"/>
              <a:t>/science/</a:t>
            </a:r>
            <a:r>
              <a:rPr lang="en-US" dirty="0" err="1" smtClean="0"/>
              <a:t>earthsystem</a:t>
            </a:r>
            <a:r>
              <a:rPr lang="en-US" dirty="0" smtClean="0"/>
              <a:t>/</a:t>
            </a:r>
            <a:r>
              <a:rPr lang="en-US" dirty="0" err="1" smtClean="0"/>
              <a:t>earthsstructure</a:t>
            </a:r>
            <a:r>
              <a:rPr lang="en-US" dirty="0" smtClean="0"/>
              <a:t>/ </a:t>
            </a:r>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11</a:t>
            </a:fld>
            <a:endParaRPr lang="en-US"/>
          </a:p>
        </p:txBody>
      </p:sp>
    </p:spTree>
    <p:extLst>
      <p:ext uri="{BB962C8B-B14F-4D97-AF65-F5344CB8AC3E}">
        <p14:creationId xmlns:p14="http://schemas.microsoft.com/office/powerpoint/2010/main" val="1069090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B54FBE-454A-4FE4-B1D6-ED936F148160}" type="slidenum">
              <a:rPr lang="en-US" smtClean="0"/>
              <a:pPr/>
              <a:t>13</a:t>
            </a:fld>
            <a:endParaRPr lang="en-US"/>
          </a:p>
        </p:txBody>
      </p:sp>
    </p:spTree>
    <p:extLst>
      <p:ext uri="{BB962C8B-B14F-4D97-AF65-F5344CB8AC3E}">
        <p14:creationId xmlns:p14="http://schemas.microsoft.com/office/powerpoint/2010/main" val="2082968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32223EE-3D5A-4BFF-A036-C4EADA44AAA1}" type="datetimeFigureOut">
              <a:rPr lang="en-US"/>
              <a:pPr>
                <a:defRPr/>
              </a:pPr>
              <a:t>9/9/2019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346B3-030D-456C-8C5D-BEA04A29D23F}" type="slidenum">
              <a:rPr lang="en-US"/>
              <a:pPr>
                <a:defRPr/>
              </a:pPr>
              <a:t>‹#›</a:t>
            </a:fld>
            <a:endParaRPr lang="en-US"/>
          </a:p>
        </p:txBody>
      </p:sp>
    </p:spTree>
    <p:extLst>
      <p:ext uri="{BB962C8B-B14F-4D97-AF65-F5344CB8AC3E}">
        <p14:creationId xmlns:p14="http://schemas.microsoft.com/office/powerpoint/2010/main" val="368174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6DFBBC-7DA7-4FEB-AD42-3A0AC046F29A}" type="datetimeFigureOut">
              <a:rPr lang="en-US"/>
              <a:pPr>
                <a:defRPr/>
              </a:pPr>
              <a:t>9/9/2019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2C7BC-FA8B-4DFF-A03F-E1408D02DB47}" type="slidenum">
              <a:rPr lang="en-US"/>
              <a:pPr>
                <a:defRPr/>
              </a:pPr>
              <a:t>‹#›</a:t>
            </a:fld>
            <a:endParaRPr lang="en-US"/>
          </a:p>
        </p:txBody>
      </p:sp>
    </p:spTree>
    <p:extLst>
      <p:ext uri="{BB962C8B-B14F-4D97-AF65-F5344CB8AC3E}">
        <p14:creationId xmlns:p14="http://schemas.microsoft.com/office/powerpoint/2010/main" val="180571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B562CA-ED3F-41E4-8170-1291E1ECB5F4}" type="datetimeFigureOut">
              <a:rPr lang="en-US"/>
              <a:pPr>
                <a:defRPr/>
              </a:pPr>
              <a:t>9/9/2019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36F096-3CE6-4F7B-BFB8-4390F74961F9}" type="slidenum">
              <a:rPr lang="en-US"/>
              <a:pPr>
                <a:defRPr/>
              </a:pPr>
              <a:t>‹#›</a:t>
            </a:fld>
            <a:endParaRPr lang="en-US"/>
          </a:p>
        </p:txBody>
      </p:sp>
    </p:spTree>
    <p:extLst>
      <p:ext uri="{BB962C8B-B14F-4D97-AF65-F5344CB8AC3E}">
        <p14:creationId xmlns:p14="http://schemas.microsoft.com/office/powerpoint/2010/main" val="350134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E3D584-3333-4AEA-85D6-0623B265E24A}" type="datetimeFigureOut">
              <a:rPr lang="en-US"/>
              <a:pPr>
                <a:defRPr/>
              </a:pPr>
              <a:t>9/9/2019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DCA1D4-D477-4070-BA1F-AE314A28F2B2}" type="slidenum">
              <a:rPr lang="en-US"/>
              <a:pPr>
                <a:defRPr/>
              </a:pPr>
              <a:t>‹#›</a:t>
            </a:fld>
            <a:endParaRPr lang="en-US"/>
          </a:p>
        </p:txBody>
      </p:sp>
    </p:spTree>
    <p:extLst>
      <p:ext uri="{BB962C8B-B14F-4D97-AF65-F5344CB8AC3E}">
        <p14:creationId xmlns:p14="http://schemas.microsoft.com/office/powerpoint/2010/main" val="335592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A8D808-345A-4F57-85A0-62E45A000E21}" type="datetimeFigureOut">
              <a:rPr lang="en-US"/>
              <a:pPr>
                <a:defRPr/>
              </a:pPr>
              <a:t>9/9/2019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EBEFE2-B4D6-434A-831B-1C7728A2B5C1}" type="slidenum">
              <a:rPr lang="en-US"/>
              <a:pPr>
                <a:defRPr/>
              </a:pPr>
              <a:t>‹#›</a:t>
            </a:fld>
            <a:endParaRPr lang="en-US"/>
          </a:p>
        </p:txBody>
      </p:sp>
    </p:spTree>
    <p:extLst>
      <p:ext uri="{BB962C8B-B14F-4D97-AF65-F5344CB8AC3E}">
        <p14:creationId xmlns:p14="http://schemas.microsoft.com/office/powerpoint/2010/main" val="199569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D6207C9-86EC-439C-889F-8850D1173B74}" type="datetimeFigureOut">
              <a:rPr lang="en-US"/>
              <a:pPr>
                <a:defRPr/>
              </a:pPr>
              <a:t>9/9/2019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924B48-CB12-4BFA-9E9D-8E5A29E81C28}" type="slidenum">
              <a:rPr lang="en-US"/>
              <a:pPr>
                <a:defRPr/>
              </a:pPr>
              <a:t>‹#›</a:t>
            </a:fld>
            <a:endParaRPr lang="en-US"/>
          </a:p>
        </p:txBody>
      </p:sp>
    </p:spTree>
    <p:extLst>
      <p:ext uri="{BB962C8B-B14F-4D97-AF65-F5344CB8AC3E}">
        <p14:creationId xmlns:p14="http://schemas.microsoft.com/office/powerpoint/2010/main" val="11324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55718A0-4486-403D-A244-F8F48135308D}" type="datetimeFigureOut">
              <a:rPr lang="en-US"/>
              <a:pPr>
                <a:defRPr/>
              </a:pPr>
              <a:t>9/9/2019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7EE72F-3B84-45F4-8B7F-E35511272D86}" type="slidenum">
              <a:rPr lang="en-US"/>
              <a:pPr>
                <a:defRPr/>
              </a:pPr>
              <a:t>‹#›</a:t>
            </a:fld>
            <a:endParaRPr lang="en-US"/>
          </a:p>
        </p:txBody>
      </p:sp>
    </p:spTree>
    <p:extLst>
      <p:ext uri="{BB962C8B-B14F-4D97-AF65-F5344CB8AC3E}">
        <p14:creationId xmlns:p14="http://schemas.microsoft.com/office/powerpoint/2010/main" val="23155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063C6C-2A93-45A5-B19C-A4079A4BD144}" type="datetimeFigureOut">
              <a:rPr lang="en-US"/>
              <a:pPr>
                <a:defRPr/>
              </a:pPr>
              <a:t>9/9/2019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E35F343-F59C-4F44-9DC3-B7C7B0C07350}" type="slidenum">
              <a:rPr lang="en-US"/>
              <a:pPr>
                <a:defRPr/>
              </a:pPr>
              <a:t>‹#›</a:t>
            </a:fld>
            <a:endParaRPr lang="en-US"/>
          </a:p>
        </p:txBody>
      </p:sp>
    </p:spTree>
    <p:extLst>
      <p:ext uri="{BB962C8B-B14F-4D97-AF65-F5344CB8AC3E}">
        <p14:creationId xmlns:p14="http://schemas.microsoft.com/office/powerpoint/2010/main" val="376365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E395DC-81B3-489C-877D-2949DEECCF76}" type="datetimeFigureOut">
              <a:rPr lang="en-US"/>
              <a:pPr>
                <a:defRPr/>
              </a:pPr>
              <a:t>9/9/2019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D65E161-951F-42B7-860D-AFD4A58B1EE0}" type="slidenum">
              <a:rPr lang="en-US"/>
              <a:pPr>
                <a:defRPr/>
              </a:pPr>
              <a:t>‹#›</a:t>
            </a:fld>
            <a:endParaRPr lang="en-US"/>
          </a:p>
        </p:txBody>
      </p:sp>
    </p:spTree>
    <p:extLst>
      <p:ext uri="{BB962C8B-B14F-4D97-AF65-F5344CB8AC3E}">
        <p14:creationId xmlns:p14="http://schemas.microsoft.com/office/powerpoint/2010/main" val="1838771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9334A0-7284-4AD7-9C2D-AC8C38B985FF}" type="datetimeFigureOut">
              <a:rPr lang="en-US"/>
              <a:pPr>
                <a:defRPr/>
              </a:pPr>
              <a:t>9/9/2019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5D3B6-8F07-4DFA-9992-911FF7BFF056}" type="slidenum">
              <a:rPr lang="en-US"/>
              <a:pPr>
                <a:defRPr/>
              </a:pPr>
              <a:t>‹#›</a:t>
            </a:fld>
            <a:endParaRPr lang="en-US"/>
          </a:p>
        </p:txBody>
      </p:sp>
    </p:spTree>
    <p:extLst>
      <p:ext uri="{BB962C8B-B14F-4D97-AF65-F5344CB8AC3E}">
        <p14:creationId xmlns:p14="http://schemas.microsoft.com/office/powerpoint/2010/main" val="299105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89B11F-BC9F-4561-8472-19A62C88C1F4}" type="datetimeFigureOut">
              <a:rPr lang="en-US"/>
              <a:pPr>
                <a:defRPr/>
              </a:pPr>
              <a:t>9/9/2019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467F75-327C-49AD-A439-537C058D227D}" type="slidenum">
              <a:rPr lang="en-US"/>
              <a:pPr>
                <a:defRPr/>
              </a:pPr>
              <a:t>‹#›</a:t>
            </a:fld>
            <a:endParaRPr lang="en-US"/>
          </a:p>
        </p:txBody>
      </p:sp>
    </p:spTree>
    <p:extLst>
      <p:ext uri="{BB962C8B-B14F-4D97-AF65-F5344CB8AC3E}">
        <p14:creationId xmlns:p14="http://schemas.microsoft.com/office/powerpoint/2010/main" val="380444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45746D87-E7BB-40B0-A1DB-056065FF9673}" type="datetimeFigureOut">
              <a:rPr lang="en-US"/>
              <a:pPr>
                <a:defRPr/>
              </a:pPr>
              <a:t>9/9/2019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52F230D-881F-409F-94A1-4E9ED2F08B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rainpop.com/science/earthsystem/earthsstructur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reload=9&amp;v=nVsHjnY-o9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Write these </a:t>
            </a:r>
            <a:r>
              <a:rPr lang="en-US" dirty="0">
                <a:solidFill>
                  <a:schemeClr val="bg1"/>
                </a:solidFill>
              </a:rPr>
              <a:t>d</a:t>
            </a:r>
            <a:r>
              <a:rPr lang="en-US" dirty="0" smtClean="0">
                <a:solidFill>
                  <a:schemeClr val="bg1"/>
                </a:solidFill>
              </a:rPr>
              <a:t>ates in your planner</a:t>
            </a:r>
            <a:endParaRPr lang="en-US" dirty="0">
              <a:solidFill>
                <a:schemeClr val="bg1"/>
              </a:solidFill>
            </a:endParaRPr>
          </a:p>
        </p:txBody>
      </p:sp>
      <p:sp>
        <p:nvSpPr>
          <p:cNvPr id="3" name="Content Placeholder 2"/>
          <p:cNvSpPr>
            <a:spLocks noGrp="1"/>
          </p:cNvSpPr>
          <p:nvPr>
            <p:ph idx="1"/>
          </p:nvPr>
        </p:nvSpPr>
        <p:spPr>
          <a:xfrm>
            <a:off x="228600" y="1600200"/>
            <a:ext cx="8686800" cy="4525963"/>
          </a:xfrm>
        </p:spPr>
        <p:txBody>
          <a:bodyPr/>
          <a:lstStyle/>
          <a:p>
            <a:r>
              <a:rPr lang="en-US" dirty="0">
                <a:solidFill>
                  <a:schemeClr val="bg1"/>
                </a:solidFill>
              </a:rPr>
              <a:t>Fri  </a:t>
            </a:r>
            <a:r>
              <a:rPr lang="en-US" dirty="0" smtClean="0">
                <a:solidFill>
                  <a:schemeClr val="bg1"/>
                </a:solidFill>
              </a:rPr>
              <a:t>9/13 </a:t>
            </a:r>
            <a:r>
              <a:rPr lang="en-US" dirty="0">
                <a:solidFill>
                  <a:schemeClr val="bg1"/>
                </a:solidFill>
              </a:rPr>
              <a:t>– Greek and Latin Quiz </a:t>
            </a:r>
            <a:r>
              <a:rPr lang="en-US" dirty="0" smtClean="0">
                <a:solidFill>
                  <a:schemeClr val="bg1"/>
                </a:solidFill>
              </a:rPr>
              <a:t>2 flashcards</a:t>
            </a:r>
            <a:endParaRPr lang="en-US" dirty="0" smtClean="0">
              <a:solidFill>
                <a:srgbClr val="FFFF00"/>
              </a:solidFill>
            </a:endParaRPr>
          </a:p>
          <a:p>
            <a:r>
              <a:rPr lang="en-US" dirty="0" smtClean="0">
                <a:solidFill>
                  <a:srgbClr val="FFFF00"/>
                </a:solidFill>
              </a:rPr>
              <a:t>Wed 9/18  </a:t>
            </a:r>
            <a:r>
              <a:rPr lang="en-US" dirty="0" smtClean="0">
                <a:solidFill>
                  <a:srgbClr val="FFFF00"/>
                </a:solidFill>
              </a:rPr>
              <a:t>Post Quiz (formal grade) </a:t>
            </a:r>
          </a:p>
          <a:p>
            <a:r>
              <a:rPr lang="en-US" dirty="0" smtClean="0">
                <a:solidFill>
                  <a:srgbClr val="FFFF00"/>
                </a:solidFill>
              </a:rPr>
              <a:t>Fri 9/20 </a:t>
            </a:r>
            <a:r>
              <a:rPr lang="en-US" dirty="0" smtClean="0">
                <a:solidFill>
                  <a:srgbClr val="FFFF00"/>
                </a:solidFill>
              </a:rPr>
              <a:t>– Earth History Pt 1 Test (formal)</a:t>
            </a:r>
          </a:p>
          <a:p>
            <a:r>
              <a:rPr lang="en-US" dirty="0" smtClean="0">
                <a:solidFill>
                  <a:schemeClr val="bg1"/>
                </a:solidFill>
              </a:rPr>
              <a:t>Fri  9/27 </a:t>
            </a:r>
            <a:r>
              <a:rPr lang="en-US" dirty="0" smtClean="0">
                <a:solidFill>
                  <a:schemeClr val="bg1"/>
                </a:solidFill>
              </a:rPr>
              <a:t>– Greek and Latin Quiz 2</a:t>
            </a:r>
            <a:endParaRPr lang="en-US" dirty="0">
              <a:solidFill>
                <a:schemeClr val="bg1"/>
              </a:solidFill>
            </a:endParaRPr>
          </a:p>
        </p:txBody>
      </p:sp>
    </p:spTree>
    <p:extLst>
      <p:ext uri="{BB962C8B-B14F-4D97-AF65-F5344CB8AC3E}">
        <p14:creationId xmlns:p14="http://schemas.microsoft.com/office/powerpoint/2010/main" val="232683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5390249"/>
            <a:ext cx="8229600" cy="914400"/>
          </a:xfrm>
        </p:spPr>
        <p:txBody>
          <a:bodyPr/>
          <a:lstStyle/>
          <a:p>
            <a:r>
              <a:rPr lang="en-US" sz="5200" u="sng" dirty="0" smtClean="0">
                <a:solidFill>
                  <a:schemeClr val="accent6">
                    <a:lumMod val="40000"/>
                    <a:lumOff val="60000"/>
                  </a:schemeClr>
                </a:solidFill>
              </a:rPr>
              <a:t>So where is the lithosphere and asthenosphere</a:t>
            </a:r>
          </a:p>
        </p:txBody>
      </p:sp>
      <p:sp>
        <p:nvSpPr>
          <p:cNvPr id="6" name="Oval 5"/>
          <p:cNvSpPr/>
          <p:nvPr/>
        </p:nvSpPr>
        <p:spPr>
          <a:xfrm>
            <a:off x="152400" y="914400"/>
            <a:ext cx="4343400" cy="3886200"/>
          </a:xfrm>
          <a:prstGeom prst="ellipse">
            <a:avLst/>
          </a:prstGeom>
          <a:solidFill>
            <a:schemeClr val="accent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1000" y="1143000"/>
            <a:ext cx="3886200" cy="3429000"/>
          </a:xfrm>
          <a:prstGeom prst="ellipse">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Oval 10"/>
          <p:cNvSpPr/>
          <p:nvPr/>
        </p:nvSpPr>
        <p:spPr>
          <a:xfrm>
            <a:off x="1447800" y="1981200"/>
            <a:ext cx="1828800" cy="1676400"/>
          </a:xfrm>
          <a:prstGeom prst="ellipse">
            <a:avLst/>
          </a:prstGeom>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Oval 11"/>
          <p:cNvSpPr/>
          <p:nvPr/>
        </p:nvSpPr>
        <p:spPr>
          <a:xfrm>
            <a:off x="1828800" y="2362200"/>
            <a:ext cx="1066800" cy="914400"/>
          </a:xfrm>
          <a:prstGeom prst="ellipse">
            <a:avLst/>
          </a:prstGeom>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Right Bracket 1"/>
          <p:cNvSpPr/>
          <p:nvPr/>
        </p:nvSpPr>
        <p:spPr>
          <a:xfrm>
            <a:off x="2667000" y="914400"/>
            <a:ext cx="228600" cy="232012"/>
          </a:xfrm>
          <a:prstGeom prst="rightBracket">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ket 12"/>
          <p:cNvSpPr/>
          <p:nvPr/>
        </p:nvSpPr>
        <p:spPr>
          <a:xfrm>
            <a:off x="2667000" y="1219200"/>
            <a:ext cx="228600" cy="381000"/>
          </a:xfrm>
          <a:prstGeom prst="rightBracket">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 name="Straight Connector 3"/>
          <p:cNvCxnSpPr>
            <a:stCxn id="2" idx="2"/>
          </p:cNvCxnSpPr>
          <p:nvPr/>
        </p:nvCxnSpPr>
        <p:spPr>
          <a:xfrm>
            <a:off x="2895600" y="1030406"/>
            <a:ext cx="3124200" cy="3639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20" idx="1"/>
          </p:cNvCxnSpPr>
          <p:nvPr/>
        </p:nvCxnSpPr>
        <p:spPr>
          <a:xfrm>
            <a:off x="2895600" y="1391503"/>
            <a:ext cx="2438400" cy="87826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791200" y="748280"/>
            <a:ext cx="3352800" cy="769441"/>
          </a:xfrm>
          <a:prstGeom prst="rect">
            <a:avLst/>
          </a:prstGeom>
          <a:noFill/>
        </p:spPr>
        <p:txBody>
          <a:bodyPr wrap="square" lIns="91440" tIns="45720" rIns="91440" bIns="45720">
            <a:spAutoFit/>
          </a:bodyPr>
          <a:lstStyle/>
          <a:p>
            <a:pPr algn="ctr"/>
            <a:r>
              <a:rPr lang="en-US" sz="4400" b="1" dirty="0">
                <a:ln w="22225">
                  <a:solidFill>
                    <a:schemeClr val="accent2"/>
                  </a:solidFill>
                  <a:prstDash val="solid"/>
                </a:ln>
                <a:solidFill>
                  <a:schemeClr val="bg1"/>
                </a:solidFill>
              </a:rPr>
              <a:t>Lithosphere</a:t>
            </a:r>
          </a:p>
        </p:txBody>
      </p:sp>
      <p:sp>
        <p:nvSpPr>
          <p:cNvPr id="20" name="Rectangle 19"/>
          <p:cNvSpPr/>
          <p:nvPr/>
        </p:nvSpPr>
        <p:spPr>
          <a:xfrm>
            <a:off x="5334000" y="1885049"/>
            <a:ext cx="3757684" cy="769441"/>
          </a:xfrm>
          <a:prstGeom prst="rect">
            <a:avLst/>
          </a:prstGeom>
          <a:noFill/>
        </p:spPr>
        <p:txBody>
          <a:bodyPr wrap="square" lIns="91440" tIns="45720" rIns="91440" bIns="45720">
            <a:spAutoFit/>
          </a:bodyPr>
          <a:lstStyle/>
          <a:p>
            <a:pPr algn="ctr"/>
            <a:r>
              <a:rPr lang="en-US" sz="4400" b="1" dirty="0" smtClean="0">
                <a:ln w="22225">
                  <a:solidFill>
                    <a:schemeClr val="accent2"/>
                  </a:solidFill>
                  <a:prstDash val="solid"/>
                </a:ln>
                <a:solidFill>
                  <a:schemeClr val="bg1"/>
                </a:solidFill>
              </a:rPr>
              <a:t>Asthenosphere</a:t>
            </a:r>
            <a:endParaRPr lang="en-US" sz="4400" b="1" dirty="0">
              <a:ln w="22225">
                <a:solidFill>
                  <a:schemeClr val="accent2"/>
                </a:solidFill>
                <a:prstDash val="solid"/>
              </a:ln>
              <a:solidFill>
                <a:schemeClr val="bg1"/>
              </a:solidFill>
            </a:endParaRPr>
          </a:p>
        </p:txBody>
      </p:sp>
    </p:spTree>
    <p:extLst>
      <p:ext uri="{BB962C8B-B14F-4D97-AF65-F5344CB8AC3E}">
        <p14:creationId xmlns:p14="http://schemas.microsoft.com/office/powerpoint/2010/main" val="2118372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err="1" smtClean="0">
                <a:solidFill>
                  <a:schemeClr val="bg1"/>
                </a:solidFill>
              </a:rPr>
              <a:t>BrainPop</a:t>
            </a:r>
            <a:r>
              <a:rPr lang="en-US" u="sng" dirty="0" smtClean="0">
                <a:solidFill>
                  <a:schemeClr val="bg1"/>
                </a:solidFill>
              </a:rPr>
              <a:t>: Earth Structure</a:t>
            </a:r>
            <a:endParaRPr lang="en-US" u="sng" dirty="0">
              <a:solidFill>
                <a:schemeClr val="bg1"/>
              </a:solidFill>
            </a:endParaRPr>
          </a:p>
        </p:txBody>
      </p:sp>
      <p:pic>
        <p:nvPicPr>
          <p:cNvPr id="4" name="Picture 3">
            <a:hlinkClick r:id="rId3"/>
          </p:cNvPr>
          <p:cNvPicPr>
            <a:picLocks noChangeAspect="1"/>
          </p:cNvPicPr>
          <p:nvPr/>
        </p:nvPicPr>
        <p:blipFill>
          <a:blip r:embed="rId4"/>
          <a:stretch>
            <a:fillRect/>
          </a:stretch>
        </p:blipFill>
        <p:spPr>
          <a:xfrm>
            <a:off x="1066800" y="1219200"/>
            <a:ext cx="6781800" cy="5095074"/>
          </a:xfrm>
          <a:prstGeom prst="rect">
            <a:avLst/>
          </a:prstGeom>
        </p:spPr>
      </p:pic>
    </p:spTree>
    <p:extLst>
      <p:ext uri="{BB962C8B-B14F-4D97-AF65-F5344CB8AC3E}">
        <p14:creationId xmlns:p14="http://schemas.microsoft.com/office/powerpoint/2010/main" val="1502632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28390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143000" y="3048000"/>
            <a:ext cx="2895600" cy="304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43000" y="838199"/>
            <a:ext cx="2819400" cy="21336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itle 1"/>
          <p:cNvSpPr>
            <a:spLocks noGrp="1"/>
          </p:cNvSpPr>
          <p:nvPr>
            <p:ph type="title"/>
          </p:nvPr>
        </p:nvSpPr>
        <p:spPr>
          <a:xfrm>
            <a:off x="457200" y="-152400"/>
            <a:ext cx="8229600" cy="914400"/>
          </a:xfrm>
        </p:spPr>
        <p:txBody>
          <a:bodyPr/>
          <a:lstStyle/>
          <a:p>
            <a:r>
              <a:rPr lang="en-US" sz="5200" u="sng" dirty="0" smtClean="0">
                <a:solidFill>
                  <a:schemeClr val="accent6">
                    <a:lumMod val="40000"/>
                    <a:lumOff val="60000"/>
                  </a:schemeClr>
                </a:solidFill>
              </a:rPr>
              <a:t>Earth’s Layers Notes</a:t>
            </a:r>
          </a:p>
        </p:txBody>
      </p:sp>
      <p:sp>
        <p:nvSpPr>
          <p:cNvPr id="3075" name="Content Placeholder 2"/>
          <p:cNvSpPr>
            <a:spLocks noGrp="1"/>
          </p:cNvSpPr>
          <p:nvPr>
            <p:ph idx="1"/>
          </p:nvPr>
        </p:nvSpPr>
        <p:spPr>
          <a:xfrm>
            <a:off x="1371600" y="990600"/>
            <a:ext cx="2514600" cy="1676400"/>
          </a:xfrm>
        </p:spPr>
        <p:txBody>
          <a:bodyPr/>
          <a:lstStyle/>
          <a:p>
            <a:pPr marL="0" indent="0" algn="ctr">
              <a:buNone/>
            </a:pPr>
            <a:r>
              <a:rPr lang="en-US" sz="3500" dirty="0" smtClean="0">
                <a:solidFill>
                  <a:schemeClr val="bg1"/>
                </a:solidFill>
              </a:rPr>
              <a:t>Picture 1  goes here</a:t>
            </a:r>
          </a:p>
          <a:p>
            <a:pPr marL="0" indent="0">
              <a:buNone/>
            </a:pPr>
            <a:endParaRPr lang="en-US" sz="3500" dirty="0" smtClean="0">
              <a:solidFill>
                <a:schemeClr val="bg1"/>
              </a:solidFill>
            </a:endParaRPr>
          </a:p>
          <a:p>
            <a:pPr marL="0" indent="0">
              <a:buNone/>
            </a:pPr>
            <a:endParaRPr lang="en-US" sz="3500" dirty="0" smtClean="0">
              <a:solidFill>
                <a:schemeClr val="bg1"/>
              </a:solidFill>
            </a:endParaRPr>
          </a:p>
        </p:txBody>
      </p:sp>
      <p:sp>
        <p:nvSpPr>
          <p:cNvPr id="5" name="Rectangle 4"/>
          <p:cNvSpPr/>
          <p:nvPr/>
        </p:nvSpPr>
        <p:spPr>
          <a:xfrm>
            <a:off x="4038600" y="838200"/>
            <a:ext cx="3581400" cy="525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bwMode="auto">
          <a:xfrm>
            <a:off x="4572000" y="914399"/>
            <a:ext cx="3200400" cy="32298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3500" b="0" i="0" u="none" strike="noStrike" kern="1200" cap="none" spc="0" normalizeH="0" baseline="0" noProof="0" dirty="0" smtClean="0">
                <a:ln>
                  <a:noFill/>
                </a:ln>
                <a:solidFill>
                  <a:schemeClr val="bg1"/>
                </a:solidFill>
                <a:effectLst/>
                <a:uLnTx/>
                <a:uFillTx/>
                <a:latin typeface="+mn-lt"/>
                <a:ea typeface="+mn-ea"/>
                <a:cs typeface="+mn-cs"/>
              </a:rPr>
              <a:t>Notes and Definitions</a:t>
            </a:r>
            <a:r>
              <a:rPr kumimoji="0" lang="en-US" sz="3500" b="0" i="0" u="none" strike="noStrike" kern="1200" cap="none" spc="0" normalizeH="0" noProof="0" dirty="0" smtClean="0">
                <a:ln>
                  <a:noFill/>
                </a:ln>
                <a:solidFill>
                  <a:schemeClr val="bg1"/>
                </a:solidFill>
                <a:effectLst/>
                <a:uLnTx/>
                <a:uFillTx/>
                <a:latin typeface="+mn-lt"/>
                <a:ea typeface="+mn-ea"/>
                <a:cs typeface="+mn-cs"/>
              </a:rPr>
              <a:t> go here!</a:t>
            </a: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5" name="Rectangle 14"/>
          <p:cNvSpPr/>
          <p:nvPr/>
        </p:nvSpPr>
        <p:spPr>
          <a:xfrm rot="5400000">
            <a:off x="3467100" y="2857500"/>
            <a:ext cx="1676400" cy="2209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5400000">
            <a:off x="3556205" y="4292395"/>
            <a:ext cx="1345790" cy="2209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p:cNvSpPr txBox="1">
            <a:spLocks/>
          </p:cNvSpPr>
          <p:nvPr/>
        </p:nvSpPr>
        <p:spPr bwMode="auto">
          <a:xfrm>
            <a:off x="1295400" y="3200400"/>
            <a:ext cx="6172200" cy="32298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3500" b="0" i="0" u="none" strike="noStrike" kern="1200" cap="none" spc="0" normalizeH="0" baseline="0" noProof="0" dirty="0" err="1" smtClean="0">
                <a:ln>
                  <a:noFill/>
                </a:ln>
                <a:solidFill>
                  <a:schemeClr val="bg1"/>
                </a:solidFill>
                <a:effectLst/>
                <a:uLnTx/>
                <a:uFillTx/>
                <a:latin typeface="+mn-lt"/>
                <a:ea typeface="+mn-ea"/>
                <a:cs typeface="+mn-cs"/>
              </a:rPr>
              <a:t>Mor</a:t>
            </a:r>
            <a:r>
              <a:rPr lang="en-US" sz="3500" dirty="0" smtClean="0">
                <a:solidFill>
                  <a:schemeClr val="bg1"/>
                </a:solidFill>
                <a:latin typeface="+mn-lt"/>
                <a:cs typeface="+mn-cs"/>
              </a:rPr>
              <a:t>e definitions here.</a:t>
            </a: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26" name="Rectangle 25"/>
          <p:cNvSpPr/>
          <p:nvPr/>
        </p:nvSpPr>
        <p:spPr>
          <a:xfrm>
            <a:off x="1143000" y="5715000"/>
            <a:ext cx="6477000"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2"/>
          <p:cNvSpPr txBox="1">
            <a:spLocks/>
          </p:cNvSpPr>
          <p:nvPr/>
        </p:nvSpPr>
        <p:spPr bwMode="auto">
          <a:xfrm>
            <a:off x="1219200" y="5867400"/>
            <a:ext cx="61722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sz="3500" b="0" i="0" u="none" strike="noStrike" kern="1200" cap="none" spc="0" normalizeH="0" baseline="0" noProof="0" dirty="0" smtClean="0">
                <a:ln>
                  <a:noFill/>
                </a:ln>
                <a:solidFill>
                  <a:schemeClr val="bg1"/>
                </a:solidFill>
                <a:effectLst/>
                <a:uLnTx/>
                <a:uFillTx/>
                <a:latin typeface="+mn-lt"/>
                <a:ea typeface="+mn-ea"/>
                <a:cs typeface="+mn-cs"/>
              </a:rPr>
              <a:t>Picture 2 goes here</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114266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Update Your TOC</a:t>
            </a:r>
            <a:endParaRPr lang="en-US" u="sng" dirty="0">
              <a:solidFill>
                <a:schemeClr val="bg1"/>
              </a:solidFill>
            </a:endParaRPr>
          </a:p>
        </p:txBody>
      </p:sp>
      <p:sp>
        <p:nvSpPr>
          <p:cNvPr id="3" name="Content Placeholder 2"/>
          <p:cNvSpPr>
            <a:spLocks noGrp="1"/>
          </p:cNvSpPr>
          <p:nvPr>
            <p:ph idx="1"/>
          </p:nvPr>
        </p:nvSpPr>
        <p:spPr/>
        <p:txBody>
          <a:bodyPr/>
          <a:lstStyle/>
          <a:p>
            <a:r>
              <a:rPr lang="en-US" sz="4000" dirty="0" smtClean="0">
                <a:solidFill>
                  <a:schemeClr val="bg1"/>
                </a:solidFill>
              </a:rPr>
              <a:t>Page 7 Density Soap Lab</a:t>
            </a:r>
          </a:p>
          <a:p>
            <a:r>
              <a:rPr lang="en-US" sz="4000" dirty="0" smtClean="0">
                <a:solidFill>
                  <a:schemeClr val="bg1"/>
                </a:solidFill>
              </a:rPr>
              <a:t>Page 8 </a:t>
            </a:r>
            <a:r>
              <a:rPr lang="en-US" sz="4000" dirty="0" smtClean="0">
                <a:solidFill>
                  <a:schemeClr val="bg1"/>
                </a:solidFill>
              </a:rPr>
              <a:t>Earth’s </a:t>
            </a:r>
            <a:r>
              <a:rPr lang="en-US" sz="4000" dirty="0" smtClean="0">
                <a:solidFill>
                  <a:schemeClr val="bg1"/>
                </a:solidFill>
              </a:rPr>
              <a:t>Layers Notes</a:t>
            </a:r>
          </a:p>
        </p:txBody>
      </p:sp>
    </p:spTree>
    <p:extLst>
      <p:ext uri="{BB962C8B-B14F-4D97-AF65-F5344CB8AC3E}">
        <p14:creationId xmlns:p14="http://schemas.microsoft.com/office/powerpoint/2010/main" val="673352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Warm-up</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How would you explain the Big Bang Theory to someone who hasn’t heard it before?</a:t>
            </a:r>
          </a:p>
          <a:p>
            <a:endParaRPr lang="en-US" dirty="0">
              <a:solidFill>
                <a:schemeClr val="bg1"/>
              </a:solidFill>
            </a:endParaRPr>
          </a:p>
          <a:p>
            <a:r>
              <a:rPr lang="en-US" dirty="0">
                <a:solidFill>
                  <a:schemeClr val="bg1"/>
                </a:solidFill>
                <a:hlinkClick r:id="rId2"/>
              </a:rPr>
              <a:t>https://</a:t>
            </a:r>
            <a:r>
              <a:rPr lang="en-US" dirty="0" smtClean="0">
                <a:solidFill>
                  <a:schemeClr val="bg1"/>
                </a:solidFill>
                <a:hlinkClick r:id="rId2"/>
              </a:rPr>
              <a:t>www.youtube.com/watch?reload=9&amp;v=nVsHjnY-o9s</a:t>
            </a:r>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016063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70c81.medialib.glogster.com/media/cf/cfe10fc135ff77942e33c72366d31dc3171fe3aff4c7f91e279ce502aa774abb/uesc-09-img0528.jpg"/>
          <p:cNvPicPr>
            <a:picLocks noChangeAspect="1" noChangeArrowheads="1"/>
          </p:cNvPicPr>
          <p:nvPr/>
        </p:nvPicPr>
        <p:blipFill>
          <a:blip r:embed="rId3"/>
          <a:srcRect/>
          <a:stretch>
            <a:fillRect/>
          </a:stretch>
        </p:blipFill>
        <p:spPr bwMode="auto">
          <a:xfrm>
            <a:off x="0" y="0"/>
            <a:ext cx="9144000" cy="6858002"/>
          </a:xfrm>
          <a:prstGeom prst="rect">
            <a:avLst/>
          </a:prstGeom>
          <a:noFill/>
        </p:spPr>
      </p:pic>
      <p:sp>
        <p:nvSpPr>
          <p:cNvPr id="2" name="Title 1"/>
          <p:cNvSpPr>
            <a:spLocks noGrp="1"/>
          </p:cNvSpPr>
          <p:nvPr>
            <p:ph type="title"/>
          </p:nvPr>
        </p:nvSpPr>
        <p:spPr>
          <a:xfrm>
            <a:off x="829204" y="101600"/>
            <a:ext cx="7716837" cy="1447800"/>
          </a:xfrm>
        </p:spPr>
        <p:txBody>
          <a:bodyPr/>
          <a:lstStyle/>
          <a:p>
            <a:pPr algn="ctr"/>
            <a:r>
              <a:rPr lang="en-US" dirty="0" smtClean="0">
                <a:solidFill>
                  <a:schemeClr val="bg1"/>
                </a:solidFill>
              </a:rPr>
              <a:t>So where did it begin?</a:t>
            </a:r>
            <a:endParaRPr lang="en-US" dirty="0">
              <a:solidFill>
                <a:schemeClr val="bg1"/>
              </a:solidFill>
            </a:endParaRPr>
          </a:p>
        </p:txBody>
      </p:sp>
      <p:sp>
        <p:nvSpPr>
          <p:cNvPr id="3" name="Content Placeholder 2"/>
          <p:cNvSpPr>
            <a:spLocks noGrp="1"/>
          </p:cNvSpPr>
          <p:nvPr>
            <p:ph idx="1"/>
          </p:nvPr>
        </p:nvSpPr>
        <p:spPr>
          <a:xfrm>
            <a:off x="628121" y="3469344"/>
            <a:ext cx="7716838" cy="3388658"/>
          </a:xfrm>
        </p:spPr>
        <p:txBody>
          <a:bodyPr/>
          <a:lstStyle/>
          <a:p>
            <a:r>
              <a:rPr lang="en-US" b="1" dirty="0" smtClean="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rPr>
              <a:t>We don’t exactly know how the universe began but some scientist theorized…</a:t>
            </a:r>
          </a:p>
          <a:p>
            <a:r>
              <a:rPr lang="en-US" b="1" dirty="0" smtClean="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rPr>
              <a:t>Remember theories are just a HYPOTHESIS!</a:t>
            </a:r>
          </a:p>
          <a:p>
            <a:endParaRPr lang="en-US" dirty="0"/>
          </a:p>
        </p:txBody>
      </p:sp>
    </p:spTree>
    <p:extLst>
      <p:ext uri="{BB962C8B-B14F-4D97-AF65-F5344CB8AC3E}">
        <p14:creationId xmlns:p14="http://schemas.microsoft.com/office/powerpoint/2010/main" val="2836239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ak2.picdn.net/shutterstock/videos/3103435/preview/stock-footage-birth-of-the-planet-loop.jpg"/>
          <p:cNvPicPr>
            <a:picLocks noChangeAspect="1" noChangeArrowheads="1"/>
          </p:cNvPicPr>
          <p:nvPr/>
        </p:nvPicPr>
        <p:blipFill>
          <a:blip r:embed="rId3"/>
          <a:srcRect/>
          <a:stretch>
            <a:fillRect/>
          </a:stretch>
        </p:blipFill>
        <p:spPr bwMode="auto">
          <a:xfrm>
            <a:off x="-1191491" y="0"/>
            <a:ext cx="10578379" cy="6857999"/>
          </a:xfrm>
          <a:prstGeom prst="rect">
            <a:avLst/>
          </a:prstGeom>
          <a:noFill/>
        </p:spPr>
      </p:pic>
      <p:sp>
        <p:nvSpPr>
          <p:cNvPr id="4" name="Content Placeholder 3"/>
          <p:cNvSpPr>
            <a:spLocks noGrp="1"/>
          </p:cNvSpPr>
          <p:nvPr>
            <p:ph idx="1"/>
          </p:nvPr>
        </p:nvSpPr>
        <p:spPr>
          <a:xfrm>
            <a:off x="4890653" y="685800"/>
            <a:ext cx="3982317" cy="5657849"/>
          </a:xfrm>
        </p:spPr>
        <p:txBody>
          <a:bodyPr>
            <a:normAutofit fontScale="77500" lnSpcReduction="20000"/>
          </a:bodyPr>
          <a:lstStyle/>
          <a:p>
            <a:endParaRPr lang="en-US" dirty="0" smtClean="0">
              <a:solidFill>
                <a:schemeClr val="bg1"/>
              </a:solidFill>
            </a:endParaRPr>
          </a:p>
          <a:p>
            <a:r>
              <a:rPr lang="en-US" dirty="0" smtClean="0">
                <a:solidFill>
                  <a:schemeClr val="bg1"/>
                </a:solidFill>
              </a:rPr>
              <a:t>Approximately 4.6 billion years ago the Earth was formed when bits of material collided into one another creating larger pieces of gas and solid chunks</a:t>
            </a:r>
            <a:br>
              <a:rPr lang="en-US" dirty="0" smtClean="0">
                <a:solidFill>
                  <a:schemeClr val="bg1"/>
                </a:solidFill>
              </a:rPr>
            </a:br>
            <a:endParaRPr lang="en-US" dirty="0" smtClean="0">
              <a:solidFill>
                <a:schemeClr val="bg1"/>
              </a:solidFill>
            </a:endParaRPr>
          </a:p>
          <a:p>
            <a:r>
              <a:rPr lang="en-US" dirty="0" smtClean="0">
                <a:solidFill>
                  <a:schemeClr val="bg1"/>
                </a:solidFill>
              </a:rPr>
              <a:t>Denser materials (heavier) such as iron sank towards the center of the core</a:t>
            </a:r>
          </a:p>
          <a:p>
            <a:r>
              <a:rPr lang="en-US" dirty="0" smtClean="0">
                <a:solidFill>
                  <a:schemeClr val="bg1"/>
                </a:solidFill>
              </a:rPr>
              <a:t>Less dense (lighter) like oxygen and silicon moved towards the surface</a:t>
            </a:r>
            <a:endParaRPr lang="en-US" dirty="0">
              <a:solidFill>
                <a:schemeClr val="bg1"/>
              </a:solidFill>
            </a:endParaRPr>
          </a:p>
        </p:txBody>
      </p:sp>
    </p:spTree>
    <p:extLst>
      <p:ext uri="{BB962C8B-B14F-4D97-AF65-F5344CB8AC3E}">
        <p14:creationId xmlns:p14="http://schemas.microsoft.com/office/powerpoint/2010/main" val="112937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914400"/>
          </a:xfrm>
        </p:spPr>
        <p:txBody>
          <a:bodyPr/>
          <a:lstStyle/>
          <a:p>
            <a:r>
              <a:rPr lang="en-US" sz="5200" u="sng" dirty="0" smtClean="0">
                <a:solidFill>
                  <a:schemeClr val="accent6">
                    <a:lumMod val="40000"/>
                    <a:lumOff val="60000"/>
                  </a:schemeClr>
                </a:solidFill>
              </a:rPr>
              <a:t>Earth’s Layers Notes</a:t>
            </a:r>
          </a:p>
        </p:txBody>
      </p:sp>
      <p:sp>
        <p:nvSpPr>
          <p:cNvPr id="6" name="Oval 5"/>
          <p:cNvSpPr/>
          <p:nvPr/>
        </p:nvSpPr>
        <p:spPr>
          <a:xfrm>
            <a:off x="152400" y="914400"/>
            <a:ext cx="4343400" cy="3886200"/>
          </a:xfrm>
          <a:prstGeom prst="ellipse">
            <a:avLst/>
          </a:prstGeom>
          <a:solidFill>
            <a:schemeClr val="accent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bwMode="auto">
          <a:xfrm>
            <a:off x="4724400" y="838200"/>
            <a:ext cx="4419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Inner Core*</a:t>
            </a:r>
            <a:r>
              <a:rPr kumimoji="0" lang="en-US" sz="3500" b="0" i="0" strike="noStrike" kern="1200" cap="none" spc="0" normalizeH="0" baseline="0" noProof="0" dirty="0" smtClean="0">
                <a:ln>
                  <a:noFill/>
                </a:ln>
                <a:solidFill>
                  <a:schemeClr val="bg1"/>
                </a:solidFill>
                <a:effectLst/>
                <a:uLnTx/>
                <a:uFillTx/>
                <a:latin typeface="+mn-lt"/>
                <a:ea typeface="+mn-ea"/>
                <a:cs typeface="+mn-cs"/>
              </a:rPr>
              <a:t> – The most dense layer made of very hot</a:t>
            </a:r>
            <a:r>
              <a:rPr lang="en-US" sz="3600" noProof="0" dirty="0">
                <a:solidFill>
                  <a:schemeClr val="bg1"/>
                </a:solidFill>
              </a:rPr>
              <a:t> </a:t>
            </a:r>
            <a:r>
              <a:rPr lang="en-US" sz="3600" dirty="0" smtClean="0">
                <a:solidFill>
                  <a:schemeClr val="bg1"/>
                </a:solidFill>
              </a:rPr>
              <a:t>solid metals. The pressure is so great that the heat cannot turn the metals into liquid.</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0" name="Oval 9"/>
          <p:cNvSpPr/>
          <p:nvPr/>
        </p:nvSpPr>
        <p:spPr>
          <a:xfrm>
            <a:off x="381000" y="1143000"/>
            <a:ext cx="3886200" cy="3429000"/>
          </a:xfrm>
          <a:prstGeom prst="ellipse">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Oval 10"/>
          <p:cNvSpPr/>
          <p:nvPr/>
        </p:nvSpPr>
        <p:spPr>
          <a:xfrm>
            <a:off x="1447800" y="1981200"/>
            <a:ext cx="1828800" cy="1676400"/>
          </a:xfrm>
          <a:prstGeom prst="ellipse">
            <a:avLst/>
          </a:prstGeom>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Oval 11"/>
          <p:cNvSpPr/>
          <p:nvPr/>
        </p:nvSpPr>
        <p:spPr>
          <a:xfrm>
            <a:off x="1828800" y="2362200"/>
            <a:ext cx="1066800" cy="914400"/>
          </a:xfrm>
          <a:prstGeom prst="ellipse">
            <a:avLst/>
          </a:prstGeom>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15" name="Straight Connector 14"/>
          <p:cNvCxnSpPr/>
          <p:nvPr/>
        </p:nvCxnSpPr>
        <p:spPr>
          <a:xfrm rot="10800000" flipV="1">
            <a:off x="2362200" y="1219200"/>
            <a:ext cx="2362200" cy="1600200"/>
          </a:xfrm>
          <a:prstGeom prst="line">
            <a:avLst/>
          </a:prstGeom>
        </p:spPr>
        <p:style>
          <a:lnRef idx="2">
            <a:schemeClr val="accent3"/>
          </a:lnRef>
          <a:fillRef idx="0">
            <a:schemeClr val="accent3"/>
          </a:fillRef>
          <a:effectRef idx="1">
            <a:schemeClr val="accent3"/>
          </a:effectRef>
          <a:fontRef idx="minor">
            <a:schemeClr val="tx1"/>
          </a:fontRef>
        </p:style>
      </p:cxnSp>
      <p:sp>
        <p:nvSpPr>
          <p:cNvPr id="18" name="Content Placeholder 2"/>
          <p:cNvSpPr txBox="1">
            <a:spLocks/>
          </p:cNvSpPr>
          <p:nvPr/>
        </p:nvSpPr>
        <p:spPr bwMode="auto">
          <a:xfrm>
            <a:off x="304800" y="4800600"/>
            <a:ext cx="8610600"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Outer Core</a:t>
            </a:r>
            <a:r>
              <a:rPr lang="en-US" sz="3500" dirty="0">
                <a:solidFill>
                  <a:schemeClr val="bg1"/>
                </a:solidFill>
                <a:latin typeface="+mn-lt"/>
                <a:cs typeface="+mn-cs"/>
              </a:rPr>
              <a:t>*</a:t>
            </a:r>
            <a:r>
              <a:rPr kumimoji="0" lang="en-US" sz="3500" b="0" i="0" strike="noStrike" kern="1200" cap="none" spc="0" normalizeH="0" baseline="0" noProof="0" dirty="0" smtClean="0">
                <a:ln>
                  <a:noFill/>
                </a:ln>
                <a:solidFill>
                  <a:schemeClr val="bg1"/>
                </a:solidFill>
                <a:effectLst/>
                <a:uLnTx/>
                <a:uFillTx/>
                <a:latin typeface="+mn-lt"/>
                <a:ea typeface="+mn-ea"/>
                <a:cs typeface="+mn-cs"/>
              </a:rPr>
              <a:t> - </a:t>
            </a:r>
            <a:r>
              <a:rPr lang="en-US" sz="3600" dirty="0" smtClean="0">
                <a:solidFill>
                  <a:schemeClr val="bg1"/>
                </a:solidFill>
              </a:rPr>
              <a:t>A layer of liquid metals that surround the inner core.</a:t>
            </a: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cxnSp>
        <p:nvCxnSpPr>
          <p:cNvPr id="19" name="Straight Connector 18"/>
          <p:cNvCxnSpPr/>
          <p:nvPr/>
        </p:nvCxnSpPr>
        <p:spPr>
          <a:xfrm rot="5400000">
            <a:off x="609600" y="3810000"/>
            <a:ext cx="1905000" cy="228600"/>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11426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0" y="-1943100"/>
            <a:ext cx="4343400" cy="3886200"/>
          </a:xfrm>
          <a:prstGeom prst="ellipse">
            <a:avLst/>
          </a:prstGeom>
          <a:solidFill>
            <a:schemeClr val="accent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8600" y="-1714500"/>
            <a:ext cx="3886200" cy="3429000"/>
          </a:xfrm>
          <a:prstGeom prst="ellipse">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Oval 10"/>
          <p:cNvSpPr/>
          <p:nvPr/>
        </p:nvSpPr>
        <p:spPr>
          <a:xfrm>
            <a:off x="1295400" y="-876300"/>
            <a:ext cx="1828800" cy="1676400"/>
          </a:xfrm>
          <a:prstGeom prst="ellipse">
            <a:avLst/>
          </a:prstGeom>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Oval 11"/>
          <p:cNvSpPr/>
          <p:nvPr/>
        </p:nvSpPr>
        <p:spPr>
          <a:xfrm>
            <a:off x="1676400" y="-495300"/>
            <a:ext cx="1066800" cy="914400"/>
          </a:xfrm>
          <a:prstGeom prst="ellipse">
            <a:avLst/>
          </a:prstGeom>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15" name="Straight Connector 14"/>
          <p:cNvCxnSpPr/>
          <p:nvPr/>
        </p:nvCxnSpPr>
        <p:spPr>
          <a:xfrm rot="10800000" flipV="1">
            <a:off x="2209800" y="-1638300"/>
            <a:ext cx="2362200" cy="1600200"/>
          </a:xfrm>
          <a:prstGeom prst="line">
            <a:avLst/>
          </a:prstGeom>
        </p:spPr>
        <p:style>
          <a:lnRef idx="2">
            <a:schemeClr val="accent3"/>
          </a:lnRef>
          <a:fillRef idx="0">
            <a:schemeClr val="accent3"/>
          </a:fillRef>
          <a:effectRef idx="1">
            <a:schemeClr val="accent3"/>
          </a:effectRef>
          <a:fontRef idx="minor">
            <a:schemeClr val="tx1"/>
          </a:fontRef>
        </p:style>
      </p:cxnSp>
      <p:sp>
        <p:nvSpPr>
          <p:cNvPr id="18" name="Content Placeholder 2"/>
          <p:cNvSpPr txBox="1">
            <a:spLocks/>
          </p:cNvSpPr>
          <p:nvPr/>
        </p:nvSpPr>
        <p:spPr bwMode="auto">
          <a:xfrm>
            <a:off x="381000" y="2095500"/>
            <a:ext cx="8610600"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Outer Core</a:t>
            </a:r>
            <a:r>
              <a:rPr kumimoji="0" lang="en-US" sz="3500" b="0" i="0" strike="noStrike" kern="1200" cap="none" spc="0" normalizeH="0" baseline="0" noProof="0" dirty="0" smtClean="0">
                <a:ln>
                  <a:noFill/>
                </a:ln>
                <a:solidFill>
                  <a:schemeClr val="bg1"/>
                </a:solidFill>
                <a:effectLst/>
                <a:uLnTx/>
                <a:uFillTx/>
                <a:latin typeface="+mn-lt"/>
                <a:ea typeface="+mn-ea"/>
                <a:cs typeface="+mn-cs"/>
              </a:rPr>
              <a:t> -   </a:t>
            </a:r>
            <a:r>
              <a:rPr lang="en-US" sz="3600" dirty="0" smtClean="0">
                <a:solidFill>
                  <a:schemeClr val="bg1"/>
                </a:solidFill>
              </a:rPr>
              <a:t>A layer of liquid metals that surround the inner core.</a:t>
            </a: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cxnSp>
        <p:nvCxnSpPr>
          <p:cNvPr id="19" name="Straight Connector 18"/>
          <p:cNvCxnSpPr/>
          <p:nvPr/>
        </p:nvCxnSpPr>
        <p:spPr>
          <a:xfrm rot="5400000">
            <a:off x="571500" y="1066800"/>
            <a:ext cx="1905000" cy="152400"/>
          </a:xfrm>
          <a:prstGeom prst="line">
            <a:avLst/>
          </a:prstGeom>
        </p:spPr>
        <p:style>
          <a:lnRef idx="2">
            <a:schemeClr val="accent3"/>
          </a:lnRef>
          <a:fillRef idx="0">
            <a:schemeClr val="accent3"/>
          </a:fillRef>
          <a:effectRef idx="1">
            <a:schemeClr val="accent3"/>
          </a:effectRef>
          <a:fontRef idx="minor">
            <a:schemeClr val="tx1"/>
          </a:fontRef>
        </p:style>
      </p:cxnSp>
      <p:sp>
        <p:nvSpPr>
          <p:cNvPr id="14" name="Content Placeholder 2"/>
          <p:cNvSpPr txBox="1">
            <a:spLocks/>
          </p:cNvSpPr>
          <p:nvPr/>
        </p:nvSpPr>
        <p:spPr bwMode="auto">
          <a:xfrm>
            <a:off x="381000" y="3467100"/>
            <a:ext cx="8610600"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Mantle</a:t>
            </a:r>
            <a:r>
              <a:rPr kumimoji="0" lang="en-US" sz="3500" b="0" i="0" strike="noStrike" kern="1200" cap="none" spc="0" normalizeH="0" baseline="0" noProof="0" dirty="0" smtClean="0">
                <a:ln>
                  <a:noFill/>
                </a:ln>
                <a:solidFill>
                  <a:schemeClr val="bg1"/>
                </a:solidFill>
                <a:effectLst/>
                <a:uLnTx/>
                <a:uFillTx/>
                <a:latin typeface="+mn-lt"/>
                <a:ea typeface="+mn-ea"/>
                <a:cs typeface="+mn-cs"/>
              </a:rPr>
              <a:t>* - </a:t>
            </a:r>
            <a:r>
              <a:rPr kumimoji="0" lang="en-US" sz="3600" b="0" i="0" strike="noStrike" kern="1200" cap="none" spc="0" normalizeH="0" baseline="0" noProof="0" dirty="0" smtClean="0">
                <a:ln>
                  <a:noFill/>
                </a:ln>
                <a:solidFill>
                  <a:schemeClr val="bg1"/>
                </a:solidFill>
                <a:effectLst/>
                <a:uLnTx/>
                <a:uFillTx/>
                <a:latin typeface="+mn-lt"/>
                <a:ea typeface="+mn-ea"/>
                <a:cs typeface="+mn-cs"/>
              </a:rPr>
              <a:t>E</a:t>
            </a:r>
            <a:r>
              <a:rPr lang="en-US" sz="3600" dirty="0" err="1" smtClean="0">
                <a:solidFill>
                  <a:schemeClr val="bg1"/>
                </a:solidFill>
              </a:rPr>
              <a:t>arth’s</a:t>
            </a:r>
            <a:r>
              <a:rPr lang="en-US" sz="3600" dirty="0" smtClean="0">
                <a:solidFill>
                  <a:schemeClr val="bg1"/>
                </a:solidFill>
              </a:rPr>
              <a:t> thickest layer that is made up of hot rocks that are less dense than the metallic core.</a:t>
            </a:r>
          </a:p>
          <a:p>
            <a:pPr eaLnBrk="0" hangingPunct="0">
              <a:spcBef>
                <a:spcPct val="20000"/>
              </a:spcBef>
            </a:pPr>
            <a:endParaRPr lang="en-US" sz="3600" dirty="0" smtClean="0">
              <a:solidFill>
                <a:schemeClr val="bg1"/>
              </a:solidFill>
            </a:endParaRP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6" name="Content Placeholder 2"/>
          <p:cNvSpPr txBox="1">
            <a:spLocks/>
          </p:cNvSpPr>
          <p:nvPr/>
        </p:nvSpPr>
        <p:spPr bwMode="auto">
          <a:xfrm>
            <a:off x="419100" y="5067300"/>
            <a:ext cx="8610600"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strike="noStrike" kern="1200" cap="none" spc="0" normalizeH="0" baseline="0" noProof="0" dirty="0" smtClean="0">
                <a:ln>
                  <a:noFill/>
                </a:ln>
                <a:solidFill>
                  <a:schemeClr val="bg1"/>
                </a:solidFill>
                <a:effectLst/>
                <a:uLnTx/>
                <a:uFillTx/>
                <a:latin typeface="+mn-lt"/>
                <a:ea typeface="+mn-ea"/>
                <a:cs typeface="+mn-cs"/>
              </a:rPr>
              <a:t>   </a:t>
            </a:r>
            <a:r>
              <a:rPr kumimoji="0" lang="en-US" sz="3500" b="0" i="0" u="sng" strike="noStrike" kern="1200" cap="none" spc="0" normalizeH="0" baseline="0" noProof="0" dirty="0" smtClean="0">
                <a:ln>
                  <a:noFill/>
                </a:ln>
                <a:solidFill>
                  <a:schemeClr val="bg1"/>
                </a:solidFill>
                <a:effectLst/>
                <a:uLnTx/>
                <a:uFillTx/>
                <a:latin typeface="+mn-lt"/>
                <a:ea typeface="+mn-ea"/>
                <a:cs typeface="+mn-cs"/>
              </a:rPr>
              <a:t>Crust</a:t>
            </a:r>
            <a:r>
              <a:rPr kumimoji="0" lang="en-US" sz="3500" b="0" i="0" strike="noStrike" kern="1200" cap="none" spc="0" normalizeH="0" baseline="0" noProof="0" dirty="0" smtClean="0">
                <a:ln>
                  <a:noFill/>
                </a:ln>
                <a:solidFill>
                  <a:schemeClr val="bg1"/>
                </a:solidFill>
                <a:effectLst/>
                <a:uLnTx/>
                <a:uFillTx/>
                <a:latin typeface="+mn-lt"/>
                <a:ea typeface="+mn-ea"/>
                <a:cs typeface="+mn-cs"/>
              </a:rPr>
              <a:t>*- </a:t>
            </a:r>
            <a:r>
              <a:rPr lang="en-US" sz="3600" dirty="0" smtClean="0">
                <a:solidFill>
                  <a:schemeClr val="bg1"/>
                </a:solidFill>
              </a:rPr>
              <a:t>A thin,</a:t>
            </a:r>
            <a:r>
              <a:rPr lang="en-US" sz="3600" dirty="0">
                <a:solidFill>
                  <a:schemeClr val="bg1"/>
                </a:solidFill>
              </a:rPr>
              <a:t> </a:t>
            </a:r>
            <a:r>
              <a:rPr lang="en-US" sz="3600" dirty="0" smtClean="0">
                <a:solidFill>
                  <a:schemeClr val="bg1"/>
                </a:solidFill>
              </a:rPr>
              <a:t>outermost layer of cooled rock</a:t>
            </a:r>
            <a:r>
              <a:rPr lang="en-US" sz="3600" dirty="0">
                <a:solidFill>
                  <a:schemeClr val="bg1"/>
                </a:solidFill>
              </a:rPr>
              <a:t> </a:t>
            </a:r>
            <a:r>
              <a:rPr lang="en-US" sz="3600" dirty="0" smtClean="0">
                <a:solidFill>
                  <a:schemeClr val="bg1"/>
                </a:solidFill>
              </a:rPr>
              <a:t>that completely surrounds the Earth. There are 2 types of crust:</a:t>
            </a:r>
          </a:p>
          <a:p>
            <a:pPr eaLnBrk="0" hangingPunct="0">
              <a:spcBef>
                <a:spcPct val="20000"/>
              </a:spcBef>
            </a:pPr>
            <a:endParaRPr lang="en-US" sz="3600" dirty="0" smtClean="0">
              <a:solidFill>
                <a:schemeClr val="bg1"/>
              </a:solidFill>
            </a:endParaRP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cxnSp>
        <p:nvCxnSpPr>
          <p:cNvPr id="17" name="Straight Connector 16"/>
          <p:cNvCxnSpPr/>
          <p:nvPr/>
        </p:nvCxnSpPr>
        <p:spPr>
          <a:xfrm rot="5400000">
            <a:off x="1295400" y="3467100"/>
            <a:ext cx="3048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2" name="Straight Connector 21"/>
          <p:cNvCxnSpPr/>
          <p:nvPr/>
        </p:nvCxnSpPr>
        <p:spPr>
          <a:xfrm flipH="1" flipV="1">
            <a:off x="1447800" y="3314700"/>
            <a:ext cx="1524000" cy="38100"/>
          </a:xfrm>
          <a:prstGeom prst="line">
            <a:avLst/>
          </a:prstGeom>
        </p:spPr>
        <p:style>
          <a:lnRef idx="2">
            <a:schemeClr val="accent3"/>
          </a:lnRef>
          <a:fillRef idx="0">
            <a:schemeClr val="accent3"/>
          </a:fillRef>
          <a:effectRef idx="1">
            <a:schemeClr val="accent3"/>
          </a:effectRef>
          <a:fontRef idx="minor">
            <a:schemeClr val="tx1"/>
          </a:fontRef>
        </p:style>
      </p:cxnSp>
      <p:cxnSp>
        <p:nvCxnSpPr>
          <p:cNvPr id="24" name="Straight Connector 23"/>
          <p:cNvCxnSpPr/>
          <p:nvPr/>
        </p:nvCxnSpPr>
        <p:spPr>
          <a:xfrm>
            <a:off x="381000" y="876300"/>
            <a:ext cx="76200" cy="4533900"/>
          </a:xfrm>
          <a:prstGeom prst="line">
            <a:avLst/>
          </a:prstGeom>
        </p:spPr>
        <p:style>
          <a:lnRef idx="2">
            <a:schemeClr val="accent3"/>
          </a:lnRef>
          <a:fillRef idx="0">
            <a:schemeClr val="accent3"/>
          </a:fillRef>
          <a:effectRef idx="1">
            <a:schemeClr val="accent3"/>
          </a:effectRef>
          <a:fontRef idx="minor">
            <a:schemeClr val="tx1"/>
          </a:fontRef>
        </p:style>
      </p:cxnSp>
      <p:cxnSp>
        <p:nvCxnSpPr>
          <p:cNvPr id="36" name="Straight Connector 35"/>
          <p:cNvCxnSpPr/>
          <p:nvPr/>
        </p:nvCxnSpPr>
        <p:spPr>
          <a:xfrm flipH="1">
            <a:off x="2971800" y="838200"/>
            <a:ext cx="1588" cy="2514600"/>
          </a:xfrm>
          <a:prstGeom prst="line">
            <a:avLst/>
          </a:prstGeom>
        </p:spPr>
        <p:style>
          <a:lnRef idx="2">
            <a:schemeClr val="accent3"/>
          </a:lnRef>
          <a:fillRef idx="0">
            <a:schemeClr val="accent3"/>
          </a:fillRef>
          <a:effectRef idx="1">
            <a:schemeClr val="accent3"/>
          </a:effectRef>
          <a:fontRef idx="minor">
            <a:schemeClr val="tx1"/>
          </a:fontRef>
        </p:style>
      </p:cxnSp>
      <p:cxnSp>
        <p:nvCxnSpPr>
          <p:cNvPr id="43" name="Straight Connector 42"/>
          <p:cNvCxnSpPr/>
          <p:nvPr/>
        </p:nvCxnSpPr>
        <p:spPr>
          <a:xfrm flipH="1" flipV="1">
            <a:off x="457200" y="5410200"/>
            <a:ext cx="304800" cy="76200"/>
          </a:xfrm>
          <a:prstGeom prst="line">
            <a:avLst/>
          </a:prstGeom>
        </p:spPr>
        <p:style>
          <a:lnRef idx="2">
            <a:schemeClr val="accent3"/>
          </a:lnRef>
          <a:fillRef idx="0">
            <a:schemeClr val="accent3"/>
          </a:fillRef>
          <a:effectRef idx="1">
            <a:schemeClr val="accent3"/>
          </a:effectRef>
          <a:fontRef idx="minor">
            <a:schemeClr val="tx1"/>
          </a:fontRef>
        </p:style>
      </p:cxnSp>
      <p:sp>
        <p:nvSpPr>
          <p:cNvPr id="53" name="Content Placeholder 2"/>
          <p:cNvSpPr txBox="1">
            <a:spLocks/>
          </p:cNvSpPr>
          <p:nvPr/>
        </p:nvSpPr>
        <p:spPr bwMode="auto">
          <a:xfrm>
            <a:off x="4724400" y="-1524000"/>
            <a:ext cx="4419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3500" b="0" i="0" u="sng" strike="noStrike" kern="1200" cap="none" spc="0" normalizeH="0" baseline="0" noProof="0" dirty="0" smtClean="0">
                <a:ln>
                  <a:noFill/>
                </a:ln>
                <a:solidFill>
                  <a:schemeClr val="bg1"/>
                </a:solidFill>
                <a:effectLst/>
                <a:uLnTx/>
                <a:uFillTx/>
                <a:latin typeface="+mn-lt"/>
                <a:ea typeface="+mn-ea"/>
                <a:cs typeface="+mn-cs"/>
              </a:rPr>
              <a:t>Inner Core</a:t>
            </a:r>
            <a:r>
              <a:rPr kumimoji="0" lang="en-US" sz="3500" b="0" i="0" strike="noStrike" kern="1200" cap="none" spc="0" normalizeH="0" baseline="0" noProof="0" dirty="0" smtClean="0">
                <a:ln>
                  <a:noFill/>
                </a:ln>
                <a:solidFill>
                  <a:schemeClr val="bg1"/>
                </a:solidFill>
                <a:effectLst/>
                <a:uLnTx/>
                <a:uFillTx/>
                <a:latin typeface="+mn-lt"/>
                <a:ea typeface="+mn-ea"/>
                <a:cs typeface="+mn-cs"/>
              </a:rPr>
              <a:t> - </a:t>
            </a:r>
            <a:r>
              <a:rPr lang="en-US" sz="3600" dirty="0" smtClean="0">
                <a:solidFill>
                  <a:schemeClr val="bg1"/>
                </a:solidFill>
              </a:rPr>
              <a:t>A ball of hot, solid metals. The pressure is so great that the heat cannot turn the metals into liquid.</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11426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solidFill>
                  <a:schemeClr val="bg1"/>
                </a:solidFill>
              </a:rPr>
              <a:t> </a:t>
            </a:r>
            <a:r>
              <a:rPr lang="en-US" u="sng" dirty="0">
                <a:solidFill>
                  <a:schemeClr val="bg1"/>
                </a:solidFill>
              </a:rPr>
              <a:t>Crust</a:t>
            </a:r>
            <a:r>
              <a:rPr lang="en-US" dirty="0">
                <a:solidFill>
                  <a:schemeClr val="bg1"/>
                </a:solidFill>
              </a:rPr>
              <a:t>*- A thin, outermost layer of cooled rock that completely surrounds the Earth. There are 2 types of crust</a:t>
            </a:r>
            <a:r>
              <a:rPr lang="en-US" dirty="0" smtClean="0">
                <a:solidFill>
                  <a:schemeClr val="bg1"/>
                </a:solidFill>
              </a:rPr>
              <a:t>:</a:t>
            </a:r>
            <a:endParaRPr lang="en-US" u="sng" dirty="0" smtClean="0">
              <a:solidFill>
                <a:schemeClr val="bg1"/>
              </a:solidFill>
            </a:endParaRPr>
          </a:p>
          <a:p>
            <a:pPr lvl="2"/>
            <a:r>
              <a:rPr lang="en-US" u="sng" dirty="0" smtClean="0">
                <a:solidFill>
                  <a:schemeClr val="bg1"/>
                </a:solidFill>
              </a:rPr>
              <a:t>Continental Crust </a:t>
            </a:r>
            <a:r>
              <a:rPr lang="en-US" dirty="0" smtClean="0">
                <a:solidFill>
                  <a:schemeClr val="bg1"/>
                </a:solidFill>
              </a:rPr>
              <a:t>* - makes up the landmasses</a:t>
            </a:r>
          </a:p>
          <a:p>
            <a:endParaRPr lang="en-US" dirty="0">
              <a:solidFill>
                <a:schemeClr val="bg1"/>
              </a:solidFill>
            </a:endParaRPr>
          </a:p>
          <a:p>
            <a:pPr lvl="2"/>
            <a:r>
              <a:rPr lang="en-US" u="sng" dirty="0" smtClean="0">
                <a:solidFill>
                  <a:schemeClr val="bg1"/>
                </a:solidFill>
              </a:rPr>
              <a:t>Oceanic Crust </a:t>
            </a:r>
            <a:r>
              <a:rPr lang="en-US" dirty="0" smtClean="0">
                <a:solidFill>
                  <a:schemeClr val="bg1"/>
                </a:solidFill>
              </a:rPr>
              <a:t>* - makes up the ocean floor</a:t>
            </a:r>
            <a:endParaRPr lang="en-US" dirty="0">
              <a:solidFill>
                <a:schemeClr val="bg1"/>
              </a:solidFill>
            </a:endParaRPr>
          </a:p>
        </p:txBody>
      </p:sp>
    </p:spTree>
    <p:extLst>
      <p:ext uri="{BB962C8B-B14F-4D97-AF65-F5344CB8AC3E}">
        <p14:creationId xmlns:p14="http://schemas.microsoft.com/office/powerpoint/2010/main" val="2075294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Isosceles Triangle 22"/>
          <p:cNvSpPr/>
          <p:nvPr/>
        </p:nvSpPr>
        <p:spPr>
          <a:xfrm>
            <a:off x="6553200" y="31242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5867400" y="34290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6248400" y="35052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5257800" y="32766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p:cNvSpPr/>
          <p:nvPr/>
        </p:nvSpPr>
        <p:spPr>
          <a:xfrm>
            <a:off x="7010400" y="32766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p:nvPr/>
        </p:nvSpPr>
        <p:spPr>
          <a:xfrm>
            <a:off x="7620000" y="32766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p:cNvSpPr/>
          <p:nvPr/>
        </p:nvSpPr>
        <p:spPr>
          <a:xfrm>
            <a:off x="8305800" y="3276600"/>
            <a:ext cx="990600" cy="1066800"/>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Document 16"/>
          <p:cNvSpPr/>
          <p:nvPr/>
        </p:nvSpPr>
        <p:spPr>
          <a:xfrm>
            <a:off x="-228600" y="4343400"/>
            <a:ext cx="9372600" cy="1524000"/>
          </a:xfrm>
          <a:prstGeom prst="flowChartDocumen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bwMode="auto">
          <a:xfrm>
            <a:off x="0" y="0"/>
            <a:ext cx="9144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spcBef>
                <a:spcPct val="20000"/>
              </a:spcBef>
            </a:pPr>
            <a:r>
              <a:rPr kumimoji="0" lang="en-US" sz="4200" b="0" i="0" u="sng" strike="noStrike" kern="1200" cap="none" spc="0" normalizeH="0" baseline="0" noProof="0" dirty="0" smtClean="0">
                <a:ln>
                  <a:noFill/>
                </a:ln>
                <a:solidFill>
                  <a:schemeClr val="bg1"/>
                </a:solidFill>
                <a:effectLst/>
                <a:uLnTx/>
                <a:uFillTx/>
                <a:latin typeface="+mn-lt"/>
                <a:ea typeface="+mn-ea"/>
                <a:cs typeface="+mn-cs"/>
              </a:rPr>
              <a:t>Lithosphere*</a:t>
            </a:r>
            <a:r>
              <a:rPr kumimoji="0" lang="en-US" sz="4200" b="0" i="0" strike="noStrike" kern="1200" cap="none" spc="0" normalizeH="0" baseline="0" noProof="0" dirty="0" smtClean="0">
                <a:ln>
                  <a:noFill/>
                </a:ln>
                <a:solidFill>
                  <a:schemeClr val="bg1"/>
                </a:solidFill>
                <a:effectLst/>
                <a:uLnTx/>
                <a:uFillTx/>
                <a:latin typeface="+mn-lt"/>
                <a:ea typeface="+mn-ea"/>
                <a:cs typeface="+mn-cs"/>
              </a:rPr>
              <a:t> - </a:t>
            </a:r>
            <a:r>
              <a:rPr lang="en-US" sz="4200" dirty="0" smtClean="0">
                <a:solidFill>
                  <a:schemeClr val="bg1"/>
                </a:solidFill>
              </a:rPr>
              <a:t>A rigid </a:t>
            </a:r>
            <a:r>
              <a:rPr lang="en-US" sz="4200" i="1" dirty="0" smtClean="0">
                <a:solidFill>
                  <a:schemeClr val="bg1"/>
                </a:solidFill>
              </a:rPr>
              <a:t>(rough) </a:t>
            </a:r>
            <a:r>
              <a:rPr lang="en-US" sz="4200" dirty="0" smtClean="0">
                <a:solidFill>
                  <a:schemeClr val="bg1"/>
                </a:solidFill>
              </a:rPr>
              <a:t>layer of cooler rock in the crust and top part of the upper mantle</a:t>
            </a:r>
          </a:p>
          <a:p>
            <a:pPr eaLnBrk="0" hangingPunct="0">
              <a:spcBef>
                <a:spcPct val="20000"/>
              </a:spcBef>
            </a:pPr>
            <a:r>
              <a:rPr lang="en-US" sz="4200" u="sng" dirty="0" smtClean="0">
                <a:solidFill>
                  <a:schemeClr val="bg1"/>
                </a:solidFill>
              </a:rPr>
              <a:t>Asthenosphere*</a:t>
            </a:r>
            <a:r>
              <a:rPr lang="en-US" sz="4200" dirty="0" smtClean="0">
                <a:solidFill>
                  <a:schemeClr val="bg1"/>
                </a:solidFill>
              </a:rPr>
              <a:t> - A layer of hotter, softer rock in the upper mantle.</a:t>
            </a:r>
          </a:p>
          <a:p>
            <a:pPr eaLnBrk="0" hangingPunct="0">
              <a:spcBef>
                <a:spcPct val="20000"/>
              </a:spcBef>
            </a:pPr>
            <a:endParaRPr lang="en-US" sz="3600" dirty="0" smtClean="0">
              <a:solidFill>
                <a:schemeClr val="bg1"/>
              </a:solidFill>
            </a:endParaRPr>
          </a:p>
          <a:p>
            <a:pPr eaLnBrk="0" hangingPunct="0">
              <a:spcBef>
                <a:spcPct val="20000"/>
              </a:spcBef>
            </a:pPr>
            <a:endParaRPr lang="en-US" sz="3600" dirty="0" smtClean="0">
              <a:solidFill>
                <a:schemeClr val="bg1"/>
              </a:solidFill>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sng"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20" name="Flowchart: Document 19"/>
          <p:cNvSpPr/>
          <p:nvPr/>
        </p:nvSpPr>
        <p:spPr>
          <a:xfrm rot="10800000">
            <a:off x="-304800" y="5334000"/>
            <a:ext cx="9601200" cy="1524000"/>
          </a:xfrm>
          <a:prstGeom prst="flowChartDocumen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uble Wave 28"/>
          <p:cNvSpPr/>
          <p:nvPr/>
        </p:nvSpPr>
        <p:spPr>
          <a:xfrm>
            <a:off x="1" y="4191001"/>
            <a:ext cx="1309902" cy="531931"/>
          </a:xfrm>
          <a:prstGeom prst="doubleWav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uble Wave 29"/>
          <p:cNvSpPr/>
          <p:nvPr/>
        </p:nvSpPr>
        <p:spPr>
          <a:xfrm>
            <a:off x="1295401" y="4191001"/>
            <a:ext cx="1309902" cy="531931"/>
          </a:xfrm>
          <a:prstGeom prst="doubleWav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uble Wave 30"/>
          <p:cNvSpPr/>
          <p:nvPr/>
        </p:nvSpPr>
        <p:spPr>
          <a:xfrm>
            <a:off x="2590801" y="4191001"/>
            <a:ext cx="1309902" cy="531931"/>
          </a:xfrm>
          <a:prstGeom prst="doubleWav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uble Wave 31"/>
          <p:cNvSpPr/>
          <p:nvPr/>
        </p:nvSpPr>
        <p:spPr>
          <a:xfrm>
            <a:off x="3886200" y="4191000"/>
            <a:ext cx="1309902" cy="531931"/>
          </a:xfrm>
          <a:prstGeom prst="doubleWav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uble Wave 32"/>
          <p:cNvSpPr/>
          <p:nvPr/>
        </p:nvSpPr>
        <p:spPr>
          <a:xfrm rot="19753681">
            <a:off x="4636035" y="4468996"/>
            <a:ext cx="928002" cy="505689"/>
          </a:xfrm>
          <a:prstGeom prst="doubleWave">
            <a:avLst>
              <a:gd name="adj1" fmla="val 6250"/>
              <a:gd name="adj2" fmla="val -1000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743200" y="4572000"/>
            <a:ext cx="365702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Lithosphere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5" name="Rectangle 34"/>
          <p:cNvSpPr/>
          <p:nvPr/>
        </p:nvSpPr>
        <p:spPr>
          <a:xfrm>
            <a:off x="2514600" y="5715000"/>
            <a:ext cx="461427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002060"/>
                </a:solidFill>
                <a:effectLst>
                  <a:outerShdw blurRad="76200" dist="50800" dir="5400000" algn="tl" rotWithShape="0">
                    <a:srgbClr val="000000">
                      <a:alpha val="65000"/>
                    </a:srgbClr>
                  </a:outerShdw>
                </a:effectLst>
              </a:rPr>
              <a:t>Asthenosphere</a:t>
            </a:r>
            <a:endParaRPr lang="en-US" sz="5400" b="1" cap="none" spc="50" dirty="0">
              <a:ln w="11430"/>
              <a:solidFill>
                <a:srgbClr val="002060"/>
              </a:solidFill>
              <a:effectLst>
                <a:outerShdw blurRad="76200" dist="50800" dir="5400000" algn="tl" rotWithShape="0">
                  <a:srgbClr val="000000">
                    <a:alpha val="65000"/>
                  </a:srgbClr>
                </a:outerShdw>
              </a:effectLst>
            </a:endParaRPr>
          </a:p>
        </p:txBody>
      </p:sp>
      <p:sp>
        <p:nvSpPr>
          <p:cNvPr id="36" name="Left Bracket 35"/>
          <p:cNvSpPr/>
          <p:nvPr/>
        </p:nvSpPr>
        <p:spPr>
          <a:xfrm>
            <a:off x="685800" y="5638800"/>
            <a:ext cx="914400" cy="1219200"/>
          </a:xfrm>
          <a:prstGeom prst="leftBracket">
            <a:avLst/>
          </a:prstGeom>
          <a:ln w="76200">
            <a:solidFill>
              <a:srgbClr val="FF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7" name="Left Bracket 36"/>
          <p:cNvSpPr/>
          <p:nvPr/>
        </p:nvSpPr>
        <p:spPr>
          <a:xfrm rot="10800000">
            <a:off x="7620000" y="3276600"/>
            <a:ext cx="914400" cy="2057400"/>
          </a:xfrm>
          <a:prstGeom prst="leftBracket">
            <a:avLst/>
          </a:prstGeom>
          <a:ln w="76200">
            <a:solidFill>
              <a:srgbClr val="FF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solidFill>
                <a:srgbClr val="FFFF00"/>
              </a:solidFill>
            </a:endParaRPr>
          </a:p>
        </p:txBody>
      </p:sp>
      <p:sp>
        <p:nvSpPr>
          <p:cNvPr id="38" name="Rectangle 37"/>
          <p:cNvSpPr/>
          <p:nvPr/>
        </p:nvSpPr>
        <p:spPr>
          <a:xfrm rot="16200000">
            <a:off x="-479554" y="5889754"/>
            <a:ext cx="160543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solidFill>
                    <a:srgbClr val="000000"/>
                  </a:solidFill>
                </a:ln>
                <a:solidFill>
                  <a:schemeClr val="accent3"/>
                </a:solidFill>
                <a:effectLst>
                  <a:outerShdw blurRad="76200" dist="50800" dir="5400000" algn="tl" rotWithShape="0">
                    <a:srgbClr val="000000">
                      <a:alpha val="65000"/>
                    </a:srgbClr>
                  </a:outerShdw>
                </a:effectLst>
              </a:rPr>
              <a:t>Mantle</a:t>
            </a:r>
            <a:endParaRPr lang="en-US" sz="3600" b="1" cap="none" spc="50" dirty="0">
              <a:ln w="11430">
                <a:solidFill>
                  <a:srgbClr val="000000"/>
                </a:solidFill>
              </a:ln>
              <a:solidFill>
                <a:schemeClr val="accent3"/>
              </a:solidFill>
              <a:effectLst>
                <a:outerShdw blurRad="76200" dist="50800" dir="5400000" algn="tl" rotWithShape="0">
                  <a:srgbClr val="000000">
                    <a:alpha val="65000"/>
                  </a:srgbClr>
                </a:outerShdw>
              </a:effectLst>
            </a:endParaRPr>
          </a:p>
        </p:txBody>
      </p:sp>
      <p:sp>
        <p:nvSpPr>
          <p:cNvPr id="39" name="Rectangle 38"/>
          <p:cNvSpPr/>
          <p:nvPr/>
        </p:nvSpPr>
        <p:spPr>
          <a:xfrm rot="5400000">
            <a:off x="8226043" y="4549938"/>
            <a:ext cx="1211807"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solidFill>
                    <a:srgbClr val="000000"/>
                  </a:solidFill>
                </a:ln>
                <a:solidFill>
                  <a:schemeClr val="accent3"/>
                </a:solidFill>
                <a:effectLst>
                  <a:outerShdw blurRad="76200" dist="50800" dir="5400000" algn="tl" rotWithShape="0">
                    <a:srgbClr val="000000">
                      <a:alpha val="65000"/>
                    </a:srgbClr>
                  </a:outerShdw>
                </a:effectLst>
              </a:rPr>
              <a:t>Crust</a:t>
            </a:r>
            <a:endParaRPr lang="en-US" sz="3600" b="1" cap="none" spc="50" dirty="0">
              <a:ln w="11430">
                <a:solidFill>
                  <a:srgbClr val="000000"/>
                </a:solidFill>
              </a:ln>
              <a:solidFill>
                <a:schemeClr val="accent3"/>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1426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7685</TotalTime>
  <Words>487</Words>
  <Application>Microsoft Office PowerPoint</Application>
  <PresentationFormat>On-screen Show (4:3)</PresentationFormat>
  <Paragraphs>74</Paragraphs>
  <Slides>13</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Write these dates in your planner</vt:lpstr>
      <vt:lpstr>Update Your TOC</vt:lpstr>
      <vt:lpstr>Warm-up</vt:lpstr>
      <vt:lpstr>So where did it begin?</vt:lpstr>
      <vt:lpstr>PowerPoint Presentation</vt:lpstr>
      <vt:lpstr>Earth’s Layers Notes</vt:lpstr>
      <vt:lpstr>PowerPoint Presentation</vt:lpstr>
      <vt:lpstr>PowerPoint Presentation</vt:lpstr>
      <vt:lpstr>PowerPoint Presentation</vt:lpstr>
      <vt:lpstr>So where is the lithosphere and asthenosphere</vt:lpstr>
      <vt:lpstr>BrainPop: Earth Structure</vt:lpstr>
      <vt:lpstr>PowerPoint Presentation</vt:lpstr>
      <vt:lpstr>Earth’s Layers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August 29th, 2012</dc:title>
  <dc:creator>KoryT</dc:creator>
  <cp:lastModifiedBy>Smart, Brittany S.</cp:lastModifiedBy>
  <cp:revision>253</cp:revision>
  <cp:lastPrinted>2016-09-13T17:15:10Z</cp:lastPrinted>
  <dcterms:created xsi:type="dcterms:W3CDTF">2012-08-29T02:06:49Z</dcterms:created>
  <dcterms:modified xsi:type="dcterms:W3CDTF">2019-09-09T20:19:11Z</dcterms:modified>
</cp:coreProperties>
</file>