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1F5195-D2CF-4F3E-93B3-D8881F342056}"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F5195-D2CF-4F3E-93B3-D8881F342056}"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F5195-D2CF-4F3E-93B3-D8881F342056}"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F5195-D2CF-4F3E-93B3-D8881F342056}"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F5195-D2CF-4F3E-93B3-D8881F342056}"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1F5195-D2CF-4F3E-93B3-D8881F342056}"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F5195-D2CF-4F3E-93B3-D8881F342056}"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F5195-D2CF-4F3E-93B3-D8881F342056}"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F5195-D2CF-4F3E-93B3-D8881F342056}"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F5195-D2CF-4F3E-93B3-D8881F342056}"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F5195-D2CF-4F3E-93B3-D8881F342056}"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8837C-DCC8-4147-B6C5-53EAEC004B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F5195-D2CF-4F3E-93B3-D8881F342056}"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8837C-DCC8-4147-B6C5-53EAEC004B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CReZd9OHEf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229600" cy="1470025"/>
          </a:xfrm>
        </p:spPr>
        <p:txBody>
          <a:bodyPr/>
          <a:lstStyle/>
          <a:p>
            <a:r>
              <a:rPr lang="en-US" dirty="0" smtClean="0">
                <a:latin typeface="Tahoma" pitchFamily="34" charset="0"/>
                <a:ea typeface="Tahoma" pitchFamily="34" charset="0"/>
                <a:cs typeface="Tahoma" pitchFamily="34" charset="0"/>
              </a:rPr>
              <a:t>http://goo.gl/forms/6Kv8bS0KbI</a:t>
            </a:r>
            <a:endParaRPr lang="en-US"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p:txBody>
          <a:bodyPr/>
          <a:lstStyle/>
          <a:p>
            <a:r>
              <a:rPr lang="en-US" dirty="0" smtClean="0">
                <a:solidFill>
                  <a:srgbClr val="FF0000"/>
                </a:solidFill>
              </a:rPr>
              <a:t>Take your HW out and have it on your desk. Make sure your name is on your paper!</a:t>
            </a:r>
            <a:endParaRPr lang="en-US" dirty="0">
              <a:solidFill>
                <a:srgbClr val="FF0000"/>
              </a:solidFill>
            </a:endParaRPr>
          </a:p>
        </p:txBody>
      </p:sp>
      <p:sp>
        <p:nvSpPr>
          <p:cNvPr id="5" name="Rectangle 4"/>
          <p:cNvSpPr/>
          <p:nvPr/>
        </p:nvSpPr>
        <p:spPr>
          <a:xfrm>
            <a:off x="6781801" y="1295400"/>
            <a:ext cx="1219200" cy="646331"/>
          </a:xfrm>
          <a:prstGeom prst="rect">
            <a:avLst/>
          </a:prstGeom>
          <a:noFill/>
        </p:spPr>
        <p:txBody>
          <a:bodyPr wrap="square" lIns="91440" tIns="45720" rIns="91440" bIns="45720">
            <a:spAutoFit/>
          </a:bodyPr>
          <a:lstStyle/>
          <a:p>
            <a:pPr algn="ctr"/>
            <a:r>
              <a:rPr lang="en-US" sz="3600" b="1" dirty="0" smtClean="0">
                <a:ln w="1905"/>
                <a:solidFill>
                  <a:srgbClr val="FF0000"/>
                </a:solidFill>
                <a:effectLst>
                  <a:innerShdw blurRad="69850" dist="43180" dir="5400000">
                    <a:srgbClr val="000000">
                      <a:alpha val="65000"/>
                    </a:srgbClr>
                  </a:innerShdw>
                </a:effectLst>
              </a:rPr>
              <a:t>Zero</a:t>
            </a:r>
            <a:endParaRPr lang="en-US" sz="3600" b="1" dirty="0">
              <a:ln w="1905"/>
              <a:solidFill>
                <a:srgbClr val="FF0000"/>
              </a:solidFill>
              <a:effectLst>
                <a:innerShdw blurRad="69850" dist="43180" dir="5400000">
                  <a:srgbClr val="000000">
                    <a:alpha val="65000"/>
                  </a:srgbClr>
                </a:innerShdw>
              </a:effectLst>
            </a:endParaRPr>
          </a:p>
        </p:txBody>
      </p:sp>
      <p:cxnSp>
        <p:nvCxnSpPr>
          <p:cNvPr id="7" name="Straight Arrow Connector 6"/>
          <p:cNvCxnSpPr>
            <a:stCxn id="5" idx="2"/>
          </p:cNvCxnSpPr>
          <p:nvPr/>
        </p:nvCxnSpPr>
        <p:spPr>
          <a:xfrm flipH="1">
            <a:off x="7391400" y="1941731"/>
            <a:ext cx="1" cy="572869"/>
          </a:xfrm>
          <a:prstGeom prst="straightConnector1">
            <a:avLst/>
          </a:prstGeom>
          <a:ln w="28575">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968240" y="586105"/>
            <a:ext cx="3851910" cy="4351338"/>
          </a:xfrm>
        </p:spPr>
        <p:txBody>
          <a:bodyPr/>
          <a:lstStyle/>
          <a:p>
            <a:r>
              <a:rPr lang="en-US" dirty="0" smtClean="0"/>
              <a:t>How many producers?</a:t>
            </a:r>
          </a:p>
          <a:p>
            <a:r>
              <a:rPr lang="en-US" dirty="0" smtClean="0"/>
              <a:t>Primary consumers?</a:t>
            </a:r>
          </a:p>
          <a:p>
            <a:r>
              <a:rPr lang="en-US" dirty="0" smtClean="0"/>
              <a:t>Secondary?</a:t>
            </a:r>
          </a:p>
          <a:p>
            <a:r>
              <a:rPr lang="en-US" smtClean="0"/>
              <a:t>Tertiary ?</a:t>
            </a:r>
            <a:endParaRPr lang="en-US" dirty="0" smtClean="0"/>
          </a:p>
          <a:p>
            <a:r>
              <a:rPr lang="en-US" dirty="0" smtClean="0"/>
              <a:t>How many </a:t>
            </a:r>
            <a:r>
              <a:rPr lang="en-US" dirty="0" err="1" smtClean="0"/>
              <a:t>trophic</a:t>
            </a:r>
            <a:r>
              <a:rPr lang="en-US" dirty="0" smtClean="0"/>
              <a:t> levels are modeled?</a:t>
            </a:r>
            <a:endParaRPr lang="en-US" dirty="0"/>
          </a:p>
        </p:txBody>
      </p:sp>
      <p:pic>
        <p:nvPicPr>
          <p:cNvPr id="2" name="Picture 2" descr="http://apes1234.wikispaces.com/file/view/foodweb.jpg/226868696/foodweb.jpg"/>
          <p:cNvPicPr>
            <a:picLocks noChangeAspect="1" noChangeArrowheads="1"/>
          </p:cNvPicPr>
          <p:nvPr/>
        </p:nvPicPr>
        <p:blipFill>
          <a:blip r:embed="rId2" cstate="print">
            <a:lum bright="-20000"/>
          </a:blip>
          <a:srcRect/>
          <a:stretch>
            <a:fillRect/>
          </a:stretch>
        </p:blipFill>
        <p:spPr bwMode="auto">
          <a:xfrm>
            <a:off x="230982" y="800100"/>
            <a:ext cx="4905592" cy="58150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Autofit/>
          </a:bodyPr>
          <a:lstStyle/>
          <a:p>
            <a:r>
              <a:rPr lang="en-US" sz="6000" dirty="0" smtClean="0"/>
              <a:t>Ecology Pyramid Assignment</a:t>
            </a:r>
            <a:endParaRPr lang="en-US" sz="6000" dirty="0"/>
          </a:p>
        </p:txBody>
      </p:sp>
      <p:sp>
        <p:nvSpPr>
          <p:cNvPr id="3" name="Subtitle 2"/>
          <p:cNvSpPr>
            <a:spLocks noGrp="1"/>
          </p:cNvSpPr>
          <p:nvPr>
            <p:ph type="subTitle" idx="1"/>
          </p:nvPr>
        </p:nvSpPr>
        <p:spPr>
          <a:xfrm>
            <a:off x="1371600" y="4114800"/>
            <a:ext cx="6400800" cy="1752600"/>
          </a:xfrm>
          <a:ln>
            <a:solidFill>
              <a:schemeClr val="tx1"/>
            </a:solidFill>
          </a:ln>
        </p:spPr>
        <p:txBody>
          <a:bodyPr>
            <a:normAutofit fontScale="70000" lnSpcReduction="20000"/>
          </a:bodyPr>
          <a:lstStyle/>
          <a:p>
            <a:r>
              <a:rPr lang="en-US" dirty="0" smtClean="0">
                <a:solidFill>
                  <a:schemeClr val="tx1"/>
                </a:solidFill>
              </a:rPr>
              <a:t>Each box represents a triangle from the handout I gave you. Please read what I am requiring in each box and complete the ecology pyramid. All triangle MUST BE COLORED to receive full credit. When you finish cut out along the outermost edge, fold, and tape together. Congratulations you have now created a 3-D diagram.</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732" y="269824"/>
            <a:ext cx="2732314" cy="2462213"/>
          </a:xfrm>
          <a:prstGeom prst="rect">
            <a:avLst/>
          </a:prstGeom>
          <a:noFill/>
        </p:spPr>
        <p:txBody>
          <a:bodyPr wrap="square" rtlCol="0">
            <a:spAutoFit/>
          </a:bodyPr>
          <a:lstStyle/>
          <a:p>
            <a:r>
              <a:rPr lang="en-US" sz="1400" b="1" u="sng" dirty="0" smtClean="0">
                <a:latin typeface="Arial" pitchFamily="34" charset="0"/>
                <a:cs typeface="Arial" pitchFamily="34" charset="0"/>
              </a:rPr>
              <a:t>Label the following parts:</a:t>
            </a:r>
          </a:p>
          <a:p>
            <a:pPr algn="ctr"/>
            <a:endParaRPr lang="en-US" sz="1400" b="1" u="sng" dirty="0" smtClean="0">
              <a:latin typeface="Arial" pitchFamily="34" charset="0"/>
              <a:cs typeface="Arial" pitchFamily="34" charset="0"/>
            </a:endParaRPr>
          </a:p>
          <a:p>
            <a:pPr marL="285750" indent="-285750">
              <a:buFont typeface="Arial" panose="020B0604020202020204" pitchFamily="34" charset="0"/>
              <a:buChar char="•"/>
            </a:pPr>
            <a:r>
              <a:rPr lang="en-US" sz="1400" dirty="0" smtClean="0">
                <a:latin typeface="Arial" pitchFamily="34" charset="0"/>
                <a:cs typeface="Arial" pitchFamily="34" charset="0"/>
              </a:rPr>
              <a:t>Primary consumers</a:t>
            </a:r>
          </a:p>
          <a:p>
            <a:pPr marL="285750" indent="-285750">
              <a:buFont typeface="Arial" panose="020B0604020202020204" pitchFamily="34" charset="0"/>
              <a:buChar char="•"/>
            </a:pPr>
            <a:r>
              <a:rPr lang="en-US" sz="1400" dirty="0" smtClean="0">
                <a:latin typeface="Arial" pitchFamily="34" charset="0"/>
                <a:cs typeface="Arial" pitchFamily="34" charset="0"/>
              </a:rPr>
              <a:t>Producers</a:t>
            </a:r>
          </a:p>
          <a:p>
            <a:pPr marL="285750" indent="-285750">
              <a:buFont typeface="Arial" panose="020B0604020202020204" pitchFamily="34" charset="0"/>
              <a:buChar char="•"/>
            </a:pPr>
            <a:r>
              <a:rPr lang="en-US" sz="1400" dirty="0" smtClean="0">
                <a:latin typeface="Arial" pitchFamily="34" charset="0"/>
                <a:cs typeface="Arial" pitchFamily="34" charset="0"/>
              </a:rPr>
              <a:t>Tertiary consumers</a:t>
            </a:r>
          </a:p>
          <a:p>
            <a:pPr marL="285750" indent="-285750">
              <a:buFont typeface="Arial" panose="020B0604020202020204" pitchFamily="34" charset="0"/>
              <a:buChar char="•"/>
            </a:pPr>
            <a:r>
              <a:rPr lang="en-US" sz="1400" dirty="0" smtClean="0">
                <a:latin typeface="Arial" pitchFamily="34" charset="0"/>
                <a:cs typeface="Arial" pitchFamily="34" charset="0"/>
              </a:rPr>
              <a:t>Secondary consumers</a:t>
            </a:r>
          </a:p>
          <a:p>
            <a:pPr marL="285750" indent="-285750">
              <a:buFont typeface="Arial" panose="020B0604020202020204" pitchFamily="34" charset="0"/>
              <a:buChar char="•"/>
            </a:pPr>
            <a:r>
              <a:rPr lang="en-US" sz="1400" dirty="0" smtClean="0">
                <a:latin typeface="Arial" pitchFamily="34" charset="0"/>
                <a:cs typeface="Arial" pitchFamily="34" charset="0"/>
              </a:rPr>
              <a:t>Omnivores</a:t>
            </a:r>
          </a:p>
          <a:p>
            <a:pPr marL="285750" indent="-285750">
              <a:buFont typeface="Arial" panose="020B0604020202020204" pitchFamily="34" charset="0"/>
              <a:buChar char="•"/>
            </a:pPr>
            <a:r>
              <a:rPr lang="en-US" sz="1400" dirty="0" smtClean="0">
                <a:latin typeface="Arial" pitchFamily="34" charset="0"/>
                <a:cs typeface="Arial" pitchFamily="34" charset="0"/>
              </a:rPr>
              <a:t>Carnivores</a:t>
            </a:r>
          </a:p>
          <a:p>
            <a:pPr marL="285750" indent="-285750">
              <a:buFont typeface="Arial" panose="020B0604020202020204" pitchFamily="34" charset="0"/>
              <a:buChar char="•"/>
            </a:pPr>
            <a:r>
              <a:rPr lang="en-US" sz="1400" dirty="0" smtClean="0">
                <a:latin typeface="Arial" pitchFamily="34" charset="0"/>
                <a:cs typeface="Arial" pitchFamily="34" charset="0"/>
              </a:rPr>
              <a:t>Autotrophs</a:t>
            </a:r>
          </a:p>
          <a:p>
            <a:pPr marL="285750" indent="-285750">
              <a:buFont typeface="Arial" panose="020B0604020202020204" pitchFamily="34" charset="0"/>
              <a:buChar char="•"/>
            </a:pPr>
            <a:r>
              <a:rPr lang="en-US" sz="1400" dirty="0" smtClean="0">
                <a:latin typeface="Arial" pitchFamily="34" charset="0"/>
                <a:cs typeface="Arial" pitchFamily="34" charset="0"/>
              </a:rPr>
              <a:t>Heterotrophs</a:t>
            </a:r>
          </a:p>
          <a:p>
            <a:pPr marL="285750" indent="-285750">
              <a:buFont typeface="Arial" panose="020B0604020202020204" pitchFamily="34" charset="0"/>
              <a:buChar char="•"/>
            </a:pPr>
            <a:r>
              <a:rPr lang="en-US" sz="1400" dirty="0" smtClean="0">
                <a:latin typeface="Arial" pitchFamily="34" charset="0"/>
                <a:cs typeface="Arial" pitchFamily="34" charset="0"/>
              </a:rPr>
              <a:t>Herbivores </a:t>
            </a:r>
            <a:endParaRPr lang="en-US" sz="1400" dirty="0">
              <a:latin typeface="Arial" pitchFamily="34" charset="0"/>
              <a:cs typeface="Arial" pitchFamily="34" charset="0"/>
            </a:endParaRPr>
          </a:p>
        </p:txBody>
      </p:sp>
      <p:sp>
        <p:nvSpPr>
          <p:cNvPr id="5" name="TextBox 4"/>
          <p:cNvSpPr txBox="1"/>
          <p:nvPr/>
        </p:nvSpPr>
        <p:spPr>
          <a:xfrm>
            <a:off x="0" y="3733800"/>
            <a:ext cx="4038600" cy="2893100"/>
          </a:xfrm>
          <a:prstGeom prst="rect">
            <a:avLst/>
          </a:prstGeom>
          <a:noFill/>
        </p:spPr>
        <p:txBody>
          <a:bodyPr wrap="square" rtlCol="0">
            <a:spAutoFit/>
          </a:bodyPr>
          <a:lstStyle/>
          <a:p>
            <a:r>
              <a:rPr lang="en-US" sz="1400" b="1" u="sng" dirty="0" smtClean="0">
                <a:latin typeface="Arial" pitchFamily="34" charset="0"/>
                <a:cs typeface="Arial" pitchFamily="34" charset="0"/>
              </a:rPr>
              <a:t>Draw pictures and write the </a:t>
            </a:r>
            <a:r>
              <a:rPr lang="en-US" sz="1400" b="1" u="sng" dirty="0" smtClean="0">
                <a:latin typeface="Arial" pitchFamily="34" charset="0"/>
                <a:cs typeface="Arial" pitchFamily="34" charset="0"/>
              </a:rPr>
              <a:t>names of the </a:t>
            </a:r>
            <a:r>
              <a:rPr lang="en-US" sz="1400" b="1" u="sng" dirty="0" smtClean="0">
                <a:latin typeface="Arial" pitchFamily="34" charset="0"/>
                <a:cs typeface="Arial" pitchFamily="34" charset="0"/>
              </a:rPr>
              <a:t>organisms you drew on the appropriate level:</a:t>
            </a:r>
          </a:p>
          <a:p>
            <a:endParaRPr lang="en-US" sz="1400" b="1" u="sng" dirty="0">
              <a:latin typeface="Arial" pitchFamily="34" charset="0"/>
              <a:cs typeface="Arial" pitchFamily="34" charset="0"/>
            </a:endParaRPr>
          </a:p>
          <a:p>
            <a:pPr algn="ctr"/>
            <a:r>
              <a:rPr lang="en-US" sz="1400" dirty="0" smtClean="0">
                <a:solidFill>
                  <a:srgbClr val="FF0000"/>
                </a:solidFill>
                <a:latin typeface="Arial" pitchFamily="34" charset="0"/>
                <a:cs typeface="Arial" pitchFamily="34" charset="0"/>
              </a:rPr>
              <a:t>The organisms must be accurately positioned on the diagram</a:t>
            </a:r>
            <a:endParaRPr lang="en-US" sz="1400" dirty="0" smtClean="0">
              <a:solidFill>
                <a:srgbClr val="FF0000"/>
              </a:solidFill>
              <a:latin typeface="Arial" pitchFamily="34" charset="0"/>
              <a:cs typeface="Arial" pitchFamily="34" charset="0"/>
            </a:endParaRPr>
          </a:p>
          <a:p>
            <a:pPr marL="285750" indent="-285750">
              <a:buFont typeface="Arial" panose="020B0604020202020204" pitchFamily="34" charset="0"/>
              <a:buChar char="•"/>
            </a:pPr>
            <a:r>
              <a:rPr lang="en-US" sz="1400" dirty="0">
                <a:latin typeface="Arial" pitchFamily="34" charset="0"/>
                <a:cs typeface="Arial" pitchFamily="34" charset="0"/>
              </a:rPr>
              <a:t>4</a:t>
            </a:r>
            <a:r>
              <a:rPr lang="en-US" sz="1400" dirty="0" smtClean="0">
                <a:latin typeface="Arial" pitchFamily="34" charset="0"/>
                <a:cs typeface="Arial" pitchFamily="34" charset="0"/>
              </a:rPr>
              <a:t> producers</a:t>
            </a:r>
          </a:p>
          <a:p>
            <a:pPr marL="285750" indent="-285750">
              <a:buFont typeface="Arial" panose="020B0604020202020204" pitchFamily="34" charset="0"/>
              <a:buChar char="•"/>
            </a:pPr>
            <a:r>
              <a:rPr lang="en-US" sz="1400" dirty="0" smtClean="0">
                <a:latin typeface="Arial" pitchFamily="34" charset="0"/>
                <a:cs typeface="Arial" pitchFamily="34" charset="0"/>
              </a:rPr>
              <a:t>3 primary</a:t>
            </a:r>
          </a:p>
          <a:p>
            <a:pPr marL="285750" indent="-285750">
              <a:buFont typeface="Arial" panose="020B0604020202020204" pitchFamily="34" charset="0"/>
              <a:buChar char="•"/>
            </a:pPr>
            <a:r>
              <a:rPr lang="en-US" sz="1400" dirty="0" smtClean="0">
                <a:latin typeface="Arial" pitchFamily="34" charset="0"/>
                <a:cs typeface="Arial" pitchFamily="34" charset="0"/>
              </a:rPr>
              <a:t>2 secondary</a:t>
            </a:r>
          </a:p>
          <a:p>
            <a:pPr marL="285750" indent="-285750">
              <a:buFont typeface="Arial" panose="020B0604020202020204" pitchFamily="34" charset="0"/>
              <a:buChar char="•"/>
            </a:pPr>
            <a:r>
              <a:rPr lang="en-US" sz="1400" dirty="0" smtClean="0">
                <a:latin typeface="Arial" pitchFamily="34" charset="0"/>
                <a:cs typeface="Arial" pitchFamily="34" charset="0"/>
              </a:rPr>
              <a:t>1 tertiary </a:t>
            </a:r>
            <a:endParaRPr lang="en-US" sz="1400" dirty="0" smtClean="0">
              <a:latin typeface="Arial" pitchFamily="34" charset="0"/>
              <a:cs typeface="Arial" pitchFamily="34" charset="0"/>
            </a:endParaRPr>
          </a:p>
          <a:p>
            <a:pPr marL="285750" indent="-285750">
              <a:buFont typeface="Arial" panose="020B0604020202020204" pitchFamily="34" charset="0"/>
              <a:buChar char="•"/>
            </a:pPr>
            <a:endParaRPr lang="en-US" sz="1400" dirty="0" smtClean="0">
              <a:latin typeface="Arial" pitchFamily="34" charset="0"/>
              <a:cs typeface="Arial" pitchFamily="34" charset="0"/>
            </a:endParaRPr>
          </a:p>
          <a:p>
            <a:pPr marL="285750" indent="-285750">
              <a:buFont typeface="Arial" panose="020B0604020202020204" pitchFamily="34" charset="0"/>
              <a:buChar char="•"/>
            </a:pPr>
            <a:r>
              <a:rPr lang="en-US" sz="1400" dirty="0" smtClean="0">
                <a:latin typeface="Arial" pitchFamily="34" charset="0"/>
                <a:cs typeface="Arial" pitchFamily="34" charset="0"/>
              </a:rPr>
              <a:t>Color the background of the </a:t>
            </a:r>
            <a:r>
              <a:rPr lang="en-US" sz="1400" dirty="0" err="1" smtClean="0">
                <a:latin typeface="Arial" pitchFamily="34" charset="0"/>
                <a:cs typeface="Arial" pitchFamily="34" charset="0"/>
              </a:rPr>
              <a:t>autotrophs</a:t>
            </a:r>
            <a:r>
              <a:rPr lang="en-US" sz="1400" dirty="0" smtClean="0">
                <a:latin typeface="Arial" pitchFamily="34" charset="0"/>
                <a:cs typeface="Arial" pitchFamily="34" charset="0"/>
              </a:rPr>
              <a:t> one color and the background of the </a:t>
            </a:r>
            <a:r>
              <a:rPr lang="en-US" sz="1400" dirty="0" err="1" smtClean="0">
                <a:latin typeface="Arial" pitchFamily="34" charset="0"/>
                <a:cs typeface="Arial" pitchFamily="34" charset="0"/>
              </a:rPr>
              <a:t>heterotrophs</a:t>
            </a:r>
            <a:r>
              <a:rPr lang="en-US" sz="1400" dirty="0" smtClean="0">
                <a:latin typeface="Arial" pitchFamily="34" charset="0"/>
                <a:cs typeface="Arial" pitchFamily="34" charset="0"/>
              </a:rPr>
              <a:t> another </a:t>
            </a:r>
            <a:r>
              <a:rPr lang="en-US" sz="1400" dirty="0" smtClean="0">
                <a:latin typeface="Arial" pitchFamily="34" charset="0"/>
                <a:cs typeface="Arial" pitchFamily="34" charset="0"/>
              </a:rPr>
              <a:t>on this pyramid triangle only</a:t>
            </a:r>
            <a:endParaRPr lang="en-US" sz="1400" dirty="0">
              <a:latin typeface="Arial" pitchFamily="34" charset="0"/>
              <a:cs typeface="Arial" pitchFamily="34" charset="0"/>
            </a:endParaRPr>
          </a:p>
        </p:txBody>
      </p:sp>
      <p:sp>
        <p:nvSpPr>
          <p:cNvPr id="6" name="TextBox 5"/>
          <p:cNvSpPr txBox="1"/>
          <p:nvPr/>
        </p:nvSpPr>
        <p:spPr>
          <a:xfrm>
            <a:off x="4208418" y="239843"/>
            <a:ext cx="4313491" cy="3323987"/>
          </a:xfrm>
          <a:prstGeom prst="rect">
            <a:avLst/>
          </a:prstGeom>
          <a:noFill/>
        </p:spPr>
        <p:txBody>
          <a:bodyPr wrap="square" rtlCol="0">
            <a:spAutoFit/>
          </a:bodyPr>
          <a:lstStyle/>
          <a:p>
            <a:pPr algn="ctr"/>
            <a:r>
              <a:rPr lang="en-US" sz="1400" b="1" u="sng" dirty="0" smtClean="0">
                <a:latin typeface="Arial" pitchFamily="34" charset="0"/>
                <a:cs typeface="Arial" pitchFamily="34" charset="0"/>
              </a:rPr>
              <a:t>ENERGY PYRAMID</a:t>
            </a:r>
          </a:p>
          <a:p>
            <a:pPr algn="ctr"/>
            <a:endParaRPr lang="en-US" sz="1400" dirty="0">
              <a:latin typeface="Arial" pitchFamily="34" charset="0"/>
              <a:cs typeface="Arial" pitchFamily="34" charset="0"/>
            </a:endParaRPr>
          </a:p>
          <a:p>
            <a:pPr algn="ctr"/>
            <a:r>
              <a:rPr lang="en-US" sz="1400" dirty="0" smtClean="0">
                <a:latin typeface="Arial" pitchFamily="34" charset="0"/>
                <a:cs typeface="Arial" pitchFamily="34" charset="0"/>
              </a:rPr>
              <a:t>Label each trophic level.</a:t>
            </a:r>
          </a:p>
          <a:p>
            <a:pPr algn="ctr"/>
            <a:endParaRPr lang="en-US" sz="1400" dirty="0">
              <a:latin typeface="Arial" pitchFamily="34" charset="0"/>
              <a:cs typeface="Arial" pitchFamily="34" charset="0"/>
            </a:endParaRPr>
          </a:p>
          <a:p>
            <a:pPr algn="ctr"/>
            <a:r>
              <a:rPr lang="en-US" sz="1400" dirty="0" smtClean="0">
                <a:latin typeface="Arial" pitchFamily="34" charset="0"/>
                <a:cs typeface="Arial" pitchFamily="34" charset="0"/>
              </a:rPr>
              <a:t>Read the handout to help explain an energy pyramid. Also watch this </a:t>
            </a:r>
            <a:r>
              <a:rPr lang="en-US" sz="1400" dirty="0" smtClean="0">
                <a:latin typeface="Arial" pitchFamily="34" charset="0"/>
                <a:cs typeface="Arial" pitchFamily="34" charset="0"/>
              </a:rPr>
              <a:t>video again for further clarification </a:t>
            </a:r>
            <a:endParaRPr lang="en-US" sz="1400" dirty="0" smtClean="0">
              <a:latin typeface="Arial" pitchFamily="34" charset="0"/>
              <a:cs typeface="Arial" pitchFamily="34" charset="0"/>
            </a:endParaRPr>
          </a:p>
          <a:p>
            <a:pPr algn="ct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hlinkClick r:id="rId2"/>
              </a:rPr>
              <a:t>https://www.youtube.com/watch?v=CReZd9OHEfs</a:t>
            </a:r>
            <a:endParaRPr lang="en-US" sz="1400" dirty="0" smtClean="0">
              <a:latin typeface="Arial" pitchFamily="34" charset="0"/>
              <a:cs typeface="Arial" pitchFamily="34" charset="0"/>
            </a:endParaRPr>
          </a:p>
          <a:p>
            <a:pPr algn="ctr"/>
            <a:endParaRPr lang="en-US" sz="1400" dirty="0">
              <a:latin typeface="Arial" pitchFamily="34" charset="0"/>
              <a:cs typeface="Arial" pitchFamily="34" charset="0"/>
            </a:endParaRPr>
          </a:p>
          <a:p>
            <a:pPr algn="ctr"/>
            <a:r>
              <a:rPr lang="en-US" sz="1400" dirty="0" smtClean="0">
                <a:latin typeface="Arial" pitchFamily="34" charset="0"/>
                <a:cs typeface="Arial" pitchFamily="34" charset="0"/>
              </a:rPr>
              <a:t>If the </a:t>
            </a:r>
            <a:r>
              <a:rPr lang="en-US" sz="1400" b="1" u="sng" dirty="0" smtClean="0">
                <a:solidFill>
                  <a:srgbClr val="FF0000"/>
                </a:solidFill>
                <a:latin typeface="Arial" pitchFamily="34" charset="0"/>
                <a:cs typeface="Arial" pitchFamily="34" charset="0"/>
              </a:rPr>
              <a:t>sun starts with </a:t>
            </a:r>
            <a:r>
              <a:rPr lang="en-US" sz="1400" dirty="0" smtClean="0">
                <a:latin typeface="Arial" pitchFamily="34" charset="0"/>
                <a:cs typeface="Arial" pitchFamily="34" charset="0"/>
              </a:rPr>
              <a:t>1,000,000 kcal (a type of units) of sunlight, how much kcal will be present on each trophic level. </a:t>
            </a:r>
            <a:r>
              <a:rPr lang="en-US" sz="1400" b="1" u="sng" dirty="0" smtClean="0">
                <a:latin typeface="Arial" pitchFamily="34" charset="0"/>
                <a:cs typeface="Arial" pitchFamily="34" charset="0"/>
              </a:rPr>
              <a:t>Write the numbers on each level </a:t>
            </a:r>
            <a:r>
              <a:rPr lang="en-US" sz="1400" dirty="0" smtClean="0">
                <a:latin typeface="Arial" pitchFamily="34" charset="0"/>
                <a:cs typeface="Arial" pitchFamily="34" charset="0"/>
              </a:rPr>
              <a:t>and </a:t>
            </a:r>
            <a:r>
              <a:rPr lang="en-US" sz="1400" b="1" u="sng" dirty="0" smtClean="0">
                <a:latin typeface="Arial" pitchFamily="34" charset="0"/>
                <a:cs typeface="Arial" pitchFamily="34" charset="0"/>
              </a:rPr>
              <a:t>the number of </a:t>
            </a:r>
            <a:r>
              <a:rPr lang="en-US" sz="1400" b="1" u="sng" dirty="0" smtClean="0">
                <a:latin typeface="Arial" pitchFamily="34" charset="0"/>
                <a:cs typeface="Arial" pitchFamily="34" charset="0"/>
              </a:rPr>
              <a:t>how much energy is lost</a:t>
            </a:r>
            <a:r>
              <a:rPr lang="en-US" sz="1400" dirty="0" smtClean="0">
                <a:latin typeface="Arial" pitchFamily="34" charset="0"/>
                <a:cs typeface="Arial" pitchFamily="34" charset="0"/>
              </a:rPr>
              <a:t> at each level</a:t>
            </a:r>
            <a:endParaRPr lang="en-US" sz="1400" dirty="0">
              <a:latin typeface="Arial" pitchFamily="34" charset="0"/>
              <a:cs typeface="Arial" pitchFamily="34" charset="0"/>
            </a:endParaRPr>
          </a:p>
        </p:txBody>
      </p:sp>
      <p:sp>
        <p:nvSpPr>
          <p:cNvPr id="7" name="TextBox 6"/>
          <p:cNvSpPr txBox="1"/>
          <p:nvPr/>
        </p:nvSpPr>
        <p:spPr>
          <a:xfrm>
            <a:off x="4206513" y="3842476"/>
            <a:ext cx="4452257" cy="2893100"/>
          </a:xfrm>
          <a:prstGeom prst="rect">
            <a:avLst/>
          </a:prstGeom>
          <a:noFill/>
        </p:spPr>
        <p:txBody>
          <a:bodyPr wrap="square" rtlCol="0">
            <a:spAutoFit/>
          </a:bodyPr>
          <a:lstStyle/>
          <a:p>
            <a:pPr algn="ctr"/>
            <a:r>
              <a:rPr lang="en-US" sz="1400" b="1" u="sng" dirty="0" smtClean="0">
                <a:latin typeface="Arial" pitchFamily="34" charset="0"/>
                <a:cs typeface="Arial" pitchFamily="34" charset="0"/>
              </a:rPr>
              <a:t>BIOMAS</a:t>
            </a:r>
            <a:r>
              <a:rPr lang="en-US" sz="1400" b="1" u="sng" dirty="0" smtClean="0">
                <a:latin typeface="Arial" pitchFamily="34" charset="0"/>
                <a:cs typeface="Arial" pitchFamily="34" charset="0"/>
              </a:rPr>
              <a:t>S </a:t>
            </a:r>
            <a:r>
              <a:rPr lang="en-US" sz="1400" b="1" u="sng" dirty="0" smtClean="0">
                <a:latin typeface="Arial" pitchFamily="34" charset="0"/>
                <a:cs typeface="Arial" pitchFamily="34" charset="0"/>
              </a:rPr>
              <a:t>PYRAMID</a:t>
            </a:r>
          </a:p>
          <a:p>
            <a:endParaRPr lang="en-US" sz="1400" dirty="0">
              <a:latin typeface="Arial" pitchFamily="34" charset="0"/>
              <a:cs typeface="Arial" pitchFamily="34" charset="0"/>
            </a:endParaRPr>
          </a:p>
          <a:p>
            <a:pPr algn="ctr"/>
            <a:r>
              <a:rPr lang="en-US" sz="1400" dirty="0" smtClean="0">
                <a:latin typeface="Arial" pitchFamily="34" charset="0"/>
                <a:cs typeface="Arial" pitchFamily="34" charset="0"/>
              </a:rPr>
              <a:t>If you start with </a:t>
            </a:r>
            <a:r>
              <a:rPr lang="en-US" sz="1400" dirty="0" smtClean="0">
                <a:latin typeface="Arial" pitchFamily="34" charset="0"/>
                <a:cs typeface="Arial" pitchFamily="34" charset="0"/>
              </a:rPr>
              <a:t>1,500,000 lbs of </a:t>
            </a:r>
            <a:r>
              <a:rPr lang="en-US" sz="1400" dirty="0" smtClean="0">
                <a:latin typeface="Arial" pitchFamily="34" charset="0"/>
                <a:cs typeface="Arial" pitchFamily="34" charset="0"/>
              </a:rPr>
              <a:t>producers, according to the “rule of 10,” theoretically how many animals can be supported on each level. </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Write the numbers on each </a:t>
            </a:r>
            <a:r>
              <a:rPr lang="en-US" sz="1400" dirty="0" smtClean="0">
                <a:latin typeface="Arial" pitchFamily="34" charset="0"/>
                <a:cs typeface="Arial" pitchFamily="34" charset="0"/>
              </a:rPr>
              <a:t>level</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Draw and label an arrow showing the direction from most energy to least energy</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Draw and label a n arrow in the direction of least organisms to most organisms</a:t>
            </a:r>
            <a:endParaRPr lang="en-US" sz="1400" dirty="0">
              <a:latin typeface="Arial" pitchFamily="34" charset="0"/>
              <a:cs typeface="Arial" pitchFamily="34" charset="0"/>
            </a:endParaRPr>
          </a:p>
        </p:txBody>
      </p:sp>
      <p:cxnSp>
        <p:nvCxnSpPr>
          <p:cNvPr id="9" name="Straight Connector 8"/>
          <p:cNvCxnSpPr/>
          <p:nvPr/>
        </p:nvCxnSpPr>
        <p:spPr>
          <a:xfrm>
            <a:off x="4060372" y="7534"/>
            <a:ext cx="10886" cy="6799943"/>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0" y="3562608"/>
            <a:ext cx="9144000" cy="966"/>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110033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2895</TotalTime>
  <Words>315</Words>
  <Application>Microsoft Office PowerPoint</Application>
  <PresentationFormat>On-screen Show (4:3)</PresentationFormat>
  <Paragraphs>48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http://goo.gl/forms/6Kv8bS0KbI</vt:lpstr>
      <vt:lpstr>Slide 2</vt:lpstr>
      <vt:lpstr>Ecology Pyramid Assignment</vt:lpstr>
      <vt:lpstr>Slide 4</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Pyramid Assignment</dc:title>
  <dc:creator>brittanys.smart</dc:creator>
  <cp:lastModifiedBy>brittanys.smart</cp:lastModifiedBy>
  <cp:revision>258</cp:revision>
  <dcterms:created xsi:type="dcterms:W3CDTF">2015-04-22T14:53:10Z</dcterms:created>
  <dcterms:modified xsi:type="dcterms:W3CDTF">2015-04-24T15:09:00Z</dcterms:modified>
</cp:coreProperties>
</file>