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0" r:id="rId4"/>
    <p:sldId id="271" r:id="rId5"/>
    <p:sldId id="274" r:id="rId6"/>
    <p:sldId id="272" r:id="rId7"/>
    <p:sldId id="273" r:id="rId8"/>
    <p:sldId id="263" r:id="rId9"/>
    <p:sldId id="265" r:id="rId10"/>
    <p:sldId id="266" r:id="rId11"/>
    <p:sldId id="277" r:id="rId12"/>
    <p:sldId id="267" r:id="rId13"/>
    <p:sldId id="268" r:id="rId14"/>
    <p:sldId id="269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4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6B704-F2D3-9F40-A84F-781615CBCDB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052B7-E29F-3E4F-B71D-A0B66838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1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Hutton known as the father of Geology</a:t>
            </a:r>
          </a:p>
          <a:p>
            <a:r>
              <a:rPr lang="en-US" dirty="0" smtClean="0"/>
              <a:t>Lyell</a:t>
            </a:r>
            <a:r>
              <a:rPr lang="en-US" baseline="0" dirty="0" smtClean="0"/>
              <a:t> went against </a:t>
            </a:r>
            <a:r>
              <a:rPr lang="en-US" baseline="0" dirty="0" err="1" smtClean="0"/>
              <a:t>Uniformitarianism</a:t>
            </a:r>
            <a:r>
              <a:rPr lang="en-US" baseline="0" dirty="0" smtClean="0"/>
              <a:t> and believed the present is the key to the future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E680-177E-4B94-BE23-90F46F3963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332-F0AA-1A49-82ED-A28D1C927880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412F-B40E-D749-8AA8-DFCFF8C2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7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332-F0AA-1A49-82ED-A28D1C927880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412F-B40E-D749-8AA8-DFCFF8C2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8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332-F0AA-1A49-82ED-A28D1C927880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412F-B40E-D749-8AA8-DFCFF8C2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332-F0AA-1A49-82ED-A28D1C927880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412F-B40E-D749-8AA8-DFCFF8C2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2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332-F0AA-1A49-82ED-A28D1C927880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412F-B40E-D749-8AA8-DFCFF8C2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0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332-F0AA-1A49-82ED-A28D1C927880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412F-B40E-D749-8AA8-DFCFF8C2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0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332-F0AA-1A49-82ED-A28D1C927880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412F-B40E-D749-8AA8-DFCFF8C2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3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332-F0AA-1A49-82ED-A28D1C927880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412F-B40E-D749-8AA8-DFCFF8C2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0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332-F0AA-1A49-82ED-A28D1C927880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412F-B40E-D749-8AA8-DFCFF8C2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8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332-F0AA-1A49-82ED-A28D1C927880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412F-B40E-D749-8AA8-DFCFF8C2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7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332-F0AA-1A49-82ED-A28D1C927880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412F-B40E-D749-8AA8-DFCFF8C2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4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B2332-F0AA-1A49-82ED-A28D1C927880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B412F-B40E-D749-8AA8-DFCFF8C2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Pg</a:t>
            </a:r>
            <a:r>
              <a:rPr lang="en-US" dirty="0" smtClean="0"/>
              <a:t> 16 </a:t>
            </a:r>
            <a:r>
              <a:rPr lang="en-US" dirty="0" smtClean="0"/>
              <a:t>– How Fossils Form </a:t>
            </a:r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820" y="994740"/>
            <a:ext cx="7351839" cy="4921376"/>
          </a:xfrm>
        </p:spPr>
        <p:txBody>
          <a:bodyPr>
            <a:noAutofit/>
          </a:bodyPr>
          <a:lstStyle/>
          <a:p>
            <a:pPr marL="475488" indent="-457200">
              <a:buFont typeface="+mj-lt"/>
              <a:buAutoNum type="arabicPeriod"/>
            </a:pPr>
            <a:r>
              <a:rPr lang="en-US" sz="3200" dirty="0" smtClean="0"/>
              <a:t>Conditions have to be just right for fossils to from in rock </a:t>
            </a:r>
          </a:p>
          <a:p>
            <a:pPr marL="475488" indent="-457200">
              <a:buFont typeface="+mj-lt"/>
              <a:buAutoNum type="arabicPeriod"/>
            </a:pPr>
            <a:endParaRPr lang="en-US" sz="3200" dirty="0" smtClean="0"/>
          </a:p>
          <a:p>
            <a:pPr marL="475488" indent="-457200">
              <a:buFont typeface="+mj-lt"/>
              <a:buAutoNum type="arabicPeriod"/>
            </a:pPr>
            <a:r>
              <a:rPr lang="en-US" sz="3200" dirty="0" smtClean="0"/>
              <a:t>Organisms must be preserved before it decomposes or disappears </a:t>
            </a:r>
          </a:p>
          <a:p>
            <a:pPr lvl="1">
              <a:buFont typeface="Wingdings" charset="2"/>
              <a:buChar char="u"/>
            </a:pPr>
            <a:r>
              <a:rPr lang="en-US" sz="2800" dirty="0" smtClean="0"/>
              <a:t>Usually soft parts decays  too fast, which is why fossils only really show hard parts of plants and animals</a:t>
            </a:r>
          </a:p>
          <a:p>
            <a:pPr lvl="1">
              <a:buFont typeface="Wingdings" charset="2"/>
              <a:buChar char="u"/>
            </a:pPr>
            <a:endParaRPr lang="en-US" sz="2800" dirty="0" smtClean="0"/>
          </a:p>
          <a:p>
            <a:pPr marL="475488" indent="-457200">
              <a:buFont typeface="+mj-lt"/>
              <a:buAutoNum type="arabicPeriod"/>
            </a:pPr>
            <a:r>
              <a:rPr lang="en-US" sz="3200" dirty="0" smtClean="0"/>
              <a:t>Fossils form in the layers of sedimentary rock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0794" y="80340"/>
            <a:ext cx="8499799" cy="914400"/>
          </a:xfrm>
        </p:spPr>
        <p:txBody>
          <a:bodyPr/>
          <a:lstStyle/>
          <a:p>
            <a:pPr algn="ctr"/>
            <a:r>
              <a:rPr lang="en-US" u="sng" dirty="0" smtClean="0"/>
              <a:t>*How Are Fossils Formed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01783">
            <a:off x="7129884" y="3682301"/>
            <a:ext cx="2641166" cy="2093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788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52868" y="1615876"/>
            <a:ext cx="6096000" cy="488365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*Fossils that are the </a:t>
            </a:r>
            <a:r>
              <a:rPr lang="en-US" sz="3600" u="sng" dirty="0" smtClean="0"/>
              <a:t>actual bodies or body parts</a:t>
            </a:r>
            <a:r>
              <a:rPr lang="en-US" sz="3600" dirty="0" smtClean="0"/>
              <a:t> of organisms are called </a:t>
            </a:r>
            <a:r>
              <a:rPr lang="en-US" sz="3600" u="sng" dirty="0" smtClean="0"/>
              <a:t>original remains</a:t>
            </a:r>
          </a:p>
          <a:p>
            <a:endParaRPr lang="en-US" sz="3600" dirty="0" smtClean="0"/>
          </a:p>
          <a:p>
            <a:r>
              <a:rPr lang="en-US" sz="3600" dirty="0" smtClean="0"/>
              <a:t>*Original remains are </a:t>
            </a:r>
            <a:r>
              <a:rPr lang="en-US" sz="3600" u="sng" dirty="0" smtClean="0"/>
              <a:t>found</a:t>
            </a:r>
            <a:r>
              <a:rPr lang="en-US" sz="3600" dirty="0" smtClean="0"/>
              <a:t> in places </a:t>
            </a:r>
            <a:r>
              <a:rPr lang="en-US" sz="3600" u="sng" dirty="0" smtClean="0"/>
              <a:t>where conditions prevent the decomposition or breakdown</a:t>
            </a:r>
            <a:r>
              <a:rPr lang="en-US" sz="3600" dirty="0" smtClean="0"/>
              <a:t> to occur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047" y="228601"/>
            <a:ext cx="7543800" cy="914400"/>
          </a:xfrm>
        </p:spPr>
        <p:txBody>
          <a:bodyPr/>
          <a:lstStyle/>
          <a:p>
            <a:r>
              <a:rPr lang="en-US" dirty="0" smtClean="0"/>
              <a:t>Original Remains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" y="2367396"/>
            <a:ext cx="2752725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104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9" y="1330037"/>
            <a:ext cx="8340437" cy="5250872"/>
          </a:xfrm>
        </p:spPr>
        <p:txBody>
          <a:bodyPr>
            <a:noAutofit/>
          </a:bodyPr>
          <a:lstStyle/>
          <a:p>
            <a:pPr marL="475488" indent="-457200">
              <a:buFont typeface="+mj-lt"/>
              <a:buAutoNum type="arabicPeriod"/>
            </a:pPr>
            <a:r>
              <a:rPr lang="en-US" sz="2600" dirty="0" smtClean="0"/>
              <a:t>*Ice – best preserver of prehistoric life. Ice has preserved original remains of things such as a 10,000 year old mammoth which have been found with bones, muscles, skin, and hair still in place</a:t>
            </a:r>
          </a:p>
          <a:p>
            <a:pPr marL="532638" indent="-514350">
              <a:buFont typeface="+mj-lt"/>
              <a:buAutoNum type="arabicPeriod"/>
            </a:pPr>
            <a:endParaRPr lang="en-US" sz="2600" dirty="0" smtClean="0"/>
          </a:p>
          <a:p>
            <a:pPr marL="475488" indent="-457200">
              <a:buFont typeface="+mj-lt"/>
              <a:buAutoNum type="arabicPeriod"/>
            </a:pPr>
            <a:r>
              <a:rPr lang="en-US" sz="2600" dirty="0" smtClean="0"/>
              <a:t>*Amber – formed from the sticky substance inside trees that flows like syrup. If an insect is caught in the sap, the sap will cover the insects entire body and harden.</a:t>
            </a:r>
          </a:p>
          <a:p>
            <a:pPr marL="532638" indent="-514350">
              <a:buFont typeface="+mj-lt"/>
              <a:buAutoNum type="arabicPeriod"/>
            </a:pPr>
            <a:endParaRPr lang="en-US" sz="2600" dirty="0" smtClean="0"/>
          </a:p>
          <a:p>
            <a:pPr marL="475488" indent="-457200">
              <a:buFont typeface="+mj-lt"/>
              <a:buAutoNum type="arabicPeriod"/>
            </a:pPr>
            <a:r>
              <a:rPr lang="en-US" sz="2600" dirty="0" smtClean="0"/>
              <a:t>*Tar – thick, oily pool of liquid. Things such as saber toothed cats and other animals were trapped and preserved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0544" y="235527"/>
            <a:ext cx="8113223" cy="914400"/>
          </a:xfrm>
        </p:spPr>
        <p:txBody>
          <a:bodyPr/>
          <a:lstStyle/>
          <a:p>
            <a:r>
              <a:rPr lang="en-US" b="1" u="sng" dirty="0" smtClean="0"/>
              <a:t>Types of Original Remains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7983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586" y="398318"/>
            <a:ext cx="4418183" cy="365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769" y="2098964"/>
            <a:ext cx="4013250" cy="301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586" y="4052454"/>
            <a:ext cx="390525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36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955702"/>
              </p:ext>
            </p:extLst>
          </p:nvPr>
        </p:nvGraphicFramePr>
        <p:xfrm>
          <a:off x="0" y="-23236"/>
          <a:ext cx="9144000" cy="6881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494">
                  <a:extLst>
                    <a:ext uri="{9D8B030D-6E8A-4147-A177-3AD203B41FA5}">
                      <a16:colId xmlns:a16="http://schemas.microsoft.com/office/drawing/2014/main" val="43418597"/>
                    </a:ext>
                  </a:extLst>
                </a:gridCol>
                <a:gridCol w="7095506">
                  <a:extLst>
                    <a:ext uri="{9D8B030D-6E8A-4147-A177-3AD203B41FA5}">
                      <a16:colId xmlns:a16="http://schemas.microsoft.com/office/drawing/2014/main" val="954749446"/>
                    </a:ext>
                  </a:extLst>
                </a:gridCol>
              </a:tblGrid>
              <a:tr h="6377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Page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Requirements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042005"/>
                  </a:ext>
                </a:extLst>
              </a:tr>
              <a:tr h="9063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Cover page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Name, block, picture of fossil, title - “Type of Fossils"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310012"/>
                  </a:ext>
                </a:extLst>
              </a:tr>
              <a:tr h="9063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Page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Explain both molds and cast fossils, give an example and picture of both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42274"/>
                  </a:ext>
                </a:extLst>
              </a:tr>
              <a:tr h="13091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Page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Tell what a trace fossil is then explain the 3 types of trace fossils (1 sentence  a piece). Include a picture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11515"/>
                  </a:ext>
                </a:extLst>
              </a:tr>
              <a:tr h="13091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Page 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 is petrified wood? Why is this considered a fossil? What are carbon films and why are they special fossils? Include a picture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019932"/>
                  </a:ext>
                </a:extLst>
              </a:tr>
              <a:tr h="9063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Page 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 do ice cores and tree rings tell us about our past? Include a picture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593403"/>
                  </a:ext>
                </a:extLst>
              </a:tr>
              <a:tr h="90630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Page 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What is an original remain? Explain the 3 types of remains. Include a picture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408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7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2011363"/>
          </a:xfrm>
        </p:spPr>
        <p:txBody>
          <a:bodyPr/>
          <a:lstStyle/>
          <a:p>
            <a:r>
              <a:rPr lang="en-US" b="1" dirty="0" smtClean="0"/>
              <a:t>Explain what  igneous, sedimentary, and metamorphic rocks are and which picture is a representation of that rock type.</a:t>
            </a:r>
          </a:p>
          <a:p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057400"/>
            <a:ext cx="429768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0" y="3886200"/>
            <a:ext cx="317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62425"/>
            <a:ext cx="3858734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066800" y="2819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548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0" y="2438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952500" y="3695700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7658894" y="3390106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763294" y="5371306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*Igneous</a:t>
            </a:r>
            <a:r>
              <a:rPr lang="en-US" u="sng" dirty="0" smtClean="0">
                <a:solidFill>
                  <a:schemeClr val="tx1"/>
                </a:solidFill>
              </a:rPr>
              <a:t> -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think of the word “ignites”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*Formed from solidified molten rocks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/>
                </a:solidFill>
              </a:rPr>
              <a:t>*Metamorphic</a:t>
            </a:r>
            <a:r>
              <a:rPr lang="en-US" b="1" dirty="0" smtClean="0">
                <a:solidFill>
                  <a:schemeClr val="tx1"/>
                </a:solidFill>
              </a:rPr>
              <a:t> –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Think of the word </a:t>
            </a:r>
            <a:r>
              <a:rPr lang="en-US" dirty="0" smtClean="0">
                <a:solidFill>
                  <a:schemeClr val="tx1"/>
                </a:solidFill>
              </a:rPr>
              <a:t>“change”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*Formed when other rocks are changed by heat, pressure, and chemical reactions within the Earth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/>
                </a:solidFill>
              </a:rPr>
              <a:t>*Sedimentary</a:t>
            </a:r>
            <a:r>
              <a:rPr lang="en-US" b="1" dirty="0" smtClean="0">
                <a:solidFill>
                  <a:schemeClr val="tx1"/>
                </a:solidFill>
              </a:rPr>
              <a:t> -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*Formed when combinations of rock fragments, seashells, and chemicals are composed in layers and hardens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35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to think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Out of the three types of rocks, which one do you think will have fossils? Explain which rock type you chose and why the others wouldn’t have any.</a:t>
            </a:r>
            <a:endParaRPr lang="en-US" dirty="0"/>
          </a:p>
        </p:txBody>
      </p:sp>
      <p:sp>
        <p:nvSpPr>
          <p:cNvPr id="20484" name="AutoShape 4" descr="data:image/jpeg;base64,/9j/4AAQSkZJRgABAQAAAQABAAD/2wCEAAkGBxQHEhUSBxQVFBUVFxkaGRYYGRwgIRogHhgcHxobIB0dHiggGB4lIRwaITEiJystLi8zISEzODUsNyotLysBCgoKBQUFDgUFDisZExkrKysrKysrKysrKysrKysrKysrKysrKysrKysrKysrKysrKysrKysrKysrKysrKysrK//AABEIAMQBAQMBIgACEQEDEQH/xAAcAAEAAgMBAQEAAAAAAAAAAAAABwgEBQYDAgH/xABGEAABAwIEBAMEBwUECQUAAAABAAIDBBEFBhIhBzFBURMiYTJCcYEUFSNSYpGhCBZygrEkU5KiJTM0Q2OywdHwNVWTwuH/xAAUAQEAAAAAAAAAAAAAAAAAAAAA/8QAFBEBAAAAAAAAAAAAAAAAAAAAAP/aAAwDAQACEQMRAD8AnFEXnUTtpmufUuaxjQS5ziAABzJJ2A9UHosTE8ThwmMy4nKyJg5ue4AfDfmfRRPnfjfFRExZUaJn7gzPvoH8LdjJ8dhy9oKE8YxqqzLKH4rLJPITZoO9r9GtGzb9mgIJqzTx3hpiWZZhMx6Sy3az4hmz3D46VHOJ8WsVxAk/SfCB92JjWgfOxd+q98t8IMRxuzpoxTRm3mmNj8mC77/EBSVgfAijpLHGZpah3Zto2/kLu/zBBCM2b6+e/i1tUb9PHkt+WqyxvrurqPKaiodfp4jzf5X3Vo2ZNwjLURkmpqWNke5kmAdbsdUlze9rLOy3mfD8aJZl+aF7hvob5XW6nQQCRy3AsgqY+hqZPbjnPxa//ssWopn03+0scy/LUCP6q7q/CL80FJ6TEZqLeilkj/ge5v8AQrrMC4rYngxFqgztHuTjWD/NcP8AycrN12X6TEP9vpoJevniY7fvuOa5PH+EOG4u0+BD9GeeT4SRb+Q+Qj5A+oQYuSeMFJmItixEfRZzsA83Y49mv2sT2cB2BKkhUkxCm+hSyRag7w3ubqHI6XEXHobK3PD2lmosNpWYu5zpREC4u5i+7Wn1a0hvyQdEiIgIiICIiAiIgIiICIiAiIgIiICIiAiIg0eb81U+UoDPirrdGMHtSHs0f1PIdVWbPXEKqzk8iqd4cAPlgYTpHYuP+8d6n5ALDz5miTNtZJPUE6LlsTfuMB8ot3PM+pK3PB8YeK2+a3AWt4IePsy+/N55C21r+XvyFwyMg8J6rNIbNWf2emNiHuF3PH4G9j942G9xdT5lPI9FlNv+iYhrtvM/zPd38x9kHs2w9F0bTf2eS/UBY+IVseGxPmrnBkcbS5zjyAHNZCg/9o3Mb4/Bw+nJDXN8aX8XmIjb8AWuJHfT2QR7xHz5LnWe5uynYT4UN+XTW62xef05DqTy+G18mFysnoHFkkbg5rh0I/qOhHVYyc+SC6mAYkMYpoKhot40TJLdtTQbfK9lnrTZNw92FUFLBUe3HBG1w7ODBqH53W5QFHvGPPAypS+FRO/tNQCGfgbydJ6dm+u+9iuzx3F4sCp5KnEXaY4m6ie/YDuSbADuQqh5mxybNlW+oqrl8rrNYLnSOTI2jrbYep35lB0nBzKf7z17XVDbwU9pJL8ib+Rn8xF/g1ytOuW4bZUGUKGOBwHiu88zh1eQLi/Zos0fC/VdSgLX4xjdPgbQ/GJo4Wk2Be4C57Ac3fJeWaMejyzSyVVf7MY5Dm4nZrR6k2H6qpGZMdqM1VD6nESXvNzYXsxo5NaPdaP+5O5JQXBwvE4cXjEuFyslYdtTHAi/Ubcj6LLUD/s1VpEtZCSdJZG8DoCC5pPz1D8gp4QEREBERAREQEREBERAREQEREBERBT3iBghy9iFTARZokLmfwO8zLd9iB8QVzysbx6yacZpxXUDby0zTrA5uivc/Nhu74F3oq5IO9yBxRqspWimvUU39047sH/Dd7v8PL4XurFZUzbS5sj8TBpA6wGqM7PZfo5vTrvuDY2JVQ24bM6IztikMINjLodoB7arab+l0wrE5sHlbNhcjopG8nNNj8PUHqDsUF2FFvG/Ib8yxMqsHbrqIAWuYOckd72HdzTcgdbu62BxOHvGeLFNMGadMMx2Ew2jf21b/Zu/y8/Z2ClwG+4QUgfEWOLXghwNi0jcHla3f0UxcIuFcs0rK3MrDHHGQ6KFws57hu1zh7rQd7Hc25W5zuaONz/EMbNY9/SNX52uvdARFzPEXNTcoUUlQbeIfJE09XkbbdQN3H0CCIv2gM4fTphh1C77OEh0pB9qS2zfgwH8yerVq+AmWxjNeaipAMdIA+x/vHEiP8rOd8WhRvUTOqXOfOS5ziXOceZJNyT3JK6jh1neTJNQZIhriksJY/vAXsQejm3NviR1QW3RarLeYqfM0InwaQPb1HvMP3XN5tP/AILheGdMxMytRy1VRYljbMb9552Y35nn2Fz0QQn+0Hmn6xqmUNKfs6fzPtyMjh/9Wm3xc4dFIXBXKjMEw4S1jB4tUNby4DaMjyM393T5iO7j2UF5JwR+d8SZHVEu8R5lnf8AhvqkO3IuJ037uCsLxax8ZZwyUweV8o8CIDoXAgkW5aWBx+IA6oI8/Z0ha6rrn0t9DWta2/OznuLb+tmqeFEf7OOGfR6KeocLGaYNB7tjbsf8T3j5LpeJnEOLJMYbGBLUyC8cV9gOWt9tw3sObjsOpAduiqqc/YzUuNayao8NjwCWtPgtNxZjgBo6gWO+4Vkso42Mx0cFUwAeKwEtHRw2ePk4EINwiIgIiICIiAiIgIiICIiAiIg/CL7FVk4w8Pzlac1GGt/skztrD/VOO5jPZvVvpt0ubOLExbDIsZhfBiTA+ORulzT/AObEHcEbggEIK98Es+sy/IaLGCBTzuu155RvIA83ZjgACehAPIkrus+8GqfGQZst6aabnot9m/5D/Vn1bt6b3UQ8SMhy5Knsbvp3k+FLbn+B1tg8frzHUDruFPFk4Rpo8zuLoNhHMdzF2a7q5nY82+otpCL8awefApTBi8bopG82u7dwRs4eoJC7jhvxUnyqWw4nqnpOWn3ovVhPMfgO3a297B47gFJm+FrcSYyeMjUx4O4vycx7dxfbkbH1UfYXwJpaOpEtTO+aBpuIHMAJPQOeD5m9wGi6CVaOpbWxslpjdkjWuabEXDhcGx3Gx6r2X40aRZuwHRfqAqtcZM3/AL0VxbSuvT092R25ON/PJ8yLD0aO5U28Yc0/uxh7/o5tNPeKO3MXHnf/ACtvv3LVVmmpn1bgylY57jya0Ek/ADcoNjlalpaypYzMczoKfzF8jQSdmkgABrtybC9isTFhC2aQYQZDCHHwzJbUW9C62118VlDLQHTXRvjcRez2lp+NiFjoNhgmNT4DIJsHlfE8dWnmOxHJw9CCFt8457q84tibjDm6Yr2awaQSebnC9i623Yb2tcrZTVeGQ4GyKNjXYjJKS51jqjAkO5cdtJjDRpB5km1wVi8LsonN9ayOUHwY/PMfwg7Nv3cdvhc9EEy8BsqfU1F9KqhaWrs4X92MewP5t3/At7KNuN2ZTmTEBTUF3x0x8NobvqkJGsgDmb2YP4fVTHxTzW3J1A40pDZpAY4Gi2xtu8Dswb9r6R1UIcEcIGM4tGajcQNdOQd7lpAb+T3Nd8kE+4HSx5DwpjawgNpoS6Qjq7dz7d7uJt8Qq4UkFTxNxTznzzvLnHmIox/0a2wHc26ld5x9zw2rIw3C3Xa0h07gdi4ezH66T5j62HMFdPwEyn9T0hrKtv2tUAW35ti93/EfN6jT2QfHGB0GUcEbQ4Y0MbK5kbG9bNd4j3nuTpsT3ct9wVhMODUok6+I75GZ5H6KGOMeYTmvE/Aw+72QHwIwPeeXWeR8XWb6hoPVWPy/howalgpmG4hiYy/fS0An5ndBsEXk2oY97o2OaXtALmAi4BvYkcwDY2+BWrwLNNJmB8seDzNldAQHgA7XvuCRZwuDuLhBuUREBERAREQEREBERAREQEREGBjmDw49C+nxRgfG8bg9OxB6EcwVWDiPw8nyXJqF5aZx+zmty/A/7rh+R5jqBa5eFfRR4jG6KuY2SN4s5jhcEIKt8O+JNRk1wjN5qUnzQk+zfm6M+6etuR+O4snljM1NmmETYNIHt95p2cw/dc3m0/oeYuFBfEjhBLgmqoy0HTU+5dHzfEP6yMHfmOt7EqOMCxufL8wnwiR0Ug2uOo6tIOzmmw2O3JBdNFFmQ+MtPjemHMOmmn5ayfs3n+I/6s+jjb1N7Ltc65kZliilqpCCWttGPvvd7A9QTufQE9EEAcdcxfXWImGA3jpR4Y7a+cp+N7N/kUmcAstNwuh+lzNHi1RJBtuI2mzW/Mgu9bt7KvFPFJjE7WN80s8gAJ95z3W3+JKudhdC3DIYoKf2YmNY34NaAP6IGJYbFirDFiUbJWHm17QR+vI+qrvxe4ZtyraqwS5pnODXMJJMTjy3O7mHlc7g253VklBHH7O7aj/RmGuuGuDqhw5XG7Y/kbOPrYdCEEKxRmUhsQLnOIAAFySeQA6lWq4dZajyBhxOJOax5Hi1Eh5Db2b9mDb1NyOajfghk5kQOL5g0siiuYdZsLj2pTfazeQ9bnoFouK/Et+bXmnwsllGw/AzEHZzuzRza35newaGh4j5vfnKsdMbiJvkhYfdYDzI+87mfkOgXPUNdLh7i+gkfE4gguY4tNjzFwQbHssdfcUZmcGwguc4gBoFySdgABzJQdTwzykc4VrIXg+CzzzO/AD7N+hcfKPmeisFxUzQMn4e40hDZZB4UAHQkWLgOgY3ftfSOq+uGGUW5Kog2p0iaQeJO/bY22bf7rBt2vqPVV/4pZvOb610kRPgRXZCPwg7vt3cd/hpHRBuOBGXfrnERNMLx0o8Q9tZ2jH53d/Ipn4oZ5bkumvFZ1RLcRMPTu934W/qbDuRynCWpgybgbq/EnWEr3v6XdpJjZG3uSWOI+JPJRaw1PFPFR4l9Urt7XLYYm87dg0fC7j3cg77hjFNSYZimL173GWeOXQ93NxYx93fN50+mkrB/ZriJqqp4vpELQR6l9x/yu/VdHxvxGLLOFw4bho0+LpaGg8o4rEknqS7SN+fmXv+z5hQwzDpKuos3x5CdR2syK7bknlZ3iIJXRRJWcdqWCrEUEL304dpdUarHnu5sem7mj4gnt0MsQytnaHwkOa4AgjkQRcEeiD7REQEREBERAREQEREBERAREQFHWfOElLmfVLQWpqg7l7R5Hn8bBbc/eFj1N1IqIKf5syPW5TP+lojovYSs8zD/N0Po6x9FpZq+WeNsU0sjo2btjLiWt72aTYfJXYewSAiQAg7EHkVyOIcMMKxF+uoo2Bx56HPjH+GNzR+iCHeAeWDitd9LnafCpRcHoZCLNHrYXd6eXurJLEwvDYsIjbDhkbYo28mtFh6n1J79VyvFXOwyZS6qexqJiWxA9LDzPI6htxt1Jb0ug03F/iSMsMNLg5Bq3jd3PwWke0fxnoOnM9Aa/YEyGrqGuzBK5sIJfK4Xc94BuWt7vcdrnYXJPJYFXUvrHukqnF73kuc5xuSSbkk91kYRhU2NSthwqN0sjuTWj9SeTQOpOwQdPnXPU2bSymw9hhpGaWQ0sfW1gzVb23crDkNrb7nt8hcETUBs2cCWA7inYbH+d3u/wAI39RyXY8MeF0WUwKjE9MtWR7XuxX5hl+bu7+fQWF7/nFviO3KkZp8KcDVyN25EQg++fxfdb8ztYEIq41UGH4RURU2WYxG+Jp8bS5xFzbQ06ifMBck/iF/TpuAmRfGIxPFG7NJFO09TydLbsNw31uegKj/AIeZXfnevEc7nFlzJPISSdN/NufecTa/qTvYqVuJHFGHLsRoMn6TKxvhl7LaIABbS3o54G3ZvxFkGPx2z+IGOw3CHXe8f2h7T7Lf7rbq73vTbe5tAq+pHmUl0hJJJJJNySeZJ6lfKDLkr5qqOOCSR7o47+HHclrS43OlvIEkqyfCnJ7MjUTqjF7MnkZrmc7lExoJDL9LC5d697BcXwM4e/SHNxLGmeVpvTscPaI/3pHYe7679AT7ces96r4ZhTuxqHD8xF/Qu+Q7hBGfEHM7s210tS6+j2Imn3Y230/M7uPq4rsuI+eY4qOHCcrSaoY42Nmlbyks0eQHqCd3EcztyveKVs8uYDPmWoZTYS3U9/5NHVzj7rR3+QuSAg1itTwTrH1uEU5qrnRrY0nq1ryG/kPL8lWZ2FOkqjS0JErjN4THN5POvS0j0OxVwMs4M3L9LDS024iYG37nm53zcSfmg2aLRUGcKLEal9HQ1DHzsvdgv09oB1tLyOoBJFj2K3qAiIgIiICIiAiIgIiICIiAiIgIiIC5XPmRKfOzGNxEvY+LVoew7jVbUCDcOB0j122I3XVIghzDeANPE6+JVcsrb+yxjWfIkl/6WUm5dy1S5aj8PBYWxA8yN3O9XOPmd8ytsiDgOKvERmTovCorPq5B5G8xGOXiOH9B1PoFWGsqn1z3S1ji97yXOc43JJ5klbjPZqDiFUcbBExldqB7X8lu7dOm3pZa3CcKmxmUQ4VG+WR3JrRf5nsB1J2CD5o8RmoQ9tDLJGJBZ4Y9zQ8dnAHzD0KkXhzwjmzFpqMc1QU3MC1nyj0B9hp+8efQG9x3fDjg7HgpbUZm0zTjdsQ3jjPQn+8cPyHS9gVvuJ3EaLJkfh0+mSrePJH0b+N9uQ7DmfQXIDm+LWI0eS8OOG4LFGySoaBoAuWsB3keTu5xtYEm97n3VwPCLh27NkoqMTBFJE7f/iuHuD8P3j8hubjX5KyzUcSq576+R5bcPqJzzAPJo6BxtZo5ADlYWUm5+4k0+ToBh+TNBljbo1NsWQW2Po+S9+d7G5dc7ENrxZ4iMyjF9EwUt+lOaAALWgbbZxHLVb2W/AnawNaZHmUl0hJJJJJNySeZJ6ldzkXh9V59kM9U5zIS4mSofcl5vuG33e6/M8h1N9jg8T8Lo8ErjTZc1FkLGskLnaryAnXvy5FoIGwIKDlqaB1U9sdO0ue9wa1o3JJNgAOpJ2U9zULOEWCvddprqoaNY5hzgdmn7sbbm/Iu7agBr+AuTBGDiuLgBrQ4QarWAGz5Tflbdo/mPYrg+KucTnCtc6An6PFdkI7j3n/FxF/hpHRB0X7PWBDEa59TMLtpWeX+OS7Wn1s0P+diu244Z+OBxfQcIfaolbeRzecbD0v0c78wLna4Kirh/wAQ35IiqWUcLZHz6NL3OsGFocLltvOPNyuOXquWqp5salklqC+aV2qR7rEmwF3ONuTQPkAOgQbLIFS6lxOidAbH6TE35OeGuHzBIVxFUvhNhhxXFqRtrhkniu9BGNYJ+YA+YUl8UOLVTgFZJR4IyNvhBuqR4LiS5rXeUXAAANt7/JBNKKqU/FnFp/aqyB2bHEP1DLrV1ee8SqyTNXVO/Rsrmj8mkBBcFYNdjNPhwviE8MQ7vka34e0Qqc1ON1NV/tVRM/8Aikef6lMNwWoxX/0yCabe32cbnf8AKDZBamp4kYXTG0lbCf4SXfq0ELaYRmijxs6cKqYZXfda8av8PP8ARU+xTDZcIldDiTDHIy2phtcXaCL29CEwimlrJo48KDjM54EYYbHVfYg9Lc79OaC7CKNv3bx3/wB0i/8Ai/8AxfqCSEREBERAREQEREBERAREQanG8s0mP6TjNPFMW8i5u49L87eiyMJweDBmaMJhjhb1DGgX9TbmfUrORByfEzN37m0Tp4gHSvcI4mnlqIJ1H0aAT67Da91VCvrZMRkfLXPL5Hkuc5x3JKtvn3KEedKU09U4scHB8cgF9DgCL2uNQIJBF/1AUUUn7P8AKXf2ysjDL82RuJI+BIAPzKCN8LzdW4fTGiwqUxxyPJcI2gPcXAC2sDWeQFgfRSNw14Nuq9NTm5pZHzbTbhzuxk6sH4efe3Iydk7hxQ5Ts+ij8SYf76WznD+HYBnO2wBtzJWRxBzlFkumMtRZ0j7thi6vd/0aNiT8BzIQaLilnmPI9MKfCQ0VD2WiY0ACJvLWQNgByaOpHYFVie8yEmQkkm5J5knmSeqy8axWXG55KjEna5JHXcf0AHYAWAHQAL2y5gM+ZZ2U2Es1Pd+TR1c4+60d/gBckBB1Oa+J0+N0zKLDY20lKxjWGNji5zg0WAL7Dy7DygD1JXBqzWG5Pw3hlRuqsUa2aSNt3SvaCXO6MjadmEk2Ft+5sq54hUOxmpkkhjAdPK5zY4xyL3XDGgDfnYBB65dwKbMdQymwpup7z8mjq5x6NHU/1NgpA4gyU+R6UYRl8h80gDqyo953Vse3sg89N9ha9y5xWa7E4uElG6mw8tkxWoaDM/YinBGzOxI5hvUnUdtIMRTSuncXzuLnOJLnONySTckk7kk9UEsfs7iKmqKyprXNYIacXc4gBrS673b9tA3/AO6j3OOM/vDXVFUOUsji2/3RswH10hq04NuSN3Pm5INlgNVTUr743TvqGbeVsvh27m4ab/DZS3lWsyvVWEkHgPO1qkyEfHVrdGPibLiqfhbWYlCKjL7oKyJ3IxSWI7hzZA3S4dW81zeL5bq8Ev8AW1NNEAbanMcG/J1tJ+RQWtwXDsMY0PwSOitzDomxdu7fRabiHxGp8pQubSPZJVEWjiaQdJ6OfY+Vo7czyHUiqyIMipqJMRldJUF0kkjiSeZc5x3+ZJVjeDnDr914/pWLtH0qRuzf7lp93+M+8enIdb6rgzwy+rdNfmFn2pF4YXD/AFfZ7h9/sPd67+zMaAiIgIiICIiAiIgIiICIiAiIgIiICIiAoB46ZVxDEa36RTRSVFPoa2MRNLjHYeYOaLkXdd2q1twL7KfkQVXyvwnxHHnDx4XUsd/NJMC0jfezD53HtsB6hWFydlClyVAWYcNyLyzPtqfYcyfdaN7AbDfqST0aj/jniMmH4TJ9DB+1eyN7h7rHX1X7A2DP5kEL8WM9uzjU6aUkUsJIjb948jKR3PS/IdiSubwDGfqEumoxeosWxvIBEVxu8DrJ0BOzdzubaddR0klc8R0THyPdyYxpcT8ANypt4ccF9BbUZyA23bTA3HoZCOf8A+Z5tQRzlfINfnImWiYdDiSZ5nENJvubm7nm97kA781i52yXUZLkZHixjd4jdTXRuJabGxHma03G3TqFbmeaPDoy+YtjjjaSTya1rRv8AAFUviPms5wrXzi4jb5ImnowE2J9XElx7Xt0Qcuvb6JJo8XQ/wAO9tek6b9tXK/ovFSvwi4nty6z6DmD/ZiTokAv4eo3c1wHtMJJO24JPMHYOIybnCpyfN4uFu8ptrid7Eg9R0I6OG4+BIM7YPxrw3EIr4qX077eaNzHPB230uYDqHxDT6LnOMeXMLdRfWGDuijlc5oZ4Lm6ZtTtxpBtcDU7UN9t7qDEG5zjiMOLVs82ERiGF77sYABYWAvYbAkgusOV1L/Bzhd9H0V+ZWefZ0MLh7PaR4+91DenM72t4cGuF99GIZjZ2dBC4fMSPH6tHz7KckBERAREQEREBERAREQEREBERAREQEREBERAREQF8TRNnaWztDmkWLSLg+hB5r7RBhYdhMGFAjDIIoQeYjY1l/8ACAs1FiYtSfWEEsLXFhkjewOBILdTSLgjcEXuggTjdxE+t3uw/BnXgY77V4O0jgb6R3Y0jn1I7AExEvWaI0ryyobZzHEOaehBsQbKzWN8MsOzVSMfhcUdM90bXRSxAAeZoLdTRtIDtvz7FBXXK2FMx2rhpqmUQNmdo8Qt1WJB0i1xe7rN59Vts95CqclPaK+z4nmzJmX0k/dN92utvY+tibFabHcHmy3UPgxAFksTuYPPq1zT1B2IKkDNPFVuZsJ+h4hC76UTHeQadB0OBL+dw4gWta2536IItUs8FOHQx1wrsabenY77NhG0rgdye7Gnp1ItyBB4zh7lR2cKxlOy4jHmlePdYOfzOzR6nsCrbUVIygjZFRtDGMaGtaOQAFgEHuiIgIiICIiAiIgIiICIiAiIgIiICIiAiIgIiICIiAiIgIiIKq8aMH+p8Wn0CzZ7TN/nvq/zh6mngbjX1thcbJDd9O50R+A3Z8tLgPkuZ/aRwbxYaasjG8bzE4+jhqbf0Ba7/Eue/Z0xr6JWS0sh8tRHqb/HHvYfFrnn5BB3HHnKbcYo/plO37alFyeror+dv8t9Y7Wd3VbFbPizjjMDwuodKRqlYYWDbd0gI5HnYanfJQFwjyr+9OIMEzbww2llvyIB8rPXU6wt21dkE3cGMp/u1QNfUttPU2kkuN2i32bO4sDcg8i5y79EQEREBERAREQEREBERAREQEREBERAREQEREBERAREQEREBERBzfEXBvr/AA2qgaLuMZcwfiZ52j5loHzVVcrYwcAq4KqO/wBlI1xAtctv527923HzVzlTzP2D/UOI1VOBZrZSWD8DvMz/ACuCDa8Uc9nO1QDAHMp4haJjrX39p7rEjUdhz2AHredODmVP3YoGmoFp6i0sl+YuPIz+UdO5coa4L5MOZqwTVjb09MQ51xs9/Nkfrv5j6Cx9oKz6AiIgIiICIiAiIgIiICIiAiIgIiICIiAiIgIiICIiAiIgIiICIiAoV455bhq6yhlfqa6okEMhaRu0EWIuD5vMRf4bIiCWMv4HDl2BlPhTNEbPzJ6ucerj3WyREBERAREQEREBERB//9k="/>
          <p:cNvSpPr>
            <a:spLocks noChangeAspect="1" noChangeArrowheads="1"/>
          </p:cNvSpPr>
          <p:nvPr/>
        </p:nvSpPr>
        <p:spPr bwMode="auto">
          <a:xfrm>
            <a:off x="155575" y="-1722438"/>
            <a:ext cx="471487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xQHEhUSBxQVFBUVFxkaGRYYGRwgIRogHhgcHxobIB0dHiggGB4lIRwaITEiJystLi8zISEzODUsNyotLysBCgoKBQUFDgUFDisZExkrKysrKysrKysrKysrKysrKysrKysrKysrKysrKysrKysrKysrKysrKysrKysrKysrK//AABEIAMQBAQMBIgACEQEDEQH/xAAcAAEAAgMBAQEAAAAAAAAAAAAABwgEBQYDAgH/xABGEAABAwIEBAMEBwUECQUAAAABAAIDBBEFBhIhBzFBURMiYTJCcYEUFSNSYpGhCBZygrEkU5KiJTM0Q2OywdHwNVWTwuH/xAAUAQEAAAAAAAAAAAAAAAAAAAAA/8QAFBEBAAAAAAAAAAAAAAAAAAAAAP/aAAwDAQACEQMRAD8AnFEXnUTtpmufUuaxjQS5ziAABzJJ2A9UHosTE8ThwmMy4nKyJg5ue4AfDfmfRRPnfjfFRExZUaJn7gzPvoH8LdjJ8dhy9oKE8YxqqzLKH4rLJPITZoO9r9GtGzb9mgIJqzTx3hpiWZZhMx6Sy3az4hmz3D46VHOJ8WsVxAk/SfCB92JjWgfOxd+q98t8IMRxuzpoxTRm3mmNj8mC77/EBSVgfAijpLHGZpah3Zto2/kLu/zBBCM2b6+e/i1tUb9PHkt+WqyxvrurqPKaiodfp4jzf5X3Vo2ZNwjLURkmpqWNke5kmAdbsdUlze9rLOy3mfD8aJZl+aF7hvob5XW6nQQCRy3AsgqY+hqZPbjnPxa//ssWopn03+0scy/LUCP6q7q/CL80FJ6TEZqLeilkj/ge5v8AQrrMC4rYngxFqgztHuTjWD/NcP8AycrN12X6TEP9vpoJevniY7fvuOa5PH+EOG4u0+BD9GeeT4SRb+Q+Qj5A+oQYuSeMFJmItixEfRZzsA83Y49mv2sT2cB2BKkhUkxCm+hSyRag7w3ubqHI6XEXHobK3PD2lmosNpWYu5zpREC4u5i+7Wn1a0hvyQdEiIgIiICIiAiIgIiICIiAiIgIiICIiAiIg0eb81U+UoDPirrdGMHtSHs0f1PIdVWbPXEKqzk8iqd4cAPlgYTpHYuP+8d6n5ALDz5miTNtZJPUE6LlsTfuMB8ot3PM+pK3PB8YeK2+a3AWt4IePsy+/N55C21r+XvyFwyMg8J6rNIbNWf2emNiHuF3PH4G9j942G9xdT5lPI9FlNv+iYhrtvM/zPd38x9kHs2w9F0bTf2eS/UBY+IVseGxPmrnBkcbS5zjyAHNZCg/9o3Mb4/Bw+nJDXN8aX8XmIjb8AWuJHfT2QR7xHz5LnWe5uynYT4UN+XTW62xef05DqTy+G18mFysnoHFkkbg5rh0I/qOhHVYyc+SC6mAYkMYpoKhot40TJLdtTQbfK9lnrTZNw92FUFLBUe3HBG1w7ODBqH53W5QFHvGPPAypS+FRO/tNQCGfgbydJ6dm+u+9iuzx3F4sCp5KnEXaY4m6ie/YDuSbADuQqh5mxybNlW+oqrl8rrNYLnSOTI2jrbYep35lB0nBzKf7z17XVDbwU9pJL8ib+Rn8xF/g1ytOuW4bZUGUKGOBwHiu88zh1eQLi/Zos0fC/VdSgLX4xjdPgbQ/GJo4Wk2Be4C57Ac3fJeWaMejyzSyVVf7MY5Dm4nZrR6k2H6qpGZMdqM1VD6nESXvNzYXsxo5NaPdaP+5O5JQXBwvE4cXjEuFyslYdtTHAi/Ubcj6LLUD/s1VpEtZCSdJZG8DoCC5pPz1D8gp4QEREBERAREQEREBERAREQEREBERBT3iBghy9iFTARZokLmfwO8zLd9iB8QVzysbx6yacZpxXUDby0zTrA5uivc/Nhu74F3oq5IO9yBxRqspWimvUU39047sH/Dd7v8PL4XurFZUzbS5sj8TBpA6wGqM7PZfo5vTrvuDY2JVQ24bM6IztikMINjLodoB7arab+l0wrE5sHlbNhcjopG8nNNj8PUHqDsUF2FFvG/Ib8yxMqsHbrqIAWuYOckd72HdzTcgdbu62BxOHvGeLFNMGadMMx2Ew2jf21b/Zu/y8/Z2ClwG+4QUgfEWOLXghwNi0jcHla3f0UxcIuFcs0rK3MrDHHGQ6KFws57hu1zh7rQd7Hc25W5zuaONz/EMbNY9/SNX52uvdARFzPEXNTcoUUlQbeIfJE09XkbbdQN3H0CCIv2gM4fTphh1C77OEh0pB9qS2zfgwH8yerVq+AmWxjNeaipAMdIA+x/vHEiP8rOd8WhRvUTOqXOfOS5ziXOceZJNyT3JK6jh1neTJNQZIhriksJY/vAXsQejm3NviR1QW3RarLeYqfM0InwaQPb1HvMP3XN5tP/AILheGdMxMytRy1VRYljbMb9552Y35nn2Fz0QQn+0Hmn6xqmUNKfs6fzPtyMjh/9Wm3xc4dFIXBXKjMEw4S1jB4tUNby4DaMjyM393T5iO7j2UF5JwR+d8SZHVEu8R5lnf8AhvqkO3IuJ037uCsLxax8ZZwyUweV8o8CIDoXAgkW5aWBx+IA6oI8/Z0ha6rrn0t9DWta2/OznuLb+tmqeFEf7OOGfR6KeocLGaYNB7tjbsf8T3j5LpeJnEOLJMYbGBLUyC8cV9gOWt9tw3sObjsOpAduiqqc/YzUuNayao8NjwCWtPgtNxZjgBo6gWO+4Vkso42Mx0cFUwAeKwEtHRw2ePk4EINwiIgIiICIiAiIgIiICIiAiIg/CL7FVk4w8Pzlac1GGt/skztrD/VOO5jPZvVvpt0ubOLExbDIsZhfBiTA+ORulzT/AObEHcEbggEIK98Es+sy/IaLGCBTzuu155RvIA83ZjgACehAPIkrus+8GqfGQZst6aabnot9m/5D/Vn1bt6b3UQ8SMhy5Knsbvp3k+FLbn+B1tg8frzHUDruFPFk4Rpo8zuLoNhHMdzF2a7q5nY82+otpCL8awefApTBi8bopG82u7dwRs4eoJC7jhvxUnyqWw4nqnpOWn3ovVhPMfgO3a297B47gFJm+FrcSYyeMjUx4O4vycx7dxfbkbH1UfYXwJpaOpEtTO+aBpuIHMAJPQOeD5m9wGi6CVaOpbWxslpjdkjWuabEXDhcGx3Gx6r2X40aRZuwHRfqAqtcZM3/AL0VxbSuvT092R25ON/PJ8yLD0aO5U28Yc0/uxh7/o5tNPeKO3MXHnf/ACtvv3LVVmmpn1bgylY57jya0Ek/ADcoNjlalpaypYzMczoKfzF8jQSdmkgABrtybC9isTFhC2aQYQZDCHHwzJbUW9C62118VlDLQHTXRvjcRez2lp+NiFjoNhgmNT4DIJsHlfE8dWnmOxHJw9CCFt8457q84tibjDm6Yr2awaQSebnC9i623Yb2tcrZTVeGQ4GyKNjXYjJKS51jqjAkO5cdtJjDRpB5km1wVi8LsonN9ayOUHwY/PMfwg7Nv3cdvhc9EEy8BsqfU1F9KqhaWrs4X92MewP5t3/At7KNuN2ZTmTEBTUF3x0x8NobvqkJGsgDmb2YP4fVTHxTzW3J1A40pDZpAY4Gi2xtu8Dswb9r6R1UIcEcIGM4tGajcQNdOQd7lpAb+T3Nd8kE+4HSx5DwpjawgNpoS6Qjq7dz7d7uJt8Qq4UkFTxNxTznzzvLnHmIox/0a2wHc26ld5x9zw2rIw3C3Xa0h07gdi4ezH66T5j62HMFdPwEyn9T0hrKtv2tUAW35ti93/EfN6jT2QfHGB0GUcEbQ4Y0MbK5kbG9bNd4j3nuTpsT3ct9wVhMODUok6+I75GZ5H6KGOMeYTmvE/Aw+72QHwIwPeeXWeR8XWb6hoPVWPy/howalgpmG4hiYy/fS0An5ndBsEXk2oY97o2OaXtALmAi4BvYkcwDY2+BWrwLNNJmB8seDzNldAQHgA7XvuCRZwuDuLhBuUREBERAREQEREBERAREQEREGBjmDw49C+nxRgfG8bg9OxB6EcwVWDiPw8nyXJqF5aZx+zmty/A/7rh+R5jqBa5eFfRR4jG6KuY2SN4s5jhcEIKt8O+JNRk1wjN5qUnzQk+zfm6M+6etuR+O4snljM1NmmETYNIHt95p2cw/dc3m0/oeYuFBfEjhBLgmqoy0HTU+5dHzfEP6yMHfmOt7EqOMCxufL8wnwiR0Ug2uOo6tIOzmmw2O3JBdNFFmQ+MtPjemHMOmmn5ayfs3n+I/6s+jjb1N7Ltc65kZliilqpCCWttGPvvd7A9QTufQE9EEAcdcxfXWImGA3jpR4Y7a+cp+N7N/kUmcAstNwuh+lzNHi1RJBtuI2mzW/Mgu9bt7KvFPFJjE7WN80s8gAJ95z3W3+JKudhdC3DIYoKf2YmNY34NaAP6IGJYbFirDFiUbJWHm17QR+vI+qrvxe4ZtyraqwS5pnODXMJJMTjy3O7mHlc7g253VklBHH7O7aj/RmGuuGuDqhw5XG7Y/kbOPrYdCEEKxRmUhsQLnOIAAFySeQA6lWq4dZajyBhxOJOax5Hi1Eh5Db2b9mDb1NyOajfghk5kQOL5g0siiuYdZsLj2pTfazeQ9bnoFouK/Et+bXmnwsllGw/AzEHZzuzRza35newaGh4j5vfnKsdMbiJvkhYfdYDzI+87mfkOgXPUNdLh7i+gkfE4gguY4tNjzFwQbHssdfcUZmcGwguc4gBoFySdgABzJQdTwzykc4VrIXg+CzzzO/AD7N+hcfKPmeisFxUzQMn4e40hDZZB4UAHQkWLgOgY3ftfSOq+uGGUW5Kog2p0iaQeJO/bY22bf7rBt2vqPVV/4pZvOb610kRPgRXZCPwg7vt3cd/hpHRBuOBGXfrnERNMLx0o8Q9tZ2jH53d/Ipn4oZ5bkumvFZ1RLcRMPTu934W/qbDuRynCWpgybgbq/EnWEr3v6XdpJjZG3uSWOI+JPJRaw1PFPFR4l9Urt7XLYYm87dg0fC7j3cg77hjFNSYZimL173GWeOXQ93NxYx93fN50+mkrB/ZriJqqp4vpELQR6l9x/yu/VdHxvxGLLOFw4bho0+LpaGg8o4rEknqS7SN+fmXv+z5hQwzDpKuos3x5CdR2syK7bknlZ3iIJXRRJWcdqWCrEUEL304dpdUarHnu5sem7mj4gnt0MsQytnaHwkOa4AgjkQRcEeiD7REQEREBERAREQEREBERAREQFHWfOElLmfVLQWpqg7l7R5Hn8bBbc/eFj1N1IqIKf5syPW5TP+lojovYSs8zD/N0Po6x9FpZq+WeNsU0sjo2btjLiWt72aTYfJXYewSAiQAg7EHkVyOIcMMKxF+uoo2Bx56HPjH+GNzR+iCHeAeWDitd9LnafCpRcHoZCLNHrYXd6eXurJLEwvDYsIjbDhkbYo28mtFh6n1J79VyvFXOwyZS6qexqJiWxA9LDzPI6htxt1Jb0ug03F/iSMsMNLg5Bq3jd3PwWke0fxnoOnM9Aa/YEyGrqGuzBK5sIJfK4Xc94BuWt7vcdrnYXJPJYFXUvrHukqnF73kuc5xuSSbkk91kYRhU2NSthwqN0sjuTWj9SeTQOpOwQdPnXPU2bSymw9hhpGaWQ0sfW1gzVb23crDkNrb7nt8hcETUBs2cCWA7inYbH+d3u/wAI39RyXY8MeF0WUwKjE9MtWR7XuxX5hl+bu7+fQWF7/nFviO3KkZp8KcDVyN25EQg++fxfdb8ztYEIq41UGH4RURU2WYxG+Jp8bS5xFzbQ06ifMBck/iF/TpuAmRfGIxPFG7NJFO09TydLbsNw31uegKj/AIeZXfnevEc7nFlzJPISSdN/NufecTa/qTvYqVuJHFGHLsRoMn6TKxvhl7LaIABbS3o54G3ZvxFkGPx2z+IGOw3CHXe8f2h7T7Lf7rbq73vTbe5tAq+pHmUl0hJJJJJNySeZJ6lfKDLkr5qqOOCSR7o47+HHclrS43OlvIEkqyfCnJ7MjUTqjF7MnkZrmc7lExoJDL9LC5d697BcXwM4e/SHNxLGmeVpvTscPaI/3pHYe7679AT7ces96r4ZhTuxqHD8xF/Qu+Q7hBGfEHM7s210tS6+j2Imn3Y230/M7uPq4rsuI+eY4qOHCcrSaoY42Nmlbyks0eQHqCd3EcztyveKVs8uYDPmWoZTYS3U9/5NHVzj7rR3+QuSAg1itTwTrH1uEU5qrnRrY0nq1ryG/kPL8lWZ2FOkqjS0JErjN4THN5POvS0j0OxVwMs4M3L9LDS024iYG37nm53zcSfmg2aLRUGcKLEal9HQ1DHzsvdgv09oB1tLyOoBJFj2K3qAiIgIiICIiAiIgIiICIiAiIgIiIC5XPmRKfOzGNxEvY+LVoew7jVbUCDcOB0j122I3XVIghzDeANPE6+JVcsrb+yxjWfIkl/6WUm5dy1S5aj8PBYWxA8yN3O9XOPmd8ytsiDgOKvERmTovCorPq5B5G8xGOXiOH9B1PoFWGsqn1z3S1ji97yXOc43JJ5klbjPZqDiFUcbBExldqB7X8lu7dOm3pZa3CcKmxmUQ4VG+WR3JrRf5nsB1J2CD5o8RmoQ9tDLJGJBZ4Y9zQ8dnAHzD0KkXhzwjmzFpqMc1QU3MC1nyj0B9hp+8efQG9x3fDjg7HgpbUZm0zTjdsQ3jjPQn+8cPyHS9gVvuJ3EaLJkfh0+mSrePJH0b+N9uQ7DmfQXIDm+LWI0eS8OOG4LFGySoaBoAuWsB3keTu5xtYEm97n3VwPCLh27NkoqMTBFJE7f/iuHuD8P3j8hubjX5KyzUcSq576+R5bcPqJzzAPJo6BxtZo5ADlYWUm5+4k0+ToBh+TNBljbo1NsWQW2Po+S9+d7G5dc7ENrxZ4iMyjF9EwUt+lOaAALWgbbZxHLVb2W/AnawNaZHmUl0hJJJJJNySeZJ6ldzkXh9V59kM9U5zIS4mSofcl5vuG33e6/M8h1N9jg8T8Lo8ErjTZc1FkLGskLnaryAnXvy5FoIGwIKDlqaB1U9sdO0ue9wa1o3JJNgAOpJ2U9zULOEWCvddprqoaNY5hzgdmn7sbbm/Iu7agBr+AuTBGDiuLgBrQ4QarWAGz5Tflbdo/mPYrg+KucTnCtc6An6PFdkI7j3n/FxF/hpHRB0X7PWBDEa59TMLtpWeX+OS7Wn1s0P+diu244Z+OBxfQcIfaolbeRzecbD0v0c78wLna4Kirh/wAQ35IiqWUcLZHz6NL3OsGFocLltvOPNyuOXquWqp5salklqC+aV2qR7rEmwF3ONuTQPkAOgQbLIFS6lxOidAbH6TE35OeGuHzBIVxFUvhNhhxXFqRtrhkniu9BGNYJ+YA+YUl8UOLVTgFZJR4IyNvhBuqR4LiS5rXeUXAAANt7/JBNKKqU/FnFp/aqyB2bHEP1DLrV1ee8SqyTNXVO/Rsrmj8mkBBcFYNdjNPhwviE8MQ7vka34e0Qqc1ON1NV/tVRM/8Aikef6lMNwWoxX/0yCabe32cbnf8AKDZBamp4kYXTG0lbCf4SXfq0ELaYRmijxs6cKqYZXfda8av8PP8ARU+xTDZcIldDiTDHIy2phtcXaCL29CEwimlrJo48KDjM54EYYbHVfYg9Lc79OaC7CKNv3bx3/wB0i/8Ai/8AxfqCSEREBERAREQEREBERAREQanG8s0mP6TjNPFMW8i5u49L87eiyMJweDBmaMJhjhb1DGgX9TbmfUrORByfEzN37m0Tp4gHSvcI4mnlqIJ1H0aAT67Da91VCvrZMRkfLXPL5Hkuc5x3JKtvn3KEedKU09U4scHB8cgF9DgCL2uNQIJBF/1AUUUn7P8AKXf2ysjDL82RuJI+BIAPzKCN8LzdW4fTGiwqUxxyPJcI2gPcXAC2sDWeQFgfRSNw14Nuq9NTm5pZHzbTbhzuxk6sH4efe3Iydk7hxQ5Ts+ij8SYf76WznD+HYBnO2wBtzJWRxBzlFkumMtRZ0j7thi6vd/0aNiT8BzIQaLilnmPI9MKfCQ0VD2WiY0ACJvLWQNgByaOpHYFVie8yEmQkkm5J5knmSeqy8axWXG55KjEna5JHXcf0AHYAWAHQAL2y5gM+ZZ2U2Es1Pd+TR1c4+60d/gBckBB1Oa+J0+N0zKLDY20lKxjWGNji5zg0WAL7Dy7DygD1JXBqzWG5Pw3hlRuqsUa2aSNt3SvaCXO6MjadmEk2Ft+5sq54hUOxmpkkhjAdPK5zY4xyL3XDGgDfnYBB65dwKbMdQymwpup7z8mjq5x6NHU/1NgpA4gyU+R6UYRl8h80gDqyo953Vse3sg89N9ha9y5xWa7E4uElG6mw8tkxWoaDM/YinBGzOxI5hvUnUdtIMRTSuncXzuLnOJLnONySTckk7kk9UEsfs7iKmqKyprXNYIacXc4gBrS673b9tA3/AO6j3OOM/vDXVFUOUsji2/3RswH10hq04NuSN3Pm5INlgNVTUr743TvqGbeVsvh27m4ab/DZS3lWsyvVWEkHgPO1qkyEfHVrdGPibLiqfhbWYlCKjL7oKyJ3IxSWI7hzZA3S4dW81zeL5bq8Ev8AW1NNEAbanMcG/J1tJ+RQWtwXDsMY0PwSOitzDomxdu7fRabiHxGp8pQubSPZJVEWjiaQdJ6OfY+Vo7czyHUiqyIMipqJMRldJUF0kkjiSeZc5x3+ZJVjeDnDr914/pWLtH0qRuzf7lp93+M+8enIdb6rgzwy+rdNfmFn2pF4YXD/AFfZ7h9/sPd67+zMaAiIgIiICIiAiIgIiICIiAiIgIiICIiAoB46ZVxDEa36RTRSVFPoa2MRNLjHYeYOaLkXdd2q1twL7KfkQVXyvwnxHHnDx4XUsd/NJMC0jfezD53HtsB6hWFydlClyVAWYcNyLyzPtqfYcyfdaN7AbDfqST0aj/jniMmH4TJ9DB+1eyN7h7rHX1X7A2DP5kEL8WM9uzjU6aUkUsJIjb948jKR3PS/IdiSubwDGfqEumoxeosWxvIBEVxu8DrJ0BOzdzubaddR0klc8R0THyPdyYxpcT8ANypt4ccF9BbUZyA23bTA3HoZCOf8A+Z5tQRzlfINfnImWiYdDiSZ5nENJvubm7nm97kA781i52yXUZLkZHixjd4jdTXRuJabGxHma03G3TqFbmeaPDoy+YtjjjaSTya1rRv8AAFUviPms5wrXzi4jb5ImnowE2J9XElx7Xt0Qcuvb6JJo8XQ/wAO9tek6b9tXK/ovFSvwi4nty6z6DmD/ZiTokAv4eo3c1wHtMJJO24JPMHYOIybnCpyfN4uFu8ptrid7Eg9R0I6OG4+BIM7YPxrw3EIr4qX077eaNzHPB230uYDqHxDT6LnOMeXMLdRfWGDuijlc5oZ4Lm6ZtTtxpBtcDU7UN9t7qDEG5zjiMOLVs82ERiGF77sYABYWAvYbAkgusOV1L/Bzhd9H0V+ZWefZ0MLh7PaR4+91DenM72t4cGuF99GIZjZ2dBC4fMSPH6tHz7KckBERAREQEREBERAREQEREBERAREQEREBERAREQF8TRNnaWztDmkWLSLg+hB5r7RBhYdhMGFAjDIIoQeYjY1l/8ACAs1FiYtSfWEEsLXFhkjewOBILdTSLgjcEXuggTjdxE+t3uw/BnXgY77V4O0jgb6R3Y0jn1I7AExEvWaI0ryyobZzHEOaehBsQbKzWN8MsOzVSMfhcUdM90bXRSxAAeZoLdTRtIDtvz7FBXXK2FMx2rhpqmUQNmdo8Qt1WJB0i1xe7rN59Vts95CqclPaK+z4nmzJmX0k/dN92utvY+tibFabHcHmy3UPgxAFksTuYPPq1zT1B2IKkDNPFVuZsJ+h4hC76UTHeQadB0OBL+dw4gWta2536IItUs8FOHQx1wrsabenY77NhG0rgdye7Gnp1ItyBB4zh7lR2cKxlOy4jHmlePdYOfzOzR6nsCrbUVIygjZFRtDGMaGtaOQAFgEHuiIgIiICIiAiIgIiICIiAiIgIiICIiAiIgIiICIiAiIgIiIKq8aMH+p8Wn0CzZ7TN/nvq/zh6mngbjX1thcbJDd9O50R+A3Z8tLgPkuZ/aRwbxYaasjG8bzE4+jhqbf0Ba7/Eue/Z0xr6JWS0sh8tRHqb/HHvYfFrnn5BB3HHnKbcYo/plO37alFyeror+dv8t9Y7Wd3VbFbPizjjMDwuodKRqlYYWDbd0gI5HnYanfJQFwjyr+9OIMEzbww2llvyIB8rPXU6wt21dkE3cGMp/u1QNfUttPU2kkuN2i32bO4sDcg8i5y79EQEREBERAREQEREBERAREQEREBERAREQEREBERAREQEREBERBzfEXBvr/AA2qgaLuMZcwfiZ52j5loHzVVcrYwcAq4KqO/wBlI1xAtctv527923HzVzlTzP2D/UOI1VOBZrZSWD8DvMz/ACuCDa8Uc9nO1QDAHMp4haJjrX39p7rEjUdhz2AHredODmVP3YoGmoFp6i0sl+YuPIz+UdO5coa4L5MOZqwTVjb09MQ51xs9/Nkfrv5j6Cx9oKz6AiIgIiICIiAiIgIiICIiAiIgIiICIiAiIgIiICIiAiIgIiICIiAoV455bhq6yhlfqa6okEMhaRu0EWIuD5vMRf4bIiCWMv4HDl2BlPhTNEbPzJ6ucerj3WyREBERAREQEREBERB//9k="/>
          <p:cNvSpPr>
            <a:spLocks noChangeAspect="1" noChangeArrowheads="1"/>
          </p:cNvSpPr>
          <p:nvPr/>
        </p:nvSpPr>
        <p:spPr bwMode="auto">
          <a:xfrm>
            <a:off x="155575" y="-1722438"/>
            <a:ext cx="471487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https://encrypted-tbn3.gstatic.com/images?q=tbn:ANd9GcRJqfHiJ8CekRdeQ6f1Rmnfas9-McisUU7dSQfI993kJ2SV05Gv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86200"/>
            <a:ext cx="4714875" cy="206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25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Geologist haven’t always agreed to the history of our planet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fact there was two beliefs explaining how our planet has evolved over time…</a:t>
            </a:r>
          </a:p>
          <a:p>
            <a:endParaRPr lang="en-US" dirty="0"/>
          </a:p>
          <a:p>
            <a:r>
              <a:rPr lang="en-US" dirty="0" smtClean="0"/>
              <a:t>Which one do you believe?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0216"/>
          </a:xfrm>
        </p:spPr>
        <p:txBody>
          <a:bodyPr/>
          <a:lstStyle/>
          <a:p>
            <a:r>
              <a:rPr lang="en-US" dirty="0" smtClean="0"/>
              <a:t>The Earth’s Story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96982" y="1402554"/>
            <a:ext cx="4398818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b="1" dirty="0" smtClean="0"/>
              <a:t>       *</a:t>
            </a:r>
            <a:r>
              <a:rPr lang="en-US" sz="3500" b="1" u="sng" dirty="0" smtClean="0"/>
              <a:t>Uniformitarianism</a:t>
            </a:r>
          </a:p>
          <a:p>
            <a:pPr>
              <a:buNone/>
            </a:pPr>
            <a:endParaRPr lang="en-US" b="1" u="sng" dirty="0" smtClean="0"/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*Theory: Geologic change is gradual process 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Scientist: Hutton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*To help me remember: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think of uniform </a:t>
            </a:r>
          </a:p>
          <a:p>
            <a:pPr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(they believed the same things we experience in our lifetime such as storms, tornadoes, forest fires, etc. also existed in our past)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402555"/>
            <a:ext cx="432261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* </a:t>
            </a:r>
            <a:r>
              <a:rPr lang="en-US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Catastrophism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*Theory: Geologic change is sudden process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Scientist: Lyell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*To help me remember: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Think of catastrophe (disaster) </a:t>
            </a:r>
          </a:p>
          <a:p>
            <a:pPr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(Our planet has evolved due to randomized changes that happen inconsistently throughout our history)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2133600" y="3886200"/>
            <a:ext cx="4800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0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838200"/>
          </a:xfrm>
        </p:spPr>
        <p:txBody>
          <a:bodyPr/>
          <a:lstStyle/>
          <a:p>
            <a:r>
              <a:rPr lang="en-US" dirty="0" smtClean="0"/>
              <a:t>*Current </a:t>
            </a:r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Modern </a:t>
            </a:r>
            <a:r>
              <a:rPr lang="en-US" b="1" dirty="0" smtClean="0"/>
              <a:t>geology </a:t>
            </a:r>
            <a:r>
              <a:rPr lang="en-US" dirty="0" smtClean="0"/>
              <a:t>(current theory): </a:t>
            </a:r>
          </a:p>
          <a:p>
            <a:pPr>
              <a:buNone/>
            </a:pPr>
            <a:r>
              <a:rPr lang="en-US" dirty="0" smtClean="0"/>
              <a:t>	Gradual geologic change is interrupted by catastrophes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smtClean="0"/>
              <a:t>study geologic change involves </a:t>
            </a:r>
            <a:r>
              <a:rPr lang="en-US" b="1" u="sng" dirty="0" smtClean="0"/>
              <a:t>studying past life</a:t>
            </a:r>
            <a:r>
              <a:rPr lang="en-US" u="sng" dirty="0" smtClean="0"/>
              <a:t>. </a:t>
            </a:r>
            <a:r>
              <a:rPr lang="en-US" dirty="0" smtClean="0"/>
              <a:t>Using fossils to study past life is called </a:t>
            </a:r>
            <a:r>
              <a:rPr lang="en-US" b="1" u="sng" dirty="0" smtClean="0"/>
              <a:t>paleontology</a:t>
            </a:r>
            <a:r>
              <a:rPr lang="en-US" b="1" dirty="0" smtClean="0"/>
              <a:t>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5388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the Earth is changing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54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So far we have learned that: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ectonic plates are moving due to convection in the asthenosphere </a:t>
            </a:r>
          </a:p>
          <a:p>
            <a:r>
              <a:rPr lang="en-US" dirty="0" smtClean="0"/>
              <a:t>Magnetic reversals have been recorded in the sea floor, and we’ve noticed how the “magnetic compasses” have changed directions over a course of time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0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3405" y="1587784"/>
            <a:ext cx="8597498" cy="4608098"/>
          </a:xfrm>
        </p:spPr>
        <p:txBody>
          <a:bodyPr>
            <a:noAutofit/>
          </a:bodyPr>
          <a:lstStyle/>
          <a:p>
            <a:r>
              <a:rPr lang="en-US" sz="3000" dirty="0" smtClean="0"/>
              <a:t>*The remains or traces of physical evidence of an organisms preserved by key geologic processes is called a </a:t>
            </a:r>
            <a:r>
              <a:rPr lang="en-US" sz="3000" b="1" u="sng" dirty="0" smtClean="0"/>
              <a:t>fossil.</a:t>
            </a:r>
          </a:p>
          <a:p>
            <a:r>
              <a:rPr lang="en-US" sz="3000" dirty="0" smtClean="0"/>
              <a:t>*Fossils are important because they  give us clues about the past</a:t>
            </a:r>
          </a:p>
          <a:p>
            <a:r>
              <a:rPr lang="en-US" sz="3000" dirty="0" smtClean="0"/>
              <a:t>Most fossils are hardened animal remains such as shells, bones, teeth, and skeletal body parts</a:t>
            </a:r>
          </a:p>
          <a:p>
            <a:r>
              <a:rPr lang="en-US" sz="3000" dirty="0" smtClean="0"/>
              <a:t>Other fossils are impressions or preserved organisms found in rock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405" y="284445"/>
            <a:ext cx="7543800" cy="914400"/>
          </a:xfrm>
        </p:spPr>
        <p:txBody>
          <a:bodyPr/>
          <a:lstStyle/>
          <a:p>
            <a:r>
              <a:rPr lang="en-US" dirty="0" smtClean="0"/>
              <a:t>Looking at Fossils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9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678</Words>
  <Application>Microsoft Office PowerPoint</Application>
  <PresentationFormat>On-screen Show (4:3)</PresentationFormat>
  <Paragraphs>92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Pg 16 – How Fossils Form Notes</vt:lpstr>
      <vt:lpstr>PowerPoint Presentation</vt:lpstr>
      <vt:lpstr>Types of rock </vt:lpstr>
      <vt:lpstr>Something to think about…</vt:lpstr>
      <vt:lpstr>Geologist haven’t always agreed to the history of our planet</vt:lpstr>
      <vt:lpstr>The Earth’s Story </vt:lpstr>
      <vt:lpstr>*Current theory</vt:lpstr>
      <vt:lpstr>Proof the Earth is changing over time</vt:lpstr>
      <vt:lpstr>Looking at Fossils</vt:lpstr>
      <vt:lpstr>*How Are Fossils Formed</vt:lpstr>
      <vt:lpstr>PowerPoint Presentation</vt:lpstr>
      <vt:lpstr>Original Remains</vt:lpstr>
      <vt:lpstr>Types of Original Remains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Fossil Formation Notes</dc:title>
  <dc:creator>Brittany S</dc:creator>
  <cp:lastModifiedBy>Smart, Brittany S.</cp:lastModifiedBy>
  <cp:revision>17</cp:revision>
  <cp:lastPrinted>2017-09-27T14:02:05Z</cp:lastPrinted>
  <dcterms:created xsi:type="dcterms:W3CDTF">2016-09-25T04:24:51Z</dcterms:created>
  <dcterms:modified xsi:type="dcterms:W3CDTF">2017-09-27T20:39:58Z</dcterms:modified>
</cp:coreProperties>
</file>