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70" r:id="rId2"/>
    <p:sldId id="257" r:id="rId3"/>
    <p:sldId id="258" r:id="rId4"/>
    <p:sldId id="261" r:id="rId5"/>
    <p:sldId id="259" r:id="rId6"/>
    <p:sldId id="264" r:id="rId7"/>
    <p:sldId id="262" r:id="rId8"/>
    <p:sldId id="265" r:id="rId9"/>
    <p:sldId id="266" r:id="rId10"/>
    <p:sldId id="268" r:id="rId11"/>
    <p:sldId id="269" r:id="rId12"/>
    <p:sldId id="267" r:id="rId13"/>
    <p:sldId id="260" r:id="rId14"/>
    <p:sldId id="263" r:id="rId1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1FD29D9-ED0F-401A-A153-89B097B29A4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0C8C5D1-8110-417E-B7AF-61E99006F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92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2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0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9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4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3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0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2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3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E246F-8AE0-4E44-9D9B-F7E9CF7FADC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9B5C-84ED-433D-B7E9-78E335A5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2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just_how_small_is_an_atom?language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Recap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Subatomic particles</a:t>
            </a:r>
          </a:p>
          <a:p>
            <a:r>
              <a:rPr lang="en-US" sz="4400" dirty="0" smtClean="0"/>
              <a:t>Mendeleev v. Mosely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78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74" y="176644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#</a:t>
            </a:r>
            <a:r>
              <a:rPr lang="en-US" dirty="0" smtClean="0"/>
              <a:t>34 </a:t>
            </a:r>
            <a:r>
              <a:rPr lang="en-US" dirty="0" smtClean="0"/>
              <a:t>– Group properties notes</a:t>
            </a:r>
            <a:br>
              <a:rPr lang="en-US" dirty="0" smtClean="0"/>
            </a:br>
            <a:r>
              <a:rPr lang="en-US" dirty="0"/>
              <a:t>D26-32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74517"/>
            <a:ext cx="6139796" cy="5130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Color hydrogen –</a:t>
            </a:r>
            <a:r>
              <a:rPr lang="en-US" sz="3600" dirty="0" smtClean="0">
                <a:solidFill>
                  <a:srgbClr val="FF0000"/>
                </a:solidFill>
              </a:rPr>
              <a:t>red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roup 1 –</a:t>
            </a:r>
            <a:r>
              <a:rPr lang="en-US" sz="3600" dirty="0" smtClean="0">
                <a:solidFill>
                  <a:schemeClr val="tx1"/>
                </a:solidFill>
              </a:rPr>
              <a:t>yellow</a:t>
            </a:r>
          </a:p>
          <a:p>
            <a:r>
              <a:rPr lang="en-US" sz="3600" dirty="0" smtClean="0"/>
              <a:t>Group 2 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E96615"/>
                </a:solidFill>
              </a:rPr>
              <a:t>orange</a:t>
            </a:r>
          </a:p>
          <a:p>
            <a:r>
              <a:rPr lang="en-US" sz="3600" dirty="0" smtClean="0"/>
              <a:t>Groups 3-12 –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light brown</a:t>
            </a:r>
          </a:p>
          <a:p>
            <a:r>
              <a:rPr lang="en-US" sz="3600" dirty="0" smtClean="0"/>
              <a:t>Group 17 –</a:t>
            </a:r>
            <a:r>
              <a:rPr lang="en-US" sz="3600" dirty="0" smtClean="0">
                <a:solidFill>
                  <a:srgbClr val="00B050"/>
                </a:solidFill>
              </a:rPr>
              <a:t> green </a:t>
            </a:r>
          </a:p>
          <a:p>
            <a:r>
              <a:rPr lang="en-US" sz="3600" dirty="0" smtClean="0"/>
              <a:t>Group 18 – </a:t>
            </a:r>
            <a:r>
              <a:rPr lang="en-US" sz="3600" dirty="0" smtClean="0">
                <a:solidFill>
                  <a:srgbClr val="0070C0"/>
                </a:solidFill>
              </a:rPr>
              <a:t>blue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Bottom two rows - </a:t>
            </a:r>
            <a:r>
              <a:rPr lang="en-US" sz="3600" dirty="0" smtClean="0">
                <a:solidFill>
                  <a:srgbClr val="7030A0"/>
                </a:solidFill>
              </a:rPr>
              <a:t>purple</a:t>
            </a:r>
          </a:p>
        </p:txBody>
      </p:sp>
    </p:spTree>
    <p:extLst>
      <p:ext uri="{BB962C8B-B14F-4D97-AF65-F5344CB8AC3E}">
        <p14:creationId xmlns:p14="http://schemas.microsoft.com/office/powerpoint/2010/main" val="31189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74" y="176644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#37 – Group properties notes</a:t>
            </a:r>
            <a:br>
              <a:rPr lang="en-US" dirty="0" smtClean="0"/>
            </a:br>
            <a:r>
              <a:rPr lang="en-US" dirty="0"/>
              <a:t>D26-32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74517"/>
            <a:ext cx="6139796" cy="5130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Color hydrogen –</a:t>
            </a:r>
            <a:r>
              <a:rPr lang="en-US" sz="3600" dirty="0" smtClean="0">
                <a:solidFill>
                  <a:srgbClr val="FF0000"/>
                </a:solidFill>
              </a:rPr>
              <a:t>red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roup 1 –</a:t>
            </a:r>
            <a:r>
              <a:rPr lang="en-US" sz="3600" dirty="0" smtClean="0">
                <a:solidFill>
                  <a:schemeClr val="tx1"/>
                </a:solidFill>
              </a:rPr>
              <a:t>yellow</a:t>
            </a:r>
          </a:p>
          <a:p>
            <a:r>
              <a:rPr lang="en-US" sz="3600" dirty="0" smtClean="0"/>
              <a:t>Group 2 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E96615"/>
                </a:solidFill>
              </a:rPr>
              <a:t>orange</a:t>
            </a:r>
          </a:p>
          <a:p>
            <a:r>
              <a:rPr lang="en-US" sz="3600" dirty="0" smtClean="0"/>
              <a:t>Groups 3-12 –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light brown</a:t>
            </a:r>
          </a:p>
          <a:p>
            <a:r>
              <a:rPr lang="en-US" sz="3600" dirty="0" smtClean="0"/>
              <a:t>Group 17 –</a:t>
            </a:r>
            <a:r>
              <a:rPr lang="en-US" sz="3600" dirty="0" smtClean="0">
                <a:solidFill>
                  <a:srgbClr val="00B050"/>
                </a:solidFill>
              </a:rPr>
              <a:t> green </a:t>
            </a:r>
          </a:p>
          <a:p>
            <a:r>
              <a:rPr lang="en-US" sz="3600" dirty="0" smtClean="0"/>
              <a:t>Group 18 – </a:t>
            </a:r>
            <a:r>
              <a:rPr lang="en-US" sz="3600" dirty="0" smtClean="0">
                <a:solidFill>
                  <a:srgbClr val="0070C0"/>
                </a:solidFill>
              </a:rPr>
              <a:t>blue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Bottom two rows - </a:t>
            </a:r>
            <a:r>
              <a:rPr lang="en-US" sz="3600" dirty="0" smtClean="0">
                <a:solidFill>
                  <a:srgbClr val="7030A0"/>
                </a:solidFill>
              </a:rPr>
              <a:t>purple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47796" y="1856734"/>
            <a:ext cx="5302904" cy="4292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Notes need to be organized like so: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Carbon family (Group 14)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Information about this group written here.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Nitrogen </a:t>
            </a:r>
            <a:r>
              <a:rPr lang="en-US" sz="2400" b="1" u="sng" dirty="0">
                <a:solidFill>
                  <a:schemeClr val="tx1"/>
                </a:solidFill>
              </a:rPr>
              <a:t>family (Group </a:t>
            </a:r>
            <a:r>
              <a:rPr lang="en-US" sz="2400" b="1" u="sng" dirty="0" smtClean="0">
                <a:solidFill>
                  <a:schemeClr val="tx1"/>
                </a:solidFill>
              </a:rPr>
              <a:t>15)</a:t>
            </a:r>
            <a:endParaRPr lang="en-US" sz="2400" b="1" u="sng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Information about this group written here.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96774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Period</a:t>
            </a:r>
            <a:endParaRPr lang="en-US" sz="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1066800"/>
            <a:ext cx="9677400" cy="5791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</p:txBody>
      </p:sp>
      <p:pic>
        <p:nvPicPr>
          <p:cNvPr id="5" name="Picture 2" descr="File:Periodic tabl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11524"/>
            <a:ext cx="9677400" cy="5222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752600" y="23622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752600" y="51054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752600" y="37338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76400" y="1066800"/>
            <a:ext cx="9144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A horizontal row in the Periodic Table.</a:t>
            </a:r>
          </a:p>
        </p:txBody>
      </p:sp>
      <p:pic>
        <p:nvPicPr>
          <p:cNvPr id="14338" name="Picture 2" descr="http://www.distinctiveleadership.com.au/distinct/wp-content/uploads/2013/09/push-and-pull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2286000" cy="1367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distinctiveleadership.com.au/distinct/wp-content/uploads/2013/09/push-and-pull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90801" y="10593"/>
            <a:ext cx="2303077" cy="1367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ame 11"/>
          <p:cNvSpPr/>
          <p:nvPr/>
        </p:nvSpPr>
        <p:spPr>
          <a:xfrm>
            <a:off x="1752600" y="28194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752600" y="3276600"/>
            <a:ext cx="8686800" cy="4572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1752600" y="41910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1752600" y="46482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80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0"/>
            <a:ext cx="99060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u="sng" dirty="0">
                <a:solidFill>
                  <a:srgbClr val="92D050"/>
                </a:solidFill>
              </a:rPr>
              <a:t>Group</a:t>
            </a:r>
            <a:endParaRPr lang="en-US" sz="5000" dirty="0">
              <a:solidFill>
                <a:srgbClr val="92D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6000" y="1066800"/>
            <a:ext cx="9906000" cy="5791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</p:txBody>
      </p:sp>
      <p:pic>
        <p:nvPicPr>
          <p:cNvPr id="5" name="Picture 2" descr="File:Periodic tabl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834441"/>
            <a:ext cx="9652000" cy="5222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 rot="5400000">
            <a:off x="8534400" y="3733800"/>
            <a:ext cx="32766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 rot="5400000">
            <a:off x="1066800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1066800"/>
            <a:ext cx="9144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A vertical column in the Periodic Table.</a:t>
            </a:r>
          </a:p>
        </p:txBody>
      </p:sp>
      <p:pic>
        <p:nvPicPr>
          <p:cNvPr id="13314" name="Picture 2" descr="http://www.clker.com/cliparts/v/U/R/j/x/2/growing-plan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2" y="1905000"/>
            <a:ext cx="1347899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lker.com/cliparts/v/U/R/j/x/2/growing-plan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67002" y="0"/>
            <a:ext cx="1347899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clker.com/cliparts/v/U/R/j/x/2/growing-plan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96141"/>
            <a:ext cx="1025152" cy="12460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ame 10"/>
          <p:cNvSpPr/>
          <p:nvPr/>
        </p:nvSpPr>
        <p:spPr>
          <a:xfrm rot="5400000">
            <a:off x="381000" y="3733800"/>
            <a:ext cx="32766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 rot="5400000">
            <a:off x="19812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 rot="5400000">
            <a:off x="24384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 rot="5400000">
            <a:off x="29718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 rot="5400000">
            <a:off x="34290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 rot="5400000">
            <a:off x="39624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 rot="5400000">
            <a:off x="44196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 rot="5400000">
            <a:off x="49530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 rot="5400000">
            <a:off x="54102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 rot="5400000">
            <a:off x="58674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 rot="5400000">
            <a:off x="6324600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 rot="5400000">
            <a:off x="6400800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 rot="5400000">
            <a:off x="6858000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ame 31"/>
          <p:cNvSpPr/>
          <p:nvPr/>
        </p:nvSpPr>
        <p:spPr>
          <a:xfrm rot="5400000">
            <a:off x="7391400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 rot="5400000">
            <a:off x="7848600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ame 33"/>
          <p:cNvSpPr/>
          <p:nvPr/>
        </p:nvSpPr>
        <p:spPr>
          <a:xfrm rot="5400000">
            <a:off x="8305800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9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small is an atom?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www.ted.com/talks/just_how_small_is_an_atom?language=en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1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#</a:t>
            </a:r>
            <a:r>
              <a:rPr lang="en-US" sz="6600" dirty="0" smtClean="0"/>
              <a:t>33 </a:t>
            </a:r>
            <a:r>
              <a:rPr lang="en-US" sz="6600" dirty="0"/>
              <a:t>Groups and Periods: Periodic Table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9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569" y="-70589"/>
            <a:ext cx="10512862" cy="113738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ea typeface="+mj-ea"/>
              </a:rPr>
              <a:t>*</a:t>
            </a:r>
            <a:r>
              <a:rPr lang="en-US" b="1" u="sng" dirty="0" smtClean="0">
                <a:latin typeface="Comic Sans MS" charset="0"/>
                <a:ea typeface="+mj-ea"/>
              </a:rPr>
              <a:t>Period (Row) Properties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111252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alt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 horizontal periods 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on a periodic table (numbered from the top down)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Atomic numbers and atomic masses increase 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 you move from the left to the right in a period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All atoms of the elements in the same period have the same number of shells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Period 1 = 1 shell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Period 2 = 2 shells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Period 3 = 3 shells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 algn="ctr" eaLnBrk="1" hangingPunct="1">
              <a:lnSpc>
                <a:spcPct val="80000"/>
              </a:lnSpc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ctr" eaLnBrk="1" hangingPunct="1">
              <a:lnSpc>
                <a:spcPct val="80000"/>
              </a:lnSpc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110983"/>
            <a:ext cx="11518900" cy="82961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Comic Sans MS" charset="0"/>
              </a:rPr>
              <a:t>Important Features of the Periodic </a:t>
            </a:r>
            <a:r>
              <a:rPr lang="en-US" sz="2800" dirty="0" smtClean="0">
                <a:latin typeface="Comic Sans MS" charset="0"/>
              </a:rPr>
              <a:t>Table:  </a:t>
            </a:r>
            <a:r>
              <a:rPr lang="en-US" sz="2800" u="sng" dirty="0" smtClean="0">
                <a:latin typeface="Comic Sans MS" charset="0"/>
              </a:rPr>
              <a:t>Periods </a:t>
            </a:r>
            <a:r>
              <a:rPr lang="en-US" sz="2800" u="sng" dirty="0">
                <a:latin typeface="Comic Sans MS" charset="0"/>
              </a:rPr>
              <a:t>(Row)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875642"/>
            <a:ext cx="8915400" cy="457200"/>
          </a:xfrm>
        </p:spPr>
        <p:txBody>
          <a:bodyPr>
            <a:normAutofit fontScale="62500" lnSpcReduction="20000"/>
          </a:bodyPr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en-US" sz="3300" dirty="0" smtClean="0">
                <a:latin typeface="Comic Sans MS" panose="030F0702030302020204" pitchFamily="66" charset="0"/>
              </a:rPr>
              <a:t>Periods are the </a:t>
            </a:r>
            <a:r>
              <a:rPr lang="en-US" altLang="en-US" sz="3300" dirty="0">
                <a:latin typeface="Comic Sans MS" panose="030F0702030302020204" pitchFamily="66" charset="0"/>
              </a:rPr>
              <a:t>horizontal </a:t>
            </a:r>
            <a:r>
              <a:rPr lang="en-US" altLang="en-US" sz="3300" dirty="0" smtClean="0">
                <a:latin typeface="Comic Sans MS" panose="030F0702030302020204" pitchFamily="66" charset="0"/>
              </a:rPr>
              <a:t>rows </a:t>
            </a:r>
            <a:r>
              <a:rPr lang="en-US" altLang="en-US" sz="3300" dirty="0">
                <a:latin typeface="Comic Sans MS" panose="030F0702030302020204" pitchFamily="66" charset="0"/>
              </a:rPr>
              <a:t>of elements on the periodic table</a:t>
            </a:r>
            <a:endParaRPr lang="en-US" altLang="en-US" sz="3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800" dirty="0"/>
              <a:t>  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870993" y="6289349"/>
            <a:ext cx="5764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latin typeface="Comic Sans MS" panose="030F0702030302020204" pitchFamily="66" charset="0"/>
              </a:rPr>
              <a:t>FROM LEFT TO RIGHT OR RIGHT TO LEFT</a:t>
            </a:r>
          </a:p>
        </p:txBody>
      </p:sp>
      <p:pic>
        <p:nvPicPr>
          <p:cNvPr id="23557" name="Picture 9" descr="Periodic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04242"/>
            <a:ext cx="10109200" cy="50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596900" y="1462056"/>
            <a:ext cx="9652000" cy="551467"/>
          </a:xfrm>
          <a:prstGeom prst="rect">
            <a:avLst/>
          </a:prstGeom>
          <a:solidFill>
            <a:srgbClr val="FFFF00">
              <a:alpha val="39999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1168400" y="6373487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3968750" y="2013524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10439400" y="2331881"/>
            <a:ext cx="1562100" cy="255454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How many</a:t>
            </a:r>
          </a:p>
          <a:p>
            <a:pPr algn="ctr" eaLnBrk="1" hangingPunct="1"/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periods (rows)</a:t>
            </a:r>
          </a:p>
          <a:p>
            <a:pPr algn="ctr" eaLnBrk="1" hangingPunct="1"/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 on the </a:t>
            </a:r>
          </a:p>
          <a:p>
            <a:pPr algn="ctr" eaLnBrk="1" hangingPunct="1"/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Periodic Table </a:t>
            </a:r>
          </a:p>
          <a:p>
            <a:pPr algn="ctr" eaLnBrk="1" hangingPunct="1"/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Elements?</a:t>
            </a:r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4311650" y="44196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3" name="Line 28"/>
          <p:cNvSpPr>
            <a:spLocks noChangeShapeType="1"/>
          </p:cNvSpPr>
          <p:nvPr/>
        </p:nvSpPr>
        <p:spPr bwMode="auto">
          <a:xfrm>
            <a:off x="4311650" y="4724400"/>
            <a:ext cx="457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8978899" y="6422373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99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55304" grpId="0"/>
      <p:bldP spid="55309" grpId="0" animBg="1"/>
      <p:bldP spid="55319" grpId="0" animBg="1"/>
      <p:bldP spid="55319" grpId="1" animBg="1"/>
      <p:bldP spid="55320" grpId="0" animBg="1"/>
      <p:bldP spid="55320" grpId="1" animBg="1"/>
      <p:bldP spid="55321" grpId="0" animBg="1"/>
      <p:bldP spid="55323" grpId="0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26063" y="-1772"/>
            <a:ext cx="10512862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u="sng" dirty="0" smtClean="0">
                <a:latin typeface="Comic Sans MS" charset="0"/>
                <a:ea typeface="+mj-ea"/>
              </a:rPr>
              <a:t>*Group (Family) Properties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-21265" y="1143000"/>
            <a:ext cx="11961812" cy="495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eighteen vertical groups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periodic table (numbered from left to right)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Atomic numbers and atomic masses increase as you move from the top down in a group (family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Atoms of elements in the same group have the same number of valence electrons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Transition elements (3-12)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Hydrogen (could be similar to groups 1 or 17)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Helium (actually has 2 valence electrons)</a:t>
            </a:r>
          </a:p>
        </p:txBody>
      </p:sp>
    </p:spTree>
    <p:extLst>
      <p:ext uri="{BB962C8B-B14F-4D97-AF65-F5344CB8AC3E}">
        <p14:creationId xmlns:p14="http://schemas.microsoft.com/office/powerpoint/2010/main" val="156207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68439" y="839725"/>
            <a:ext cx="855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dirty="0" smtClean="0">
                <a:latin typeface="Comic Sans MS" panose="030F0702030302020204" pitchFamily="66" charset="0"/>
              </a:rPr>
              <a:t>These are the columns </a:t>
            </a:r>
            <a:r>
              <a:rPr lang="en-US" altLang="en-US" dirty="0">
                <a:latin typeface="Comic Sans MS" panose="030F0702030302020204" pitchFamily="66" charset="0"/>
              </a:rPr>
              <a:t>of elements on the periodic table</a:t>
            </a:r>
          </a:p>
        </p:txBody>
      </p:sp>
      <p:sp>
        <p:nvSpPr>
          <p:cNvPr id="25603" name="Rectangle 23"/>
          <p:cNvSpPr>
            <a:spLocks noChangeArrowheads="1"/>
          </p:cNvSpPr>
          <p:nvPr/>
        </p:nvSpPr>
        <p:spPr bwMode="auto">
          <a:xfrm>
            <a:off x="241300" y="118056"/>
            <a:ext cx="116205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Important Features of the Periodic Table: </a:t>
            </a:r>
            <a:r>
              <a:rPr lang="en-US" altLang="en-US" sz="3200" u="sng" dirty="0">
                <a:solidFill>
                  <a:schemeClr val="tx2"/>
                </a:solidFill>
                <a:latin typeface="Comic Sans MS" panose="030F0702030302020204" pitchFamily="66" charset="0"/>
              </a:rPr>
              <a:t>Group (Family)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009900" y="6255758"/>
            <a:ext cx="678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latin typeface="Comic Sans MS" panose="030F0702030302020204" pitchFamily="66" charset="0"/>
              </a:rPr>
              <a:t>FROM TOP TO BOTTOM OR BOTTOM TO THE TOP</a:t>
            </a:r>
          </a:p>
        </p:txBody>
      </p:sp>
      <p:pic>
        <p:nvPicPr>
          <p:cNvPr id="25605" name="Picture 28" descr="Periodic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803400"/>
            <a:ext cx="10147300" cy="437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3" name="AutoShape 31"/>
          <p:cNvSpPr>
            <a:spLocks noChangeArrowheads="1"/>
          </p:cNvSpPr>
          <p:nvPr/>
        </p:nvSpPr>
        <p:spPr bwMode="auto">
          <a:xfrm rot="-5400000">
            <a:off x="10820400" y="3779044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4" name="AutoShape 32"/>
          <p:cNvSpPr>
            <a:spLocks noChangeArrowheads="1"/>
          </p:cNvSpPr>
          <p:nvPr/>
        </p:nvSpPr>
        <p:spPr bwMode="auto">
          <a:xfrm rot="-5400000">
            <a:off x="-228600" y="3779044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 rot="-5400000">
            <a:off x="-68262" y="3335338"/>
            <a:ext cx="3073402" cy="568325"/>
          </a:xfrm>
          <a:prstGeom prst="rect">
            <a:avLst/>
          </a:prstGeom>
          <a:solidFill>
            <a:srgbClr val="FFFF00">
              <a:alpha val="39999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3505200" y="1611869"/>
            <a:ext cx="3390900" cy="1200329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latin typeface="Comic Sans MS" panose="030F0702030302020204" pitchFamily="66" charset="0"/>
              </a:rPr>
              <a:t>How many groups (families)</a:t>
            </a:r>
          </a:p>
          <a:p>
            <a:pPr algn="ctr" eaLnBrk="1" hangingPunct="1"/>
            <a:r>
              <a:rPr lang="en-US" altLang="en-US" sz="1800" b="1" dirty="0">
                <a:latin typeface="Comic Sans MS" panose="030F0702030302020204" pitchFamily="66" charset="0"/>
              </a:rPr>
              <a:t>are on the </a:t>
            </a:r>
          </a:p>
          <a:p>
            <a:pPr algn="ctr" eaLnBrk="1" hangingPunct="1"/>
            <a:r>
              <a:rPr lang="en-US" altLang="en-US" sz="1800" b="1" dirty="0">
                <a:latin typeface="Comic Sans MS" panose="030F0702030302020204" pitchFamily="66" charset="0"/>
              </a:rPr>
              <a:t>Periodic Table </a:t>
            </a:r>
          </a:p>
          <a:p>
            <a:pPr algn="ctr" eaLnBrk="1" hangingPunct="1"/>
            <a:r>
              <a:rPr lang="en-US" altLang="en-US" sz="1800" b="1" dirty="0">
                <a:latin typeface="Comic Sans MS" panose="030F0702030302020204" pitchFamily="66" charset="0"/>
              </a:rPr>
              <a:t>Of Elements?</a:t>
            </a:r>
          </a:p>
        </p:txBody>
      </p:sp>
    </p:spTree>
    <p:extLst>
      <p:ext uri="{BB962C8B-B14F-4D97-AF65-F5344CB8AC3E}">
        <p14:creationId xmlns:p14="http://schemas.microsoft.com/office/powerpoint/2010/main" val="385868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33819" grpId="0"/>
      <p:bldP spid="33823" grpId="0" animBg="1"/>
      <p:bldP spid="33823" grpId="1" animBg="1"/>
      <p:bldP spid="33824" grpId="0" animBg="1"/>
      <p:bldP spid="33824" grpId="1" animBg="1"/>
      <p:bldP spid="33825" grpId="0" animBg="1"/>
      <p:bldP spid="338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/>
              <a:t>*How can I remember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7030A0"/>
                </a:solidFill>
              </a:rPr>
              <a:t>P</a:t>
            </a:r>
            <a:r>
              <a:rPr lang="en-US" sz="5400" b="1" dirty="0">
                <a:solidFill>
                  <a:srgbClr val="7030A0"/>
                </a:solidFill>
              </a:rPr>
              <a:t>eriods </a:t>
            </a:r>
            <a:r>
              <a:rPr lang="en-US" sz="5400" b="1" u="sng" dirty="0">
                <a:solidFill>
                  <a:srgbClr val="7030A0"/>
                </a:solidFill>
              </a:rPr>
              <a:t>P</a:t>
            </a:r>
            <a:r>
              <a:rPr lang="en-US" sz="5400" b="1" dirty="0">
                <a:solidFill>
                  <a:srgbClr val="7030A0"/>
                </a:solidFill>
              </a:rPr>
              <a:t>ull </a:t>
            </a:r>
          </a:p>
          <a:p>
            <a:endParaRPr lang="en-US" sz="5400" b="1" dirty="0"/>
          </a:p>
          <a:p>
            <a:endParaRPr lang="en-US" sz="5400" b="1" dirty="0"/>
          </a:p>
          <a:p>
            <a:r>
              <a:rPr lang="en-US" sz="5400" b="1" u="sng" dirty="0">
                <a:solidFill>
                  <a:srgbClr val="00B050"/>
                </a:solidFill>
              </a:rPr>
              <a:t>G</a:t>
            </a:r>
            <a:r>
              <a:rPr lang="en-US" sz="5400" b="1" dirty="0">
                <a:solidFill>
                  <a:srgbClr val="00B050"/>
                </a:solidFill>
              </a:rPr>
              <a:t>roups </a:t>
            </a:r>
            <a:r>
              <a:rPr lang="en-US" sz="5400" b="1" u="sng" dirty="0">
                <a:solidFill>
                  <a:srgbClr val="00B050"/>
                </a:solidFill>
              </a:rPr>
              <a:t>G</a:t>
            </a:r>
            <a:r>
              <a:rPr lang="en-US" sz="5400" b="1" dirty="0">
                <a:solidFill>
                  <a:srgbClr val="00B050"/>
                </a:solidFill>
              </a:rPr>
              <a:t>row 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6096000" y="1825625"/>
            <a:ext cx="2057400" cy="1052511"/>
          </a:xfrm>
          <a:prstGeom prst="left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6629400" y="4136423"/>
            <a:ext cx="990600" cy="1833563"/>
          </a:xfrm>
          <a:prstGeom prst="up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0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properties textbook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D26-32 in textbook and read about the different groups on the periodic table</a:t>
            </a:r>
          </a:p>
          <a:p>
            <a:endParaRPr lang="en-US" dirty="0"/>
          </a:p>
          <a:p>
            <a:r>
              <a:rPr lang="en-US" dirty="0" smtClean="0"/>
              <a:t>Color your small periodic table based off the colors mentioned and take notes on the groups mentioned on the next slide.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445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Comic Sans MS</vt:lpstr>
      <vt:lpstr>Times New Roman</vt:lpstr>
      <vt:lpstr>Office Theme</vt:lpstr>
      <vt:lpstr>Recap</vt:lpstr>
      <vt:lpstr>How small is an atom? </vt:lpstr>
      <vt:lpstr>#33 Groups and Periods: Periodic Table Properties</vt:lpstr>
      <vt:lpstr>*Period (Row) Properties</vt:lpstr>
      <vt:lpstr>Important Features of the Periodic Table:  Periods (Row)</vt:lpstr>
      <vt:lpstr>*Group (Family) Properties</vt:lpstr>
      <vt:lpstr>PowerPoint Presentation</vt:lpstr>
      <vt:lpstr>*How can I remember this…</vt:lpstr>
      <vt:lpstr>Group properties textbook notes</vt:lpstr>
      <vt:lpstr>#34 – Group properties notes D26-32 </vt:lpstr>
      <vt:lpstr>#37 – Group properties notes D26-32 </vt:lpstr>
      <vt:lpstr>PowerPoint Presentation</vt:lpstr>
      <vt:lpstr>Period</vt:lpstr>
      <vt:lpstr>Group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9</cp:revision>
  <cp:lastPrinted>2019-12-03T18:54:07Z</cp:lastPrinted>
  <dcterms:created xsi:type="dcterms:W3CDTF">2018-11-28T16:39:27Z</dcterms:created>
  <dcterms:modified xsi:type="dcterms:W3CDTF">2019-12-04T21:15:56Z</dcterms:modified>
</cp:coreProperties>
</file>