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56" r:id="rId3"/>
    <p:sldId id="267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F5DC39B-3763-4333-A6D0-B40033F6DE2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691FFEE-573A-49D9-9088-26A46C839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3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9153C11-CECA-464C-8FF6-954D715D406D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999932D-A709-6346-9A30-6DC6E1A9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Blue coach book pages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932D-A709-6346-9A30-6DC6E1A9D9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467DFBA-C1AA-BA4F-A9F0-2BBAAB1A0950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6532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B538571-AFAF-524B-A10B-6BB43F6B14B7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396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654E0C-EBD1-2847-B4CB-49670598E2DA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9533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7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90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50039-C69C-4E44-9AB0-27AF85549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1497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3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2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1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3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3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0494-403B-8546-A152-9807597D66E6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EF61-F9F8-CD4D-B4B9-18440DD82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6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1CE2BYicyU&amp;NR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36 </a:t>
            </a:r>
            <a:r>
              <a:rPr lang="en-US" dirty="0" smtClean="0"/>
              <a:t>Metals, nonmetals, and metalloids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680" y="3886200"/>
            <a:ext cx="682972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Color your small periodic table as shown on next slide and create a key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Comic Sans MS" charset="0"/>
                <a:ea typeface="MS PGothic" charset="0"/>
              </a:rPr>
              <a:t>Atoms with ½ (≈) Complete Outer Energy Level</a:t>
            </a:r>
          </a:p>
        </p:txBody>
      </p:sp>
      <p:grpSp>
        <p:nvGrpSpPr>
          <p:cNvPr id="22531" name="Group 10"/>
          <p:cNvGrpSpPr>
            <a:grpSpLocks/>
          </p:cNvGrpSpPr>
          <p:nvPr/>
        </p:nvGrpSpPr>
        <p:grpSpPr bwMode="auto">
          <a:xfrm>
            <a:off x="2514600" y="1828800"/>
            <a:ext cx="4079875" cy="76200"/>
            <a:chOff x="0" y="0"/>
            <a:chExt cx="2570" cy="1959"/>
          </a:xfrm>
        </p:grpSpPr>
        <p:sp>
          <p:nvSpPr>
            <p:cNvPr id="22614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22615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570" cy="1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                   </a:t>
              </a:r>
            </a:p>
          </p:txBody>
        </p:sp>
      </p:grp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4495800"/>
            <a:ext cx="228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only 3 electrons in outer level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638800" y="17526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only 4 electrons in outer level</a:t>
            </a:r>
          </a:p>
        </p:txBody>
      </p:sp>
      <p:grpSp>
        <p:nvGrpSpPr>
          <p:cNvPr id="22534" name="Group 22"/>
          <p:cNvGrpSpPr>
            <a:grpSpLocks/>
          </p:cNvGrpSpPr>
          <p:nvPr/>
        </p:nvGrpSpPr>
        <p:grpSpPr bwMode="auto">
          <a:xfrm>
            <a:off x="1371600" y="1752600"/>
            <a:ext cx="2438400" cy="2438400"/>
            <a:chOff x="720" y="1227"/>
            <a:chExt cx="2208" cy="2181"/>
          </a:xfrm>
        </p:grpSpPr>
        <p:sp>
          <p:nvSpPr>
            <p:cNvPr id="22596" name="Oval 20"/>
            <p:cNvSpPr>
              <a:spLocks noChangeArrowheads="1"/>
            </p:cNvSpPr>
            <p:nvPr/>
          </p:nvSpPr>
          <p:spPr bwMode="auto">
            <a:xfrm>
              <a:off x="1920" y="2303"/>
              <a:ext cx="365" cy="3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97" name="Oval 19"/>
            <p:cNvSpPr>
              <a:spLocks noChangeArrowheads="1"/>
            </p:cNvSpPr>
            <p:nvPr/>
          </p:nvSpPr>
          <p:spPr bwMode="auto">
            <a:xfrm>
              <a:off x="1680" y="1872"/>
              <a:ext cx="365" cy="3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98" name="Oval 4"/>
            <p:cNvSpPr>
              <a:spLocks noChangeArrowheads="1"/>
            </p:cNvSpPr>
            <p:nvPr/>
          </p:nvSpPr>
          <p:spPr bwMode="auto">
            <a:xfrm>
              <a:off x="1488" y="2400"/>
              <a:ext cx="365" cy="3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99" name="Oval 5"/>
            <p:cNvSpPr>
              <a:spLocks noChangeArrowheads="1"/>
            </p:cNvSpPr>
            <p:nvPr/>
          </p:nvSpPr>
          <p:spPr bwMode="auto">
            <a:xfrm>
              <a:off x="1391" y="2063"/>
              <a:ext cx="365" cy="3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600" name="Oval 6"/>
            <p:cNvSpPr>
              <a:spLocks noChangeArrowheads="1"/>
            </p:cNvSpPr>
            <p:nvPr/>
          </p:nvSpPr>
          <p:spPr bwMode="auto">
            <a:xfrm>
              <a:off x="1493" y="1920"/>
              <a:ext cx="365" cy="3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601" name="Oval 7"/>
            <p:cNvSpPr>
              <a:spLocks noChangeArrowheads="1"/>
            </p:cNvSpPr>
            <p:nvPr/>
          </p:nvSpPr>
          <p:spPr bwMode="auto">
            <a:xfrm>
              <a:off x="1824" y="1968"/>
              <a:ext cx="365" cy="3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602" name="Oval 8"/>
            <p:cNvSpPr>
              <a:spLocks noChangeArrowheads="1"/>
            </p:cNvSpPr>
            <p:nvPr/>
          </p:nvSpPr>
          <p:spPr bwMode="auto">
            <a:xfrm>
              <a:off x="1920" y="2160"/>
              <a:ext cx="365" cy="3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603" name="Oval 9"/>
            <p:cNvSpPr>
              <a:spLocks noChangeArrowheads="1"/>
            </p:cNvSpPr>
            <p:nvPr/>
          </p:nvSpPr>
          <p:spPr bwMode="auto">
            <a:xfrm>
              <a:off x="1391" y="2252"/>
              <a:ext cx="365" cy="3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604" name="Oval 10"/>
            <p:cNvSpPr>
              <a:spLocks noChangeArrowheads="1"/>
            </p:cNvSpPr>
            <p:nvPr/>
          </p:nvSpPr>
          <p:spPr bwMode="auto">
            <a:xfrm>
              <a:off x="1777" y="2400"/>
              <a:ext cx="364" cy="3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605" name="Oval 15"/>
            <p:cNvSpPr>
              <a:spLocks noChangeArrowheads="1"/>
            </p:cNvSpPr>
            <p:nvPr/>
          </p:nvSpPr>
          <p:spPr bwMode="auto">
            <a:xfrm>
              <a:off x="1584" y="2352"/>
              <a:ext cx="364" cy="3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606" name="Oval 16"/>
            <p:cNvSpPr>
              <a:spLocks noChangeArrowheads="1"/>
            </p:cNvSpPr>
            <p:nvPr/>
          </p:nvSpPr>
          <p:spPr bwMode="auto">
            <a:xfrm>
              <a:off x="1631" y="2208"/>
              <a:ext cx="365" cy="3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607" name="Oval 17"/>
            <p:cNvSpPr>
              <a:spLocks noChangeArrowheads="1"/>
            </p:cNvSpPr>
            <p:nvPr/>
          </p:nvSpPr>
          <p:spPr bwMode="auto">
            <a:xfrm>
              <a:off x="767" y="1297"/>
              <a:ext cx="2113" cy="2111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608" name="Oval 18"/>
            <p:cNvSpPr>
              <a:spLocks noChangeArrowheads="1"/>
            </p:cNvSpPr>
            <p:nvPr/>
          </p:nvSpPr>
          <p:spPr bwMode="auto">
            <a:xfrm>
              <a:off x="1200" y="1728"/>
              <a:ext cx="1295" cy="1248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609" name="Oval 13"/>
            <p:cNvSpPr>
              <a:spLocks noChangeArrowheads="1"/>
            </p:cNvSpPr>
            <p:nvPr/>
          </p:nvSpPr>
          <p:spPr bwMode="auto">
            <a:xfrm>
              <a:off x="720" y="2160"/>
              <a:ext cx="144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610" name="Oval 11"/>
            <p:cNvSpPr>
              <a:spLocks noChangeArrowheads="1"/>
            </p:cNvSpPr>
            <p:nvPr/>
          </p:nvSpPr>
          <p:spPr bwMode="auto">
            <a:xfrm>
              <a:off x="1777" y="1652"/>
              <a:ext cx="144" cy="1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611" name="Oval 12"/>
            <p:cNvSpPr>
              <a:spLocks noChangeArrowheads="1"/>
            </p:cNvSpPr>
            <p:nvPr/>
          </p:nvSpPr>
          <p:spPr bwMode="auto">
            <a:xfrm>
              <a:off x="1824" y="2928"/>
              <a:ext cx="144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612" name="Oval 14"/>
            <p:cNvSpPr>
              <a:spLocks noChangeArrowheads="1"/>
            </p:cNvSpPr>
            <p:nvPr/>
          </p:nvSpPr>
          <p:spPr bwMode="auto">
            <a:xfrm>
              <a:off x="2784" y="2208"/>
              <a:ext cx="144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613" name="Oval 21"/>
            <p:cNvSpPr>
              <a:spLocks noChangeArrowheads="1"/>
            </p:cNvSpPr>
            <p:nvPr/>
          </p:nvSpPr>
          <p:spPr bwMode="auto">
            <a:xfrm>
              <a:off x="1777" y="1227"/>
              <a:ext cx="144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</p:grpSp>
      <p:grpSp>
        <p:nvGrpSpPr>
          <p:cNvPr id="22535" name="Group 71"/>
          <p:cNvGrpSpPr>
            <a:grpSpLocks/>
          </p:cNvGrpSpPr>
          <p:nvPr/>
        </p:nvGrpSpPr>
        <p:grpSpPr bwMode="auto">
          <a:xfrm>
            <a:off x="5029200" y="2971800"/>
            <a:ext cx="3497263" cy="3419475"/>
            <a:chOff x="3216" y="1248"/>
            <a:chExt cx="2203" cy="2154"/>
          </a:xfrm>
        </p:grpSpPr>
        <p:sp>
          <p:nvSpPr>
            <p:cNvPr id="22550" name="Oval 66"/>
            <p:cNvSpPr>
              <a:spLocks noChangeArrowheads="1"/>
            </p:cNvSpPr>
            <p:nvPr/>
          </p:nvSpPr>
          <p:spPr bwMode="auto">
            <a:xfrm>
              <a:off x="4491" y="21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1" name="Oval 67"/>
            <p:cNvSpPr>
              <a:spLocks noChangeArrowheads="1"/>
            </p:cNvSpPr>
            <p:nvPr/>
          </p:nvSpPr>
          <p:spPr bwMode="auto">
            <a:xfrm>
              <a:off x="4080" y="249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2" name="Oval 63"/>
            <p:cNvSpPr>
              <a:spLocks noChangeArrowheads="1"/>
            </p:cNvSpPr>
            <p:nvPr/>
          </p:nvSpPr>
          <p:spPr bwMode="auto">
            <a:xfrm>
              <a:off x="4416" y="2064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53" name="Oval 64"/>
            <p:cNvSpPr>
              <a:spLocks noChangeArrowheads="1"/>
            </p:cNvSpPr>
            <p:nvPr/>
          </p:nvSpPr>
          <p:spPr bwMode="auto">
            <a:xfrm>
              <a:off x="3984" y="2064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54" name="Oval 65"/>
            <p:cNvSpPr>
              <a:spLocks noChangeArrowheads="1"/>
            </p:cNvSpPr>
            <p:nvPr/>
          </p:nvSpPr>
          <p:spPr bwMode="auto">
            <a:xfrm>
              <a:off x="4416" y="2448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55" name="Oval 24"/>
            <p:cNvSpPr>
              <a:spLocks noChangeArrowheads="1"/>
            </p:cNvSpPr>
            <p:nvPr/>
          </p:nvSpPr>
          <p:spPr bwMode="auto">
            <a:xfrm>
              <a:off x="3936" y="22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6" name="Oval 25"/>
            <p:cNvSpPr>
              <a:spLocks noChangeArrowheads="1"/>
            </p:cNvSpPr>
            <p:nvPr/>
          </p:nvSpPr>
          <p:spPr bwMode="auto">
            <a:xfrm>
              <a:off x="4464" y="22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7" name="Oval 26"/>
            <p:cNvSpPr>
              <a:spLocks noChangeArrowheads="1"/>
            </p:cNvSpPr>
            <p:nvPr/>
          </p:nvSpPr>
          <p:spPr bwMode="auto">
            <a:xfrm>
              <a:off x="4224" y="244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8" name="Oval 27"/>
            <p:cNvSpPr>
              <a:spLocks noChangeArrowheads="1"/>
            </p:cNvSpPr>
            <p:nvPr/>
          </p:nvSpPr>
          <p:spPr bwMode="auto">
            <a:xfrm>
              <a:off x="4176" y="201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59" name="Oval 28"/>
            <p:cNvSpPr>
              <a:spLocks noChangeArrowheads="1"/>
            </p:cNvSpPr>
            <p:nvPr/>
          </p:nvSpPr>
          <p:spPr bwMode="auto">
            <a:xfrm>
              <a:off x="3984" y="2400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60" name="Oval 29"/>
            <p:cNvSpPr>
              <a:spLocks noChangeArrowheads="1"/>
            </p:cNvSpPr>
            <p:nvPr/>
          </p:nvSpPr>
          <p:spPr bwMode="auto">
            <a:xfrm>
              <a:off x="3984" y="2160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61" name="Oval 30"/>
            <p:cNvSpPr>
              <a:spLocks noChangeArrowheads="1"/>
            </p:cNvSpPr>
            <p:nvPr/>
          </p:nvSpPr>
          <p:spPr bwMode="auto">
            <a:xfrm>
              <a:off x="4272" y="2016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62" name="Oval 32"/>
            <p:cNvSpPr>
              <a:spLocks noChangeArrowheads="1"/>
            </p:cNvSpPr>
            <p:nvPr/>
          </p:nvSpPr>
          <p:spPr bwMode="auto">
            <a:xfrm>
              <a:off x="4426" y="2105"/>
              <a:ext cx="217" cy="22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63" name="Oval 33"/>
            <p:cNvSpPr>
              <a:spLocks noChangeArrowheads="1"/>
            </p:cNvSpPr>
            <p:nvPr/>
          </p:nvSpPr>
          <p:spPr bwMode="auto">
            <a:xfrm>
              <a:off x="3990" y="2333"/>
              <a:ext cx="218" cy="22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64" name="Oval 34"/>
            <p:cNvSpPr>
              <a:spLocks noChangeArrowheads="1"/>
            </p:cNvSpPr>
            <p:nvPr/>
          </p:nvSpPr>
          <p:spPr bwMode="auto">
            <a:xfrm>
              <a:off x="4462" y="2219"/>
              <a:ext cx="218" cy="22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65" name="Oval 35"/>
            <p:cNvSpPr>
              <a:spLocks noChangeArrowheads="1"/>
            </p:cNvSpPr>
            <p:nvPr/>
          </p:nvSpPr>
          <p:spPr bwMode="auto">
            <a:xfrm>
              <a:off x="4426" y="2371"/>
              <a:ext cx="217" cy="22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66" name="Oval 36"/>
            <p:cNvSpPr>
              <a:spLocks noChangeArrowheads="1"/>
            </p:cNvSpPr>
            <p:nvPr/>
          </p:nvSpPr>
          <p:spPr bwMode="auto">
            <a:xfrm>
              <a:off x="4063" y="2067"/>
              <a:ext cx="217" cy="22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2567" name="Oval 37"/>
            <p:cNvSpPr>
              <a:spLocks noChangeArrowheads="1"/>
            </p:cNvSpPr>
            <p:nvPr/>
          </p:nvSpPr>
          <p:spPr bwMode="auto">
            <a:xfrm>
              <a:off x="4353" y="2447"/>
              <a:ext cx="218" cy="2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68" name="Oval 38"/>
            <p:cNvSpPr>
              <a:spLocks noChangeArrowheads="1"/>
            </p:cNvSpPr>
            <p:nvPr/>
          </p:nvSpPr>
          <p:spPr bwMode="auto">
            <a:xfrm>
              <a:off x="4208" y="2067"/>
              <a:ext cx="218" cy="2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69" name="Oval 39"/>
            <p:cNvSpPr>
              <a:spLocks noChangeArrowheads="1"/>
            </p:cNvSpPr>
            <p:nvPr/>
          </p:nvSpPr>
          <p:spPr bwMode="auto">
            <a:xfrm>
              <a:off x="4026" y="2219"/>
              <a:ext cx="218" cy="2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70" name="Oval 40"/>
            <p:cNvSpPr>
              <a:spLocks noChangeArrowheads="1"/>
            </p:cNvSpPr>
            <p:nvPr/>
          </p:nvSpPr>
          <p:spPr bwMode="auto">
            <a:xfrm>
              <a:off x="4099" y="2447"/>
              <a:ext cx="218" cy="2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grpSp>
          <p:nvGrpSpPr>
            <p:cNvPr id="22571" name="Group 41"/>
            <p:cNvGrpSpPr>
              <a:grpSpLocks/>
            </p:cNvGrpSpPr>
            <p:nvPr/>
          </p:nvGrpSpPr>
          <p:grpSpPr bwMode="auto">
            <a:xfrm>
              <a:off x="4063" y="2105"/>
              <a:ext cx="574" cy="542"/>
              <a:chOff x="1968" y="1584"/>
              <a:chExt cx="2160" cy="1872"/>
            </a:xfrm>
          </p:grpSpPr>
          <p:sp>
            <p:nvSpPr>
              <p:cNvPr id="22590" name="Oval 42"/>
              <p:cNvSpPr>
                <a:spLocks noChangeArrowheads="1"/>
              </p:cNvSpPr>
              <p:nvPr/>
            </p:nvSpPr>
            <p:spPr bwMode="auto">
              <a:xfrm>
                <a:off x="2209" y="1584"/>
                <a:ext cx="862" cy="81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2591" name="Oval 43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866" cy="8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2592" name="Oval 44"/>
              <p:cNvSpPr>
                <a:spLocks noChangeArrowheads="1"/>
              </p:cNvSpPr>
              <p:nvPr/>
            </p:nvSpPr>
            <p:spPr bwMode="auto">
              <a:xfrm>
                <a:off x="3262" y="2112"/>
                <a:ext cx="866" cy="81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2593" name="Oval 45"/>
              <p:cNvSpPr>
                <a:spLocks noChangeArrowheads="1"/>
              </p:cNvSpPr>
              <p:nvPr/>
            </p:nvSpPr>
            <p:spPr bwMode="auto">
              <a:xfrm>
                <a:off x="1968" y="2302"/>
                <a:ext cx="866" cy="81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2594" name="Oval 46"/>
              <p:cNvSpPr>
                <a:spLocks noChangeArrowheads="1"/>
              </p:cNvSpPr>
              <p:nvPr/>
            </p:nvSpPr>
            <p:spPr bwMode="auto">
              <a:xfrm>
                <a:off x="2785" y="2641"/>
                <a:ext cx="862" cy="8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2595" name="Oval 47"/>
              <p:cNvSpPr>
                <a:spLocks noChangeArrowheads="1"/>
              </p:cNvSpPr>
              <p:nvPr/>
            </p:nvSpPr>
            <p:spPr bwMode="auto">
              <a:xfrm>
                <a:off x="2593" y="2161"/>
                <a:ext cx="862" cy="81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</p:grpSp>
        <p:sp>
          <p:nvSpPr>
            <p:cNvPr id="22572" name="Oval 48"/>
            <p:cNvSpPr>
              <a:spLocks noChangeArrowheads="1"/>
            </p:cNvSpPr>
            <p:nvPr/>
          </p:nvSpPr>
          <p:spPr bwMode="auto">
            <a:xfrm>
              <a:off x="4272" y="1851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3" name="Oval 49"/>
            <p:cNvSpPr>
              <a:spLocks noChangeArrowheads="1"/>
            </p:cNvSpPr>
            <p:nvPr/>
          </p:nvSpPr>
          <p:spPr bwMode="auto">
            <a:xfrm>
              <a:off x="4272" y="2799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4" name="Oval 50"/>
            <p:cNvSpPr>
              <a:spLocks noChangeArrowheads="1"/>
            </p:cNvSpPr>
            <p:nvPr/>
          </p:nvSpPr>
          <p:spPr bwMode="auto">
            <a:xfrm>
              <a:off x="4825" y="1648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5" name="Oval 51"/>
            <p:cNvSpPr>
              <a:spLocks noChangeArrowheads="1"/>
            </p:cNvSpPr>
            <p:nvPr/>
          </p:nvSpPr>
          <p:spPr bwMode="auto">
            <a:xfrm>
              <a:off x="5079" y="2333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6" name="Oval 52"/>
            <p:cNvSpPr>
              <a:spLocks noChangeArrowheads="1"/>
            </p:cNvSpPr>
            <p:nvPr/>
          </p:nvSpPr>
          <p:spPr bwMode="auto">
            <a:xfrm>
              <a:off x="4752" y="2980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7" name="Oval 53"/>
            <p:cNvSpPr>
              <a:spLocks noChangeArrowheads="1"/>
            </p:cNvSpPr>
            <p:nvPr/>
          </p:nvSpPr>
          <p:spPr bwMode="auto">
            <a:xfrm>
              <a:off x="3736" y="2942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8" name="Oval 54"/>
            <p:cNvSpPr>
              <a:spLocks noChangeArrowheads="1"/>
            </p:cNvSpPr>
            <p:nvPr/>
          </p:nvSpPr>
          <p:spPr bwMode="auto">
            <a:xfrm>
              <a:off x="3736" y="1648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79" name="Oval 55"/>
            <p:cNvSpPr>
              <a:spLocks noChangeArrowheads="1"/>
            </p:cNvSpPr>
            <p:nvPr/>
          </p:nvSpPr>
          <p:spPr bwMode="auto">
            <a:xfrm>
              <a:off x="3446" y="2333"/>
              <a:ext cx="90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0" name="Oval 56"/>
            <p:cNvSpPr>
              <a:spLocks noChangeArrowheads="1"/>
            </p:cNvSpPr>
            <p:nvPr/>
          </p:nvSpPr>
          <p:spPr bwMode="auto">
            <a:xfrm>
              <a:off x="4368" y="2160"/>
              <a:ext cx="218" cy="2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2581" name="Oval 57"/>
            <p:cNvSpPr>
              <a:spLocks noChangeArrowheads="1"/>
            </p:cNvSpPr>
            <p:nvPr/>
          </p:nvSpPr>
          <p:spPr bwMode="auto">
            <a:xfrm>
              <a:off x="3820" y="1899"/>
              <a:ext cx="1008" cy="960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582" name="Oval 58"/>
            <p:cNvSpPr>
              <a:spLocks noChangeArrowheads="1"/>
            </p:cNvSpPr>
            <p:nvPr/>
          </p:nvSpPr>
          <p:spPr bwMode="auto">
            <a:xfrm>
              <a:off x="3482" y="1496"/>
              <a:ext cx="1670" cy="1674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583" name="Oval 59"/>
            <p:cNvSpPr>
              <a:spLocks noChangeArrowheads="1"/>
            </p:cNvSpPr>
            <p:nvPr/>
          </p:nvSpPr>
          <p:spPr bwMode="auto">
            <a:xfrm>
              <a:off x="4317" y="3132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4" name="Oval 60"/>
            <p:cNvSpPr>
              <a:spLocks noChangeArrowheads="1"/>
            </p:cNvSpPr>
            <p:nvPr/>
          </p:nvSpPr>
          <p:spPr bwMode="auto">
            <a:xfrm>
              <a:off x="4280" y="1458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5" name="Oval 61"/>
            <p:cNvSpPr>
              <a:spLocks noChangeArrowheads="1"/>
            </p:cNvSpPr>
            <p:nvPr/>
          </p:nvSpPr>
          <p:spPr bwMode="auto">
            <a:xfrm>
              <a:off x="3264" y="1296"/>
              <a:ext cx="2106" cy="2064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2586" name="Oval 62"/>
            <p:cNvSpPr>
              <a:spLocks noChangeArrowheads="1"/>
            </p:cNvSpPr>
            <p:nvPr/>
          </p:nvSpPr>
          <p:spPr bwMode="auto">
            <a:xfrm>
              <a:off x="3216" y="2304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7" name="Oval 68"/>
            <p:cNvSpPr>
              <a:spLocks noChangeArrowheads="1"/>
            </p:cNvSpPr>
            <p:nvPr/>
          </p:nvSpPr>
          <p:spPr bwMode="auto">
            <a:xfrm>
              <a:off x="4320" y="3312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8" name="Oval 69"/>
            <p:cNvSpPr>
              <a:spLocks noChangeArrowheads="1"/>
            </p:cNvSpPr>
            <p:nvPr/>
          </p:nvSpPr>
          <p:spPr bwMode="auto">
            <a:xfrm>
              <a:off x="5328" y="2304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2589" name="Oval 70"/>
            <p:cNvSpPr>
              <a:spLocks noChangeArrowheads="1"/>
            </p:cNvSpPr>
            <p:nvPr/>
          </p:nvSpPr>
          <p:spPr bwMode="auto">
            <a:xfrm>
              <a:off x="4272" y="1248"/>
              <a:ext cx="91" cy="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</p:grpSp>
      <p:graphicFrame>
        <p:nvGraphicFramePr>
          <p:cNvPr id="59464" name="Group 72"/>
          <p:cNvGraphicFramePr>
            <a:graphicFrameLocks noGrp="1"/>
          </p:cNvGraphicFramePr>
          <p:nvPr/>
        </p:nvGraphicFramePr>
        <p:xfrm>
          <a:off x="4343400" y="19812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10.811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470" name="Group 78"/>
          <p:cNvGraphicFramePr>
            <a:graphicFrameLocks noGrp="1"/>
          </p:cNvGraphicFramePr>
          <p:nvPr/>
        </p:nvGraphicFramePr>
        <p:xfrm>
          <a:off x="4343400" y="57912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28.086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8" name="Line 84"/>
          <p:cNvSpPr>
            <a:spLocks noChangeShapeType="1"/>
          </p:cNvSpPr>
          <p:nvPr/>
        </p:nvSpPr>
        <p:spPr bwMode="auto">
          <a:xfrm flipV="1">
            <a:off x="4876800" y="56388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9" name="Line 85"/>
          <p:cNvSpPr>
            <a:spLocks noChangeShapeType="1"/>
          </p:cNvSpPr>
          <p:nvPr/>
        </p:nvSpPr>
        <p:spPr bwMode="auto">
          <a:xfrm flipH="1">
            <a:off x="3886200" y="22860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12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atomic mass and atomic # without using a periodic table </a:t>
            </a:r>
            <a:endParaRPr lang="en-US" dirty="0"/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94596106"/>
              </p:ext>
            </p:extLst>
          </p:nvPr>
        </p:nvGraphicFramePr>
        <p:xfrm>
          <a:off x="815714" y="1828800"/>
          <a:ext cx="7458856" cy="3864438"/>
        </p:xfrm>
        <a:graphic>
          <a:graphicData uri="http://schemas.openxmlformats.org/drawingml/2006/table">
            <a:tbl>
              <a:tblPr/>
              <a:tblGrid>
                <a:gridCol w="186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Atoms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Protons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Neutrons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Electrons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Carbon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Beryllium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Oxygen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Lithium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Sodium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8877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2297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6532" y="2255877"/>
            <a:ext cx="12291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2807" y="2249705"/>
            <a:ext cx="12291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5579" y="2265271"/>
            <a:ext cx="12291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02" y="68509"/>
            <a:ext cx="8861196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0070C0"/>
                </a:solidFill>
              </a:rPr>
              <a:t>Read handout and answer the following: 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509"/>
            <a:ext cx="8229600" cy="4862971"/>
          </a:xfrm>
        </p:spPr>
        <p:txBody>
          <a:bodyPr/>
          <a:lstStyle/>
          <a:p>
            <a:r>
              <a:rPr lang="en-US" dirty="0" smtClean="0"/>
              <a:t>Define physical and chemical property.</a:t>
            </a:r>
          </a:p>
          <a:p>
            <a:endParaRPr lang="en-US" dirty="0" smtClean="0"/>
          </a:p>
          <a:p>
            <a:r>
              <a:rPr lang="en-US" dirty="0" smtClean="0"/>
              <a:t>How can physical and chemical properties be helpful in determining differences between elements on the periodic table?</a:t>
            </a:r>
          </a:p>
          <a:p>
            <a:endParaRPr lang="en-US" dirty="0"/>
          </a:p>
          <a:p>
            <a:r>
              <a:rPr lang="en-US" dirty="0" smtClean="0"/>
              <a:t>What are the properties of metals? Nonmetals? Metalloids?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1290090"/>
            <a:ext cx="2878110" cy="8731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Metals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28012" y="1124262"/>
            <a:ext cx="0" cy="529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00862" y="1124262"/>
            <a:ext cx="0" cy="529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9902" y="2218544"/>
            <a:ext cx="8536898" cy="299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6265890" y="1290091"/>
            <a:ext cx="2878110" cy="873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25381" y="1290089"/>
            <a:ext cx="2878110" cy="873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Non-metals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47270" y="251085"/>
            <a:ext cx="8339530" cy="873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</a:rPr>
              <a:t>Flip your notebook sideways and create a double T chart like this one. It should take up your entire page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329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ea typeface="+mj-ea"/>
                <a:cs typeface="+mj-cs"/>
              </a:rPr>
              <a:t>*Metals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489" y="1140671"/>
            <a:ext cx="5295313" cy="556497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Location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Found on the </a:t>
            </a:r>
            <a:r>
              <a:rPr lang="en-US" sz="22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left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of the zigzag line/staircase 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the periodic table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(exception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  <a:sym typeface="Wingdings" charset="0"/>
              </a:rPr>
              <a:t>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  <a:sym typeface="Wingdings" charset="0"/>
              </a:rPr>
              <a:t>Hydrogen is a nonmetal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  <a:sym typeface="Wingdings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Chemical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Have </a:t>
            </a:r>
            <a:r>
              <a:rPr lang="en-US" sz="22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few electrons 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in their outer energy 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shell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thus </a:t>
            </a:r>
            <a:r>
              <a:rPr lang="en-US" sz="22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lose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electrons 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easily</a:t>
            </a:r>
          </a:p>
          <a:p>
            <a:pPr eaLnBrk="1" hangingPunct="1">
              <a:lnSpc>
                <a:spcPct val="80000"/>
              </a:lnSpc>
            </a:pPr>
            <a:endParaRPr lang="en-US" sz="2200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Physical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Ductile (can be </a:t>
            </a:r>
            <a:r>
              <a:rPr lang="en-US" sz="22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rolled into wire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good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conductor of 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heat and electricity</a:t>
            </a:r>
            <a:endParaRPr lang="en-US" sz="2200" dirty="0" smtClean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malleable</a:t>
            </a: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(can be hammered into  thin sheets)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shiny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most 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are </a:t>
            </a:r>
            <a:r>
              <a:rPr lang="en-US" sz="22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solid </a:t>
            </a:r>
            <a:r>
              <a:rPr lang="en-US" sz="22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@ room temperature</a:t>
            </a:r>
          </a:p>
        </p:txBody>
      </p:sp>
      <p:sp>
        <p:nvSpPr>
          <p:cNvPr id="16392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43637" y="5912987"/>
            <a:ext cx="2770188" cy="638175"/>
          </a:xfrm>
          <a:prstGeom prst="rect">
            <a:avLst/>
          </a:prstGeom>
          <a:solidFill>
            <a:srgbClr val="99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Comic Sans MS" charset="0"/>
              </a:rPr>
              <a:t>What metal is </a:t>
            </a:r>
            <a:r>
              <a:rPr lang="en-US" sz="1600" b="1" u="sng" dirty="0">
                <a:latin typeface="Comic Sans MS" charset="0"/>
              </a:rPr>
              <a:t>not</a:t>
            </a:r>
            <a:r>
              <a:rPr lang="en-US" sz="1600" b="1" dirty="0">
                <a:latin typeface="Comic Sans MS" charset="0"/>
              </a:rPr>
              <a:t> a solid</a:t>
            </a:r>
          </a:p>
          <a:p>
            <a:pPr algn="ctr" eaLnBrk="1" hangingPunct="1"/>
            <a:r>
              <a:rPr lang="en-US" sz="1600" b="1" dirty="0">
                <a:latin typeface="Comic Sans MS" charset="0"/>
              </a:rPr>
              <a:t>@ room temperature?</a:t>
            </a:r>
          </a:p>
        </p:txBody>
      </p:sp>
      <p:pic>
        <p:nvPicPr>
          <p:cNvPr id="17413" name="Picture 20" descr="Sodium metal chunks under mineral oi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33909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2" descr="MPj0314334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1416844"/>
            <a:ext cx="19812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2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60851"/>
              </p:ext>
            </p:extLst>
          </p:nvPr>
        </p:nvGraphicFramePr>
        <p:xfrm>
          <a:off x="8305800" y="399422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22.990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52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59561"/>
              </p:ext>
            </p:extLst>
          </p:nvPr>
        </p:nvGraphicFramePr>
        <p:xfrm>
          <a:off x="6115805" y="1833563"/>
          <a:ext cx="368300" cy="514350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Au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196.967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28" name="Line 140"/>
          <p:cNvSpPr>
            <a:spLocks noChangeShapeType="1"/>
          </p:cNvSpPr>
          <p:nvPr/>
        </p:nvSpPr>
        <p:spPr bwMode="auto">
          <a:xfrm>
            <a:off x="6591300" y="20907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9" name="Line 141"/>
          <p:cNvSpPr>
            <a:spLocks noChangeShapeType="1"/>
          </p:cNvSpPr>
          <p:nvPr/>
        </p:nvSpPr>
        <p:spPr bwMode="auto">
          <a:xfrm flipH="1">
            <a:off x="7723188" y="4343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Comic Sans MS" charset="0"/>
                <a:ea typeface="+mj-ea"/>
                <a:cs typeface="+mj-cs"/>
              </a:rPr>
              <a:t>Atoms with Few Electrons in their Outer Energy Level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648200" y="1905000"/>
            <a:ext cx="228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only 1 electron in outer level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0" y="4800600"/>
            <a:ext cx="1600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only 2 electrons in outer level</a:t>
            </a:r>
          </a:p>
        </p:txBody>
      </p:sp>
      <p:grpSp>
        <p:nvGrpSpPr>
          <p:cNvPr id="18437" name="Group 75"/>
          <p:cNvGrpSpPr>
            <a:grpSpLocks/>
          </p:cNvGrpSpPr>
          <p:nvPr/>
        </p:nvGrpSpPr>
        <p:grpSpPr bwMode="auto">
          <a:xfrm>
            <a:off x="5181600" y="2895600"/>
            <a:ext cx="3343275" cy="3200400"/>
            <a:chOff x="3264" y="1824"/>
            <a:chExt cx="2106" cy="2016"/>
          </a:xfrm>
        </p:grpSpPr>
        <p:sp>
          <p:nvSpPr>
            <p:cNvPr id="18469" name="Oval 71"/>
            <p:cNvSpPr>
              <a:spLocks noChangeArrowheads="1"/>
            </p:cNvSpPr>
            <p:nvPr/>
          </p:nvSpPr>
          <p:spPr bwMode="auto">
            <a:xfrm>
              <a:off x="3936" y="273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18470" name="Oval 72"/>
            <p:cNvSpPr>
              <a:spLocks noChangeArrowheads="1"/>
            </p:cNvSpPr>
            <p:nvPr/>
          </p:nvSpPr>
          <p:spPr bwMode="auto">
            <a:xfrm>
              <a:off x="4464" y="273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18471" name="Oval 73"/>
            <p:cNvSpPr>
              <a:spLocks noChangeArrowheads="1"/>
            </p:cNvSpPr>
            <p:nvPr/>
          </p:nvSpPr>
          <p:spPr bwMode="auto">
            <a:xfrm>
              <a:off x="4224" y="292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18472" name="Oval 74"/>
            <p:cNvSpPr>
              <a:spLocks noChangeArrowheads="1"/>
            </p:cNvSpPr>
            <p:nvPr/>
          </p:nvSpPr>
          <p:spPr bwMode="auto">
            <a:xfrm>
              <a:off x="4176" y="249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18473" name="Oval 68"/>
            <p:cNvSpPr>
              <a:spLocks noChangeArrowheads="1"/>
            </p:cNvSpPr>
            <p:nvPr/>
          </p:nvSpPr>
          <p:spPr bwMode="auto">
            <a:xfrm>
              <a:off x="3984" y="2880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18474" name="Oval 69"/>
            <p:cNvSpPr>
              <a:spLocks noChangeArrowheads="1"/>
            </p:cNvSpPr>
            <p:nvPr/>
          </p:nvSpPr>
          <p:spPr bwMode="auto">
            <a:xfrm>
              <a:off x="3984" y="2640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18475" name="Oval 70"/>
            <p:cNvSpPr>
              <a:spLocks noChangeArrowheads="1"/>
            </p:cNvSpPr>
            <p:nvPr/>
          </p:nvSpPr>
          <p:spPr bwMode="auto">
            <a:xfrm>
              <a:off x="4272" y="2496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grpSp>
          <p:nvGrpSpPr>
            <p:cNvPr id="18476" name="Group 50"/>
            <p:cNvGrpSpPr>
              <a:grpSpLocks/>
            </p:cNvGrpSpPr>
            <p:nvPr/>
          </p:nvGrpSpPr>
          <p:grpSpPr bwMode="auto">
            <a:xfrm>
              <a:off x="3264" y="1824"/>
              <a:ext cx="2106" cy="2016"/>
              <a:chOff x="2064" y="2064"/>
              <a:chExt cx="2106" cy="2016"/>
            </a:xfrm>
          </p:grpSpPr>
          <p:sp>
            <p:nvSpPr>
              <p:cNvPr id="18477" name="Oval 18"/>
              <p:cNvSpPr>
                <a:spLocks noChangeArrowheads="1"/>
              </p:cNvSpPr>
              <p:nvPr/>
            </p:nvSpPr>
            <p:spPr bwMode="auto">
              <a:xfrm>
                <a:off x="3226" y="2825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78" name="Oval 19"/>
              <p:cNvSpPr>
                <a:spLocks noChangeArrowheads="1"/>
              </p:cNvSpPr>
              <p:nvPr/>
            </p:nvSpPr>
            <p:spPr bwMode="auto">
              <a:xfrm>
                <a:off x="2790" y="3053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79" name="Oval 20"/>
              <p:cNvSpPr>
                <a:spLocks noChangeArrowheads="1"/>
              </p:cNvSpPr>
              <p:nvPr/>
            </p:nvSpPr>
            <p:spPr bwMode="auto">
              <a:xfrm>
                <a:off x="3262" y="2939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80" name="Oval 21"/>
              <p:cNvSpPr>
                <a:spLocks noChangeArrowheads="1"/>
              </p:cNvSpPr>
              <p:nvPr/>
            </p:nvSpPr>
            <p:spPr bwMode="auto">
              <a:xfrm>
                <a:off x="3226" y="3091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81" name="Oval 22"/>
              <p:cNvSpPr>
                <a:spLocks noChangeArrowheads="1"/>
              </p:cNvSpPr>
              <p:nvPr/>
            </p:nvSpPr>
            <p:spPr bwMode="auto">
              <a:xfrm>
                <a:off x="2863" y="2787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82" name="Oval 23"/>
              <p:cNvSpPr>
                <a:spLocks noChangeArrowheads="1"/>
              </p:cNvSpPr>
              <p:nvPr/>
            </p:nvSpPr>
            <p:spPr bwMode="auto">
              <a:xfrm>
                <a:off x="3153" y="316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18483" name="Oval 24"/>
              <p:cNvSpPr>
                <a:spLocks noChangeArrowheads="1"/>
              </p:cNvSpPr>
              <p:nvPr/>
            </p:nvSpPr>
            <p:spPr bwMode="auto">
              <a:xfrm>
                <a:off x="3008" y="278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18484" name="Oval 25"/>
              <p:cNvSpPr>
                <a:spLocks noChangeArrowheads="1"/>
              </p:cNvSpPr>
              <p:nvPr/>
            </p:nvSpPr>
            <p:spPr bwMode="auto">
              <a:xfrm>
                <a:off x="2826" y="2939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18485" name="Oval 26"/>
              <p:cNvSpPr>
                <a:spLocks noChangeArrowheads="1"/>
              </p:cNvSpPr>
              <p:nvPr/>
            </p:nvSpPr>
            <p:spPr bwMode="auto">
              <a:xfrm>
                <a:off x="2899" y="316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grpSp>
            <p:nvGrpSpPr>
              <p:cNvPr id="18486" name="Group 27"/>
              <p:cNvGrpSpPr>
                <a:grpSpLocks/>
              </p:cNvGrpSpPr>
              <p:nvPr/>
            </p:nvGrpSpPr>
            <p:grpSpPr bwMode="auto">
              <a:xfrm>
                <a:off x="2863" y="2825"/>
                <a:ext cx="574" cy="542"/>
                <a:chOff x="1968" y="1584"/>
                <a:chExt cx="2160" cy="1872"/>
              </a:xfrm>
            </p:grpSpPr>
            <p:sp>
              <p:nvSpPr>
                <p:cNvPr id="18502" name="Oval 28"/>
                <p:cNvSpPr>
                  <a:spLocks noChangeArrowheads="1"/>
                </p:cNvSpPr>
                <p:nvPr/>
              </p:nvSpPr>
              <p:spPr bwMode="auto">
                <a:xfrm>
                  <a:off x="2209" y="1584"/>
                  <a:ext cx="862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000" b="1"/>
                    <a:t>+</a:t>
                  </a:r>
                </a:p>
              </p:txBody>
            </p:sp>
            <p:sp>
              <p:nvSpPr>
                <p:cNvPr id="18503" name="Oval 29"/>
                <p:cNvSpPr>
                  <a:spLocks noChangeArrowheads="1"/>
                </p:cNvSpPr>
                <p:nvPr/>
              </p:nvSpPr>
              <p:spPr bwMode="auto">
                <a:xfrm>
                  <a:off x="2928" y="1584"/>
                  <a:ext cx="866" cy="8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5400" b="1"/>
                </a:p>
              </p:txBody>
            </p:sp>
            <p:sp>
              <p:nvSpPr>
                <p:cNvPr id="18504" name="Oval 30"/>
                <p:cNvSpPr>
                  <a:spLocks noChangeArrowheads="1"/>
                </p:cNvSpPr>
                <p:nvPr/>
              </p:nvSpPr>
              <p:spPr bwMode="auto">
                <a:xfrm>
                  <a:off x="3262" y="2112"/>
                  <a:ext cx="866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000" b="1"/>
                    <a:t>+</a:t>
                  </a:r>
                </a:p>
              </p:txBody>
            </p:sp>
            <p:sp>
              <p:nvSpPr>
                <p:cNvPr id="18505" name="Oval 31"/>
                <p:cNvSpPr>
                  <a:spLocks noChangeArrowheads="1"/>
                </p:cNvSpPr>
                <p:nvPr/>
              </p:nvSpPr>
              <p:spPr bwMode="auto">
                <a:xfrm>
                  <a:off x="1968" y="2302"/>
                  <a:ext cx="866" cy="81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5400" b="1"/>
                </a:p>
              </p:txBody>
            </p:sp>
            <p:sp>
              <p:nvSpPr>
                <p:cNvPr id="18506" name="Oval 32"/>
                <p:cNvSpPr>
                  <a:spLocks noChangeArrowheads="1"/>
                </p:cNvSpPr>
                <p:nvPr/>
              </p:nvSpPr>
              <p:spPr bwMode="auto">
                <a:xfrm>
                  <a:off x="2785" y="2641"/>
                  <a:ext cx="862" cy="8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5400" b="1"/>
                </a:p>
              </p:txBody>
            </p:sp>
            <p:sp>
              <p:nvSpPr>
                <p:cNvPr id="18507" name="Oval 33"/>
                <p:cNvSpPr>
                  <a:spLocks noChangeArrowheads="1"/>
                </p:cNvSpPr>
                <p:nvPr/>
              </p:nvSpPr>
              <p:spPr bwMode="auto">
                <a:xfrm>
                  <a:off x="2593" y="2161"/>
                  <a:ext cx="862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000" b="1"/>
                    <a:t>+</a:t>
                  </a:r>
                </a:p>
              </p:txBody>
            </p:sp>
          </p:grpSp>
          <p:sp>
            <p:nvSpPr>
              <p:cNvPr id="18487" name="Oval 34"/>
              <p:cNvSpPr>
                <a:spLocks noChangeArrowheads="1"/>
              </p:cNvSpPr>
              <p:nvPr/>
            </p:nvSpPr>
            <p:spPr bwMode="auto">
              <a:xfrm>
                <a:off x="3080" y="2597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88" name="Oval 35"/>
              <p:cNvSpPr>
                <a:spLocks noChangeArrowheads="1"/>
              </p:cNvSpPr>
              <p:nvPr/>
            </p:nvSpPr>
            <p:spPr bwMode="auto">
              <a:xfrm>
                <a:off x="3080" y="347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89" name="Oval 36"/>
              <p:cNvSpPr>
                <a:spLocks noChangeArrowheads="1"/>
              </p:cNvSpPr>
              <p:nvPr/>
            </p:nvSpPr>
            <p:spPr bwMode="auto">
              <a:xfrm>
                <a:off x="3625" y="236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0" name="Oval 37"/>
              <p:cNvSpPr>
                <a:spLocks noChangeArrowheads="1"/>
              </p:cNvSpPr>
              <p:nvPr/>
            </p:nvSpPr>
            <p:spPr bwMode="auto">
              <a:xfrm>
                <a:off x="3879" y="3053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1" name="Oval 38"/>
              <p:cNvSpPr>
                <a:spLocks noChangeArrowheads="1"/>
              </p:cNvSpPr>
              <p:nvPr/>
            </p:nvSpPr>
            <p:spPr bwMode="auto">
              <a:xfrm>
                <a:off x="3552" y="3700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2" name="Oval 39"/>
              <p:cNvSpPr>
                <a:spLocks noChangeArrowheads="1"/>
              </p:cNvSpPr>
              <p:nvPr/>
            </p:nvSpPr>
            <p:spPr bwMode="auto">
              <a:xfrm>
                <a:off x="2536" y="366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3" name="Oval 40"/>
              <p:cNvSpPr>
                <a:spLocks noChangeArrowheads="1"/>
              </p:cNvSpPr>
              <p:nvPr/>
            </p:nvSpPr>
            <p:spPr bwMode="auto">
              <a:xfrm>
                <a:off x="2536" y="236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4" name="Oval 41"/>
              <p:cNvSpPr>
                <a:spLocks noChangeArrowheads="1"/>
              </p:cNvSpPr>
              <p:nvPr/>
            </p:nvSpPr>
            <p:spPr bwMode="auto">
              <a:xfrm>
                <a:off x="2246" y="3053"/>
                <a:ext cx="90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5" name="Oval 42"/>
              <p:cNvSpPr>
                <a:spLocks noChangeArrowheads="1"/>
              </p:cNvSpPr>
              <p:nvPr/>
            </p:nvSpPr>
            <p:spPr bwMode="auto">
              <a:xfrm>
                <a:off x="3168" y="2880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18496" name="Oval 43"/>
              <p:cNvSpPr>
                <a:spLocks noChangeArrowheads="1"/>
              </p:cNvSpPr>
              <p:nvPr/>
            </p:nvSpPr>
            <p:spPr bwMode="auto">
              <a:xfrm>
                <a:off x="2681" y="2635"/>
                <a:ext cx="908" cy="87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8497" name="Oval 44"/>
              <p:cNvSpPr>
                <a:spLocks noChangeArrowheads="1"/>
              </p:cNvSpPr>
              <p:nvPr/>
            </p:nvSpPr>
            <p:spPr bwMode="auto">
              <a:xfrm>
                <a:off x="2282" y="2216"/>
                <a:ext cx="1670" cy="167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8498" name="Oval 45"/>
              <p:cNvSpPr>
                <a:spLocks noChangeArrowheads="1"/>
              </p:cNvSpPr>
              <p:nvPr/>
            </p:nvSpPr>
            <p:spPr bwMode="auto">
              <a:xfrm>
                <a:off x="3117" y="385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499" name="Oval 46"/>
              <p:cNvSpPr>
                <a:spLocks noChangeArrowheads="1"/>
              </p:cNvSpPr>
              <p:nvPr/>
            </p:nvSpPr>
            <p:spPr bwMode="auto">
              <a:xfrm>
                <a:off x="3080" y="2178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18500" name="Oval 47"/>
              <p:cNvSpPr>
                <a:spLocks noChangeArrowheads="1"/>
              </p:cNvSpPr>
              <p:nvPr/>
            </p:nvSpPr>
            <p:spPr bwMode="auto">
              <a:xfrm>
                <a:off x="2064" y="2064"/>
                <a:ext cx="2106" cy="2016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8501" name="Oval 48"/>
              <p:cNvSpPr>
                <a:spLocks noChangeArrowheads="1"/>
              </p:cNvSpPr>
              <p:nvPr/>
            </p:nvSpPr>
            <p:spPr bwMode="auto">
              <a:xfrm>
                <a:off x="2112" y="259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</p:grpSp>
      </p:grpSp>
      <p:grpSp>
        <p:nvGrpSpPr>
          <p:cNvPr id="18438" name="Group 55"/>
          <p:cNvGrpSpPr>
            <a:grpSpLocks/>
          </p:cNvGrpSpPr>
          <p:nvPr/>
        </p:nvGrpSpPr>
        <p:grpSpPr bwMode="auto">
          <a:xfrm>
            <a:off x="1981200" y="2133600"/>
            <a:ext cx="2209800" cy="2295525"/>
            <a:chOff x="1008" y="1104"/>
            <a:chExt cx="1392" cy="1446"/>
          </a:xfrm>
        </p:grpSpPr>
        <p:sp>
          <p:nvSpPr>
            <p:cNvPr id="18453" name="Oval 54"/>
            <p:cNvSpPr>
              <a:spLocks noChangeArrowheads="1"/>
            </p:cNvSpPr>
            <p:nvPr/>
          </p:nvSpPr>
          <p:spPr bwMode="auto">
            <a:xfrm>
              <a:off x="1392" y="1632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18454" name="Oval 53"/>
            <p:cNvSpPr>
              <a:spLocks noChangeArrowheads="1"/>
            </p:cNvSpPr>
            <p:nvPr/>
          </p:nvSpPr>
          <p:spPr bwMode="auto">
            <a:xfrm>
              <a:off x="1776" y="187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18455" name="Oval 4"/>
            <p:cNvSpPr>
              <a:spLocks noChangeArrowheads="1"/>
            </p:cNvSpPr>
            <p:nvPr/>
          </p:nvSpPr>
          <p:spPr bwMode="auto">
            <a:xfrm>
              <a:off x="1483" y="1865"/>
              <a:ext cx="253" cy="27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grpSp>
          <p:nvGrpSpPr>
            <p:cNvPr id="18456" name="Group 5"/>
            <p:cNvGrpSpPr>
              <a:grpSpLocks/>
            </p:cNvGrpSpPr>
            <p:nvPr/>
          </p:nvGrpSpPr>
          <p:grpSpPr bwMode="auto">
            <a:xfrm>
              <a:off x="1392" y="1536"/>
              <a:ext cx="632" cy="612"/>
              <a:chOff x="1968" y="1584"/>
              <a:chExt cx="2160" cy="1872"/>
            </a:xfrm>
          </p:grpSpPr>
          <p:sp>
            <p:nvSpPr>
              <p:cNvPr id="18463" name="Oval 6"/>
              <p:cNvSpPr>
                <a:spLocks noChangeArrowheads="1"/>
              </p:cNvSpPr>
              <p:nvPr/>
            </p:nvSpPr>
            <p:spPr bwMode="auto">
              <a:xfrm>
                <a:off x="2207" y="1584"/>
                <a:ext cx="865" cy="8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b="1"/>
                  <a:t>+</a:t>
                </a:r>
              </a:p>
            </p:txBody>
          </p:sp>
          <p:sp>
            <p:nvSpPr>
              <p:cNvPr id="18464" name="Oval 7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865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65" name="Oval 8"/>
              <p:cNvSpPr>
                <a:spLocks noChangeArrowheads="1"/>
              </p:cNvSpPr>
              <p:nvPr/>
            </p:nvSpPr>
            <p:spPr bwMode="auto">
              <a:xfrm>
                <a:off x="3263" y="2113"/>
                <a:ext cx="865" cy="81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b="1"/>
                  <a:t>+</a:t>
                </a:r>
              </a:p>
            </p:txBody>
          </p:sp>
          <p:sp>
            <p:nvSpPr>
              <p:cNvPr id="18466" name="Oval 9"/>
              <p:cNvSpPr>
                <a:spLocks noChangeArrowheads="1"/>
              </p:cNvSpPr>
              <p:nvPr/>
            </p:nvSpPr>
            <p:spPr bwMode="auto">
              <a:xfrm>
                <a:off x="1968" y="2303"/>
                <a:ext cx="865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67" name="Oval 10"/>
              <p:cNvSpPr>
                <a:spLocks noChangeArrowheads="1"/>
              </p:cNvSpPr>
              <p:nvPr/>
            </p:nvSpPr>
            <p:spPr bwMode="auto">
              <a:xfrm>
                <a:off x="2785" y="2639"/>
                <a:ext cx="865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18468" name="Oval 11"/>
              <p:cNvSpPr>
                <a:spLocks noChangeArrowheads="1"/>
              </p:cNvSpPr>
              <p:nvPr/>
            </p:nvSpPr>
            <p:spPr bwMode="auto">
              <a:xfrm>
                <a:off x="2593" y="2159"/>
                <a:ext cx="861" cy="8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b="1"/>
                  <a:t>+</a:t>
                </a:r>
              </a:p>
            </p:txBody>
          </p:sp>
        </p:grpSp>
        <p:sp>
          <p:nvSpPr>
            <p:cNvPr id="18457" name="Oval 12"/>
            <p:cNvSpPr>
              <a:spLocks noChangeArrowheads="1"/>
            </p:cNvSpPr>
            <p:nvPr/>
          </p:nvSpPr>
          <p:spPr bwMode="auto">
            <a:xfrm>
              <a:off x="1198" y="1322"/>
              <a:ext cx="1012" cy="1018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8458" name="Oval 13"/>
            <p:cNvSpPr>
              <a:spLocks noChangeArrowheads="1"/>
            </p:cNvSpPr>
            <p:nvPr/>
          </p:nvSpPr>
          <p:spPr bwMode="auto">
            <a:xfrm>
              <a:off x="1008" y="1152"/>
              <a:ext cx="1392" cy="1358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8459" name="Oval 14"/>
            <p:cNvSpPr>
              <a:spLocks noChangeArrowheads="1"/>
            </p:cNvSpPr>
            <p:nvPr/>
          </p:nvSpPr>
          <p:spPr bwMode="auto">
            <a:xfrm>
              <a:off x="2160" y="1776"/>
              <a:ext cx="95" cy="10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18460" name="Oval 15"/>
            <p:cNvSpPr>
              <a:spLocks noChangeArrowheads="1"/>
            </p:cNvSpPr>
            <p:nvPr/>
          </p:nvSpPr>
          <p:spPr bwMode="auto">
            <a:xfrm>
              <a:off x="1152" y="1776"/>
              <a:ext cx="94" cy="10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18461" name="Oval 16"/>
            <p:cNvSpPr>
              <a:spLocks noChangeArrowheads="1"/>
            </p:cNvSpPr>
            <p:nvPr/>
          </p:nvSpPr>
          <p:spPr bwMode="auto">
            <a:xfrm>
              <a:off x="1680" y="2448"/>
              <a:ext cx="95" cy="10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18462" name="Oval 52"/>
            <p:cNvSpPr>
              <a:spLocks noChangeArrowheads="1"/>
            </p:cNvSpPr>
            <p:nvPr/>
          </p:nvSpPr>
          <p:spPr bwMode="auto">
            <a:xfrm>
              <a:off x="1680" y="1104"/>
              <a:ext cx="95" cy="10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</p:grpSp>
      <p:graphicFrame>
        <p:nvGraphicFramePr>
          <p:cNvPr id="60472" name="Group 56"/>
          <p:cNvGraphicFramePr>
            <a:graphicFrameLocks noGrp="1"/>
          </p:cNvGraphicFramePr>
          <p:nvPr/>
        </p:nvGraphicFramePr>
        <p:xfrm>
          <a:off x="7848600" y="182880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22.990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45" name="Line 62"/>
          <p:cNvSpPr>
            <a:spLocks noChangeShapeType="1"/>
          </p:cNvSpPr>
          <p:nvPr/>
        </p:nvSpPr>
        <p:spPr bwMode="auto">
          <a:xfrm flipH="1">
            <a:off x="7696200" y="25146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0504" name="Group 88"/>
          <p:cNvGraphicFramePr>
            <a:graphicFrameLocks noGrp="1"/>
          </p:cNvGraphicFramePr>
          <p:nvPr/>
        </p:nvGraphicFramePr>
        <p:xfrm>
          <a:off x="1600200" y="4648200"/>
          <a:ext cx="381000" cy="5334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Be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9.012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52" name="Line 89"/>
          <p:cNvSpPr>
            <a:spLocks noChangeShapeType="1"/>
          </p:cNvSpPr>
          <p:nvPr/>
        </p:nvSpPr>
        <p:spPr bwMode="auto">
          <a:xfrm flipV="1">
            <a:off x="1905000" y="41148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485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ea typeface="+mj-ea"/>
                <a:cs typeface="+mj-cs"/>
              </a:rPr>
              <a:t>*Non-Metals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7528" y="1143000"/>
            <a:ext cx="5247392" cy="49530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Location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Most found to the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right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of the zigzag line/staircase on the periodic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table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Chemical Properties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Most have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almost full 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outer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shell, 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thus they tend to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gain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electrons;  some have completely full outer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level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Physical Properties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not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ductile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, not malleable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,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dull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in appearance,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poor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conductors of heat and electricity, most are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gas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at room temperature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2173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19461" name="Picture 13" descr="c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7" y="1638300"/>
            <a:ext cx="20161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6" descr="09_sulfu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876800"/>
            <a:ext cx="15621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7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81640"/>
              </p:ext>
            </p:extLst>
          </p:nvPr>
        </p:nvGraphicFramePr>
        <p:xfrm>
          <a:off x="8310383" y="504104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32.066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79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60035"/>
              </p:ext>
            </p:extLst>
          </p:nvPr>
        </p:nvGraphicFramePr>
        <p:xfrm>
          <a:off x="5746750" y="25146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Cl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35.453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77" name="Line 73"/>
          <p:cNvSpPr>
            <a:spLocks noChangeShapeType="1"/>
          </p:cNvSpPr>
          <p:nvPr/>
        </p:nvSpPr>
        <p:spPr bwMode="auto">
          <a:xfrm>
            <a:off x="624205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8" name="Line 74"/>
          <p:cNvSpPr>
            <a:spLocks noChangeShapeType="1"/>
          </p:cNvSpPr>
          <p:nvPr/>
        </p:nvSpPr>
        <p:spPr bwMode="auto">
          <a:xfrm flipH="1">
            <a:off x="7738883" y="530139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065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Comic Sans MS" charset="0"/>
                <a:ea typeface="+mj-ea"/>
                <a:cs typeface="+mj-cs"/>
              </a:rPr>
              <a:t>Atoms with Full or Almost Full Outer Energy Level</a:t>
            </a:r>
          </a:p>
        </p:txBody>
      </p:sp>
      <p:grpSp>
        <p:nvGrpSpPr>
          <p:cNvPr id="20483" name="Group 11"/>
          <p:cNvGrpSpPr>
            <a:grpSpLocks/>
          </p:cNvGrpSpPr>
          <p:nvPr/>
        </p:nvGrpSpPr>
        <p:grpSpPr bwMode="auto">
          <a:xfrm>
            <a:off x="2514600" y="1828800"/>
            <a:ext cx="4079875" cy="381000"/>
            <a:chOff x="0" y="0"/>
            <a:chExt cx="2570" cy="1959"/>
          </a:xfrm>
        </p:grpSpPr>
        <p:sp>
          <p:nvSpPr>
            <p:cNvPr id="205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20577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570" cy="1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   </a:t>
              </a:r>
            </a:p>
          </p:txBody>
        </p:sp>
      </p:grp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705600" y="5029200"/>
            <a:ext cx="175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7 electrons in outer level – almost full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876800" y="1981200"/>
            <a:ext cx="175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2 electrons in outer level – FULL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371600" y="4419600"/>
            <a:ext cx="175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u="sng">
                <a:latin typeface="Comic Sans MS" charset="0"/>
              </a:rPr>
              <a:t>Notice</a:t>
            </a:r>
            <a:r>
              <a:rPr lang="en-US" sz="1800">
                <a:latin typeface="Comic Sans MS" charset="0"/>
              </a:rPr>
              <a:t>: 6 electrons in outer level – almost full</a:t>
            </a:r>
          </a:p>
        </p:txBody>
      </p:sp>
      <p:grpSp>
        <p:nvGrpSpPr>
          <p:cNvPr id="20487" name="Group 44"/>
          <p:cNvGrpSpPr>
            <a:grpSpLocks/>
          </p:cNvGrpSpPr>
          <p:nvPr/>
        </p:nvGrpSpPr>
        <p:grpSpPr bwMode="auto">
          <a:xfrm>
            <a:off x="1066800" y="1676400"/>
            <a:ext cx="2590800" cy="2590800"/>
            <a:chOff x="1872" y="1728"/>
            <a:chExt cx="2280" cy="2256"/>
          </a:xfrm>
        </p:grpSpPr>
        <p:sp>
          <p:nvSpPr>
            <p:cNvPr id="20549" name="Oval 17"/>
            <p:cNvSpPr>
              <a:spLocks noChangeArrowheads="1"/>
            </p:cNvSpPr>
            <p:nvPr/>
          </p:nvSpPr>
          <p:spPr bwMode="auto">
            <a:xfrm>
              <a:off x="3168" y="2544"/>
              <a:ext cx="288" cy="2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50" name="Oval 18"/>
            <p:cNvSpPr>
              <a:spLocks noChangeArrowheads="1"/>
            </p:cNvSpPr>
            <p:nvPr/>
          </p:nvSpPr>
          <p:spPr bwMode="auto">
            <a:xfrm>
              <a:off x="2591" y="2833"/>
              <a:ext cx="289" cy="2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51" name="Oval 19"/>
            <p:cNvSpPr>
              <a:spLocks noChangeArrowheads="1"/>
            </p:cNvSpPr>
            <p:nvPr/>
          </p:nvSpPr>
          <p:spPr bwMode="auto">
            <a:xfrm>
              <a:off x="3216" y="2687"/>
              <a:ext cx="288" cy="2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52" name="Oval 20"/>
            <p:cNvSpPr>
              <a:spLocks noChangeArrowheads="1"/>
            </p:cNvSpPr>
            <p:nvPr/>
          </p:nvSpPr>
          <p:spPr bwMode="auto">
            <a:xfrm>
              <a:off x="3168" y="2880"/>
              <a:ext cx="288" cy="2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53" name="Oval 21"/>
            <p:cNvSpPr>
              <a:spLocks noChangeArrowheads="1"/>
            </p:cNvSpPr>
            <p:nvPr/>
          </p:nvSpPr>
          <p:spPr bwMode="auto">
            <a:xfrm>
              <a:off x="2688" y="2497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54" name="Oval 22"/>
            <p:cNvSpPr>
              <a:spLocks noChangeArrowheads="1"/>
            </p:cNvSpPr>
            <p:nvPr/>
          </p:nvSpPr>
          <p:spPr bwMode="auto">
            <a:xfrm>
              <a:off x="3072" y="2976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55" name="Oval 23"/>
            <p:cNvSpPr>
              <a:spLocks noChangeArrowheads="1"/>
            </p:cNvSpPr>
            <p:nvPr/>
          </p:nvSpPr>
          <p:spPr bwMode="auto">
            <a:xfrm>
              <a:off x="2881" y="2497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56" name="Oval 24"/>
            <p:cNvSpPr>
              <a:spLocks noChangeArrowheads="1"/>
            </p:cNvSpPr>
            <p:nvPr/>
          </p:nvSpPr>
          <p:spPr bwMode="auto">
            <a:xfrm>
              <a:off x="2640" y="2687"/>
              <a:ext cx="288" cy="28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57" name="Oval 25"/>
            <p:cNvSpPr>
              <a:spLocks noChangeArrowheads="1"/>
            </p:cNvSpPr>
            <p:nvPr/>
          </p:nvSpPr>
          <p:spPr bwMode="auto">
            <a:xfrm>
              <a:off x="2735" y="2976"/>
              <a:ext cx="289" cy="2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grpSp>
          <p:nvGrpSpPr>
            <p:cNvPr id="20558" name="Group 26"/>
            <p:cNvGrpSpPr>
              <a:grpSpLocks/>
            </p:cNvGrpSpPr>
            <p:nvPr/>
          </p:nvGrpSpPr>
          <p:grpSpPr bwMode="auto">
            <a:xfrm>
              <a:off x="2688" y="2544"/>
              <a:ext cx="760" cy="684"/>
              <a:chOff x="1968" y="1584"/>
              <a:chExt cx="2160" cy="1872"/>
            </a:xfrm>
          </p:grpSpPr>
          <p:sp>
            <p:nvSpPr>
              <p:cNvPr id="20570" name="Oval 27"/>
              <p:cNvSpPr>
                <a:spLocks noChangeArrowheads="1"/>
              </p:cNvSpPr>
              <p:nvPr/>
            </p:nvSpPr>
            <p:spPr bwMode="auto">
              <a:xfrm>
                <a:off x="2206" y="1583"/>
                <a:ext cx="866" cy="8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71" name="Oval 28"/>
              <p:cNvSpPr>
                <a:spLocks noChangeArrowheads="1"/>
              </p:cNvSpPr>
              <p:nvPr/>
            </p:nvSpPr>
            <p:spPr bwMode="auto">
              <a:xfrm>
                <a:off x="2929" y="1583"/>
                <a:ext cx="862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72" name="Oval 29"/>
              <p:cNvSpPr>
                <a:spLocks noChangeArrowheads="1"/>
              </p:cNvSpPr>
              <p:nvPr/>
            </p:nvSpPr>
            <p:spPr bwMode="auto">
              <a:xfrm>
                <a:off x="3262" y="2113"/>
                <a:ext cx="866" cy="81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73" name="Oval 30"/>
              <p:cNvSpPr>
                <a:spLocks noChangeArrowheads="1"/>
              </p:cNvSpPr>
              <p:nvPr/>
            </p:nvSpPr>
            <p:spPr bwMode="auto">
              <a:xfrm>
                <a:off x="1968" y="2302"/>
                <a:ext cx="866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74" name="Oval 31"/>
              <p:cNvSpPr>
                <a:spLocks noChangeArrowheads="1"/>
              </p:cNvSpPr>
              <p:nvPr/>
            </p:nvSpPr>
            <p:spPr bwMode="auto">
              <a:xfrm>
                <a:off x="2786" y="2638"/>
                <a:ext cx="862" cy="8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75" name="Oval 32"/>
              <p:cNvSpPr>
                <a:spLocks noChangeArrowheads="1"/>
              </p:cNvSpPr>
              <p:nvPr/>
            </p:nvSpPr>
            <p:spPr bwMode="auto">
              <a:xfrm>
                <a:off x="2591" y="2158"/>
                <a:ext cx="866" cy="8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</p:grpSp>
        <p:sp>
          <p:nvSpPr>
            <p:cNvPr id="20559" name="Oval 33"/>
            <p:cNvSpPr>
              <a:spLocks noChangeArrowheads="1"/>
            </p:cNvSpPr>
            <p:nvPr/>
          </p:nvSpPr>
          <p:spPr bwMode="auto">
            <a:xfrm>
              <a:off x="2976" y="2256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0" name="Oval 34"/>
            <p:cNvSpPr>
              <a:spLocks noChangeArrowheads="1"/>
            </p:cNvSpPr>
            <p:nvPr/>
          </p:nvSpPr>
          <p:spPr bwMode="auto">
            <a:xfrm>
              <a:off x="2976" y="3361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1" name="Oval 35"/>
            <p:cNvSpPr>
              <a:spLocks noChangeArrowheads="1"/>
            </p:cNvSpPr>
            <p:nvPr/>
          </p:nvSpPr>
          <p:spPr bwMode="auto">
            <a:xfrm>
              <a:off x="3697" y="1969"/>
              <a:ext cx="119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2" name="Oval 36"/>
            <p:cNvSpPr>
              <a:spLocks noChangeArrowheads="1"/>
            </p:cNvSpPr>
            <p:nvPr/>
          </p:nvSpPr>
          <p:spPr bwMode="auto">
            <a:xfrm>
              <a:off x="4032" y="2833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3" name="Oval 37"/>
            <p:cNvSpPr>
              <a:spLocks noChangeArrowheads="1"/>
            </p:cNvSpPr>
            <p:nvPr/>
          </p:nvSpPr>
          <p:spPr bwMode="auto">
            <a:xfrm>
              <a:off x="3648" y="3696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4" name="Oval 38"/>
            <p:cNvSpPr>
              <a:spLocks noChangeArrowheads="1"/>
            </p:cNvSpPr>
            <p:nvPr/>
          </p:nvSpPr>
          <p:spPr bwMode="auto">
            <a:xfrm>
              <a:off x="2304" y="3743"/>
              <a:ext cx="120" cy="11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5" name="Oval 39"/>
            <p:cNvSpPr>
              <a:spLocks noChangeArrowheads="1"/>
            </p:cNvSpPr>
            <p:nvPr/>
          </p:nvSpPr>
          <p:spPr bwMode="auto">
            <a:xfrm>
              <a:off x="2256" y="1969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66" name="Oval 40"/>
            <p:cNvSpPr>
              <a:spLocks noChangeArrowheads="1"/>
            </p:cNvSpPr>
            <p:nvPr/>
          </p:nvSpPr>
          <p:spPr bwMode="auto">
            <a:xfrm>
              <a:off x="1872" y="2833"/>
              <a:ext cx="120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-</a:t>
              </a:r>
            </a:p>
          </p:txBody>
        </p:sp>
        <p:sp>
          <p:nvSpPr>
            <p:cNvPr id="20567" name="Oval 41"/>
            <p:cNvSpPr>
              <a:spLocks noChangeArrowheads="1"/>
            </p:cNvSpPr>
            <p:nvPr/>
          </p:nvSpPr>
          <p:spPr bwMode="auto">
            <a:xfrm>
              <a:off x="3120" y="2592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68" name="Oval 42"/>
            <p:cNvSpPr>
              <a:spLocks noChangeArrowheads="1"/>
            </p:cNvSpPr>
            <p:nvPr/>
          </p:nvSpPr>
          <p:spPr bwMode="auto">
            <a:xfrm>
              <a:off x="2448" y="2304"/>
              <a:ext cx="1200" cy="1103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69" name="Oval 43"/>
            <p:cNvSpPr>
              <a:spLocks noChangeArrowheads="1"/>
            </p:cNvSpPr>
            <p:nvPr/>
          </p:nvSpPr>
          <p:spPr bwMode="auto">
            <a:xfrm>
              <a:off x="1920" y="1728"/>
              <a:ext cx="2209" cy="2256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20488" name="Group 97"/>
          <p:cNvGrpSpPr>
            <a:grpSpLocks/>
          </p:cNvGrpSpPr>
          <p:nvPr/>
        </p:nvGrpSpPr>
        <p:grpSpPr bwMode="auto">
          <a:xfrm>
            <a:off x="3886200" y="3657600"/>
            <a:ext cx="2679700" cy="2800350"/>
            <a:chOff x="3648" y="1056"/>
            <a:chExt cx="1688" cy="1764"/>
          </a:xfrm>
        </p:grpSpPr>
        <p:sp>
          <p:nvSpPr>
            <p:cNvPr id="20518" name="Oval 93"/>
            <p:cNvSpPr>
              <a:spLocks noChangeArrowheads="1"/>
            </p:cNvSpPr>
            <p:nvPr/>
          </p:nvSpPr>
          <p:spPr bwMode="auto">
            <a:xfrm>
              <a:off x="4560" y="1632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19" name="Oval 94"/>
            <p:cNvSpPr>
              <a:spLocks noChangeArrowheads="1"/>
            </p:cNvSpPr>
            <p:nvPr/>
          </p:nvSpPr>
          <p:spPr bwMode="auto">
            <a:xfrm>
              <a:off x="4272" y="206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20" name="Oval 95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21" name="Oval 96"/>
            <p:cNvSpPr>
              <a:spLocks noChangeArrowheads="1"/>
            </p:cNvSpPr>
            <p:nvPr/>
          </p:nvSpPr>
          <p:spPr bwMode="auto">
            <a:xfrm>
              <a:off x="4656" y="2016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22" name="Oval 88"/>
            <p:cNvSpPr>
              <a:spLocks noChangeArrowheads="1"/>
            </p:cNvSpPr>
            <p:nvPr/>
          </p:nvSpPr>
          <p:spPr bwMode="auto">
            <a:xfrm>
              <a:off x="4176" y="1968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23" name="Oval 91"/>
            <p:cNvSpPr>
              <a:spLocks noChangeArrowheads="1"/>
            </p:cNvSpPr>
            <p:nvPr/>
          </p:nvSpPr>
          <p:spPr bwMode="auto">
            <a:xfrm>
              <a:off x="4416" y="16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24" name="Oval 92"/>
            <p:cNvSpPr>
              <a:spLocks noChangeArrowheads="1"/>
            </p:cNvSpPr>
            <p:nvPr/>
          </p:nvSpPr>
          <p:spPr bwMode="auto">
            <a:xfrm>
              <a:off x="4512" y="2016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grpSp>
          <p:nvGrpSpPr>
            <p:cNvPr id="20525" name="Group 78"/>
            <p:cNvGrpSpPr>
              <a:grpSpLocks/>
            </p:cNvGrpSpPr>
            <p:nvPr/>
          </p:nvGrpSpPr>
          <p:grpSpPr bwMode="auto">
            <a:xfrm>
              <a:off x="3648" y="1056"/>
              <a:ext cx="1688" cy="1764"/>
              <a:chOff x="3530" y="1746"/>
              <a:chExt cx="1688" cy="1764"/>
            </a:xfrm>
          </p:grpSpPr>
          <p:sp>
            <p:nvSpPr>
              <p:cNvPr id="20526" name="Oval 46"/>
              <p:cNvSpPr>
                <a:spLocks noChangeArrowheads="1"/>
              </p:cNvSpPr>
              <p:nvPr/>
            </p:nvSpPr>
            <p:spPr bwMode="auto">
              <a:xfrm>
                <a:off x="4474" y="2393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27" name="Oval 48"/>
              <p:cNvSpPr>
                <a:spLocks noChangeArrowheads="1"/>
              </p:cNvSpPr>
              <p:nvPr/>
            </p:nvSpPr>
            <p:spPr bwMode="auto">
              <a:xfrm>
                <a:off x="4510" y="250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28" name="Oval 49"/>
              <p:cNvSpPr>
                <a:spLocks noChangeArrowheads="1"/>
              </p:cNvSpPr>
              <p:nvPr/>
            </p:nvSpPr>
            <p:spPr bwMode="auto">
              <a:xfrm>
                <a:off x="4368" y="2688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29" name="Oval 50"/>
              <p:cNvSpPr>
                <a:spLocks noChangeArrowheads="1"/>
              </p:cNvSpPr>
              <p:nvPr/>
            </p:nvSpPr>
            <p:spPr bwMode="auto">
              <a:xfrm>
                <a:off x="4111" y="2355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30" name="Oval 52"/>
              <p:cNvSpPr>
                <a:spLocks noChangeArrowheads="1"/>
              </p:cNvSpPr>
              <p:nvPr/>
            </p:nvSpPr>
            <p:spPr bwMode="auto">
              <a:xfrm>
                <a:off x="4256" y="2355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1" name="Oval 53"/>
              <p:cNvSpPr>
                <a:spLocks noChangeArrowheads="1"/>
              </p:cNvSpPr>
              <p:nvPr/>
            </p:nvSpPr>
            <p:spPr bwMode="auto">
              <a:xfrm>
                <a:off x="4074" y="250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2" name="Oval 54"/>
              <p:cNvSpPr>
                <a:spLocks noChangeArrowheads="1"/>
              </p:cNvSpPr>
              <p:nvPr/>
            </p:nvSpPr>
            <p:spPr bwMode="auto">
              <a:xfrm>
                <a:off x="4224" y="2736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3" name="Oval 56"/>
              <p:cNvSpPr>
                <a:spLocks noChangeArrowheads="1"/>
              </p:cNvSpPr>
              <p:nvPr/>
            </p:nvSpPr>
            <p:spPr bwMode="auto">
              <a:xfrm>
                <a:off x="4192" y="2400"/>
                <a:ext cx="229" cy="23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4" name="Oval 57"/>
              <p:cNvSpPr>
                <a:spLocks noChangeArrowheads="1"/>
              </p:cNvSpPr>
              <p:nvPr/>
            </p:nvSpPr>
            <p:spPr bwMode="auto">
              <a:xfrm>
                <a:off x="4383" y="2400"/>
                <a:ext cx="230" cy="2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35" name="Oval 58"/>
              <p:cNvSpPr>
                <a:spLocks noChangeArrowheads="1"/>
              </p:cNvSpPr>
              <p:nvPr/>
            </p:nvSpPr>
            <p:spPr bwMode="auto">
              <a:xfrm>
                <a:off x="4472" y="2553"/>
                <a:ext cx="230" cy="23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6" name="Oval 59"/>
              <p:cNvSpPr>
                <a:spLocks noChangeArrowheads="1"/>
              </p:cNvSpPr>
              <p:nvPr/>
            </p:nvSpPr>
            <p:spPr bwMode="auto">
              <a:xfrm>
                <a:off x="4128" y="2608"/>
                <a:ext cx="230" cy="23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5400" b="1"/>
              </a:p>
            </p:txBody>
          </p:sp>
          <p:sp>
            <p:nvSpPr>
              <p:cNvPr id="20537" name="Oval 61"/>
              <p:cNvSpPr>
                <a:spLocks noChangeArrowheads="1"/>
              </p:cNvSpPr>
              <p:nvPr/>
            </p:nvSpPr>
            <p:spPr bwMode="auto">
              <a:xfrm>
                <a:off x="4294" y="2567"/>
                <a:ext cx="229" cy="23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 b="1"/>
                  <a:t>+</a:t>
                </a:r>
              </a:p>
            </p:txBody>
          </p:sp>
          <p:sp>
            <p:nvSpPr>
              <p:cNvPr id="20538" name="Oval 62"/>
              <p:cNvSpPr>
                <a:spLocks noChangeArrowheads="1"/>
              </p:cNvSpPr>
              <p:nvPr/>
            </p:nvSpPr>
            <p:spPr bwMode="auto">
              <a:xfrm>
                <a:off x="4328" y="2165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39" name="Oval 63"/>
              <p:cNvSpPr>
                <a:spLocks noChangeArrowheads="1"/>
              </p:cNvSpPr>
              <p:nvPr/>
            </p:nvSpPr>
            <p:spPr bwMode="auto">
              <a:xfrm>
                <a:off x="4328" y="303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0" name="Oval 64"/>
              <p:cNvSpPr>
                <a:spLocks noChangeArrowheads="1"/>
              </p:cNvSpPr>
              <p:nvPr/>
            </p:nvSpPr>
            <p:spPr bwMode="auto">
              <a:xfrm>
                <a:off x="4873" y="1936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1" name="Oval 65"/>
              <p:cNvSpPr>
                <a:spLocks noChangeArrowheads="1"/>
              </p:cNvSpPr>
              <p:nvPr/>
            </p:nvSpPr>
            <p:spPr bwMode="auto">
              <a:xfrm>
                <a:off x="5127" y="2621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2" name="Oval 66"/>
              <p:cNvSpPr>
                <a:spLocks noChangeArrowheads="1"/>
              </p:cNvSpPr>
              <p:nvPr/>
            </p:nvSpPr>
            <p:spPr bwMode="auto">
              <a:xfrm>
                <a:off x="4800" y="3268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3" name="Oval 67"/>
              <p:cNvSpPr>
                <a:spLocks noChangeArrowheads="1"/>
              </p:cNvSpPr>
              <p:nvPr/>
            </p:nvSpPr>
            <p:spPr bwMode="auto">
              <a:xfrm>
                <a:off x="3784" y="3230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4" name="Oval 68"/>
              <p:cNvSpPr>
                <a:spLocks noChangeArrowheads="1"/>
              </p:cNvSpPr>
              <p:nvPr/>
            </p:nvSpPr>
            <p:spPr bwMode="auto">
              <a:xfrm>
                <a:off x="3784" y="1936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5" name="Oval 71"/>
              <p:cNvSpPr>
                <a:spLocks noChangeArrowheads="1"/>
              </p:cNvSpPr>
              <p:nvPr/>
            </p:nvSpPr>
            <p:spPr bwMode="auto">
              <a:xfrm>
                <a:off x="3929" y="2203"/>
                <a:ext cx="908" cy="87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0546" name="Oval 72"/>
              <p:cNvSpPr>
                <a:spLocks noChangeArrowheads="1"/>
              </p:cNvSpPr>
              <p:nvPr/>
            </p:nvSpPr>
            <p:spPr bwMode="auto">
              <a:xfrm>
                <a:off x="3530" y="1784"/>
                <a:ext cx="1670" cy="167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0547" name="Oval 73"/>
              <p:cNvSpPr>
                <a:spLocks noChangeArrowheads="1"/>
              </p:cNvSpPr>
              <p:nvPr/>
            </p:nvSpPr>
            <p:spPr bwMode="auto">
              <a:xfrm>
                <a:off x="4365" y="3420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  <p:sp>
            <p:nvSpPr>
              <p:cNvPr id="20548" name="Oval 74"/>
              <p:cNvSpPr>
                <a:spLocks noChangeArrowheads="1"/>
              </p:cNvSpPr>
              <p:nvPr/>
            </p:nvSpPr>
            <p:spPr bwMode="auto">
              <a:xfrm>
                <a:off x="4328" y="1746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000" b="1"/>
                  <a:t>-</a:t>
                </a:r>
              </a:p>
            </p:txBody>
          </p:sp>
        </p:grpSp>
      </p:grpSp>
      <p:grpSp>
        <p:nvGrpSpPr>
          <p:cNvPr id="20489" name="Group 87"/>
          <p:cNvGrpSpPr>
            <a:grpSpLocks/>
          </p:cNvGrpSpPr>
          <p:nvPr/>
        </p:nvGrpSpPr>
        <p:grpSpPr bwMode="auto">
          <a:xfrm>
            <a:off x="6705600" y="1828800"/>
            <a:ext cx="1447800" cy="1447800"/>
            <a:chOff x="3456" y="960"/>
            <a:chExt cx="1392" cy="1344"/>
          </a:xfrm>
        </p:grpSpPr>
        <p:sp>
          <p:nvSpPr>
            <p:cNvPr id="20511" name="Oval 79"/>
            <p:cNvSpPr>
              <a:spLocks noChangeArrowheads="1"/>
            </p:cNvSpPr>
            <p:nvPr/>
          </p:nvSpPr>
          <p:spPr bwMode="auto">
            <a:xfrm>
              <a:off x="4080" y="1488"/>
              <a:ext cx="383" cy="38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12" name="Oval 85"/>
            <p:cNvSpPr>
              <a:spLocks noChangeArrowheads="1"/>
            </p:cNvSpPr>
            <p:nvPr/>
          </p:nvSpPr>
          <p:spPr bwMode="auto">
            <a:xfrm>
              <a:off x="4031" y="1345"/>
              <a:ext cx="385" cy="38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13" name="Oval 80"/>
            <p:cNvSpPr>
              <a:spLocks noChangeArrowheads="1"/>
            </p:cNvSpPr>
            <p:nvPr/>
          </p:nvSpPr>
          <p:spPr bwMode="auto">
            <a:xfrm>
              <a:off x="3888" y="1345"/>
              <a:ext cx="385" cy="3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5400" b="1"/>
            </a:p>
          </p:txBody>
        </p:sp>
        <p:sp>
          <p:nvSpPr>
            <p:cNvPr id="20514" name="Oval 81"/>
            <p:cNvSpPr>
              <a:spLocks noChangeArrowheads="1"/>
            </p:cNvSpPr>
            <p:nvPr/>
          </p:nvSpPr>
          <p:spPr bwMode="auto">
            <a:xfrm>
              <a:off x="3888" y="1488"/>
              <a:ext cx="385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 b="1"/>
                <a:t>+</a:t>
              </a:r>
            </a:p>
          </p:txBody>
        </p:sp>
        <p:sp>
          <p:nvSpPr>
            <p:cNvPr id="20515" name="Oval 83"/>
            <p:cNvSpPr>
              <a:spLocks noChangeArrowheads="1"/>
            </p:cNvSpPr>
            <p:nvPr/>
          </p:nvSpPr>
          <p:spPr bwMode="auto">
            <a:xfrm>
              <a:off x="3456" y="960"/>
              <a:ext cx="1345" cy="1344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16" name="Oval 82"/>
            <p:cNvSpPr>
              <a:spLocks noChangeArrowheads="1"/>
            </p:cNvSpPr>
            <p:nvPr/>
          </p:nvSpPr>
          <p:spPr bwMode="auto">
            <a:xfrm>
              <a:off x="4705" y="1681"/>
              <a:ext cx="143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  <p:sp>
          <p:nvSpPr>
            <p:cNvPr id="20517" name="Oval 86"/>
            <p:cNvSpPr>
              <a:spLocks noChangeArrowheads="1"/>
            </p:cNvSpPr>
            <p:nvPr/>
          </p:nvSpPr>
          <p:spPr bwMode="auto">
            <a:xfrm>
              <a:off x="3552" y="1104"/>
              <a:ext cx="143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-</a:t>
              </a:r>
            </a:p>
          </p:txBody>
        </p:sp>
      </p:grpSp>
      <p:graphicFrame>
        <p:nvGraphicFramePr>
          <p:cNvPr id="29821" name="Group 125"/>
          <p:cNvGraphicFramePr>
            <a:graphicFrameLocks noGrp="1"/>
          </p:cNvGraphicFramePr>
          <p:nvPr/>
        </p:nvGraphicFramePr>
        <p:xfrm>
          <a:off x="3124200" y="59436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18.998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820" name="Group 124"/>
          <p:cNvGraphicFramePr>
            <a:graphicFrameLocks noGrp="1"/>
          </p:cNvGraphicFramePr>
          <p:nvPr/>
        </p:nvGraphicFramePr>
        <p:xfrm>
          <a:off x="4191000" y="16764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15.999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822" name="Group 126"/>
          <p:cNvGraphicFramePr>
            <a:graphicFrameLocks noGrp="1"/>
          </p:cNvGraphicFramePr>
          <p:nvPr/>
        </p:nvGraphicFramePr>
        <p:xfrm>
          <a:off x="8153400" y="3581400"/>
          <a:ext cx="381000" cy="5334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4.003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08" name="Line 132"/>
          <p:cNvSpPr>
            <a:spLocks noChangeShapeType="1"/>
          </p:cNvSpPr>
          <p:nvPr/>
        </p:nvSpPr>
        <p:spPr bwMode="auto">
          <a:xfrm flipH="1" flipV="1">
            <a:off x="8077200" y="3124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9" name="Line 133"/>
          <p:cNvSpPr>
            <a:spLocks noChangeShapeType="1"/>
          </p:cNvSpPr>
          <p:nvPr/>
        </p:nvSpPr>
        <p:spPr bwMode="auto">
          <a:xfrm flipV="1">
            <a:off x="3581400" y="58674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0" name="Line 134"/>
          <p:cNvSpPr>
            <a:spLocks noChangeShapeType="1"/>
          </p:cNvSpPr>
          <p:nvPr/>
        </p:nvSpPr>
        <p:spPr bwMode="auto">
          <a:xfrm flipH="1">
            <a:off x="3657600" y="19812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357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297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6399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ea typeface="+mj-ea"/>
                <a:cs typeface="+mj-cs"/>
              </a:rPr>
              <a:t>*Metalloids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2231" y="1074657"/>
            <a:ext cx="4813169" cy="549582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Location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Border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the zigzag line/staircase on the periodic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table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Chemical Properties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Most atoms have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½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(≈) complete set of electrons in outer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level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	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Physical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Metalloids have </a:t>
            </a:r>
            <a:r>
              <a:rPr lang="en-US" sz="2400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properties of both </a:t>
            </a:r>
            <a:r>
              <a:rPr lang="en-US" sz="2400" u="sng" dirty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metals and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non-metals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They are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semi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 conductors, which means they conduct heat and electricity better than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nonmetals, </a:t>
            </a:r>
            <a:r>
              <a:rPr lang="en-US" sz="2400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but not as good as </a:t>
            </a:r>
            <a:r>
              <a:rPr lang="en-US" sz="2400" u="sng" dirty="0" smtClean="0">
                <a:latin typeface="Times New Roman" panose="02020603050405020304" pitchFamily="18" charset="0"/>
                <a:ea typeface="MS PGothic" charset="0"/>
                <a:cs typeface="Times New Roman" panose="02020603050405020304" pitchFamily="18" charset="0"/>
              </a:rPr>
              <a:t>metals </a:t>
            </a:r>
            <a:endParaRPr lang="en-US" sz="2400" u="sng" dirty="0">
              <a:latin typeface="Times New Roman" panose="02020603050405020304" pitchFamily="18" charset="0"/>
              <a:ea typeface="MS PGothic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10" descr="Bo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910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" descr="Sil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5105400" y="4767263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10.811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458" name="Group 50"/>
          <p:cNvGraphicFramePr>
            <a:graphicFrameLocks noGrp="1"/>
          </p:cNvGraphicFramePr>
          <p:nvPr/>
        </p:nvGraphicFramePr>
        <p:xfrm>
          <a:off x="7893050" y="2471738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28.086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24" name="Line 51"/>
          <p:cNvSpPr>
            <a:spLocks noChangeShapeType="1"/>
          </p:cNvSpPr>
          <p:nvPr/>
        </p:nvSpPr>
        <p:spPr bwMode="auto">
          <a:xfrm>
            <a:off x="5595938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5" name="Line 52"/>
          <p:cNvSpPr>
            <a:spLocks noChangeShapeType="1"/>
          </p:cNvSpPr>
          <p:nvPr/>
        </p:nvSpPr>
        <p:spPr bwMode="auto">
          <a:xfrm flipH="1">
            <a:off x="739140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6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387</Words>
  <Application>Microsoft Office PowerPoint</Application>
  <PresentationFormat>On-screen Show (4:3)</PresentationFormat>
  <Paragraphs>237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Comic Sans MS</vt:lpstr>
      <vt:lpstr>Times New Roman</vt:lpstr>
      <vt:lpstr>Wingdings</vt:lpstr>
      <vt:lpstr>Office Theme</vt:lpstr>
      <vt:lpstr>#36 Metals, nonmetals, and metalloids notes</vt:lpstr>
      <vt:lpstr>PowerPoint Presentation</vt:lpstr>
      <vt:lpstr>Read handout and answer the following: </vt:lpstr>
      <vt:lpstr>PowerPoint Presentation</vt:lpstr>
      <vt:lpstr>*Metals</vt:lpstr>
      <vt:lpstr>Atoms with Few Electrons in their Outer Energy Level</vt:lpstr>
      <vt:lpstr>*Non-Metals</vt:lpstr>
      <vt:lpstr>Atoms with Full or Almost Full Outer Energy Level</vt:lpstr>
      <vt:lpstr>*Metalloids</vt:lpstr>
      <vt:lpstr>Atoms with ½ (≈) Complete Outer Energy Level</vt:lpstr>
      <vt:lpstr>Determine the atomic mass and atomic # without using a periodic table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21</cp:revision>
  <cp:lastPrinted>2018-12-03T14:02:55Z</cp:lastPrinted>
  <dcterms:created xsi:type="dcterms:W3CDTF">2016-12-01T03:54:10Z</dcterms:created>
  <dcterms:modified xsi:type="dcterms:W3CDTF">2019-12-10T18:04:04Z</dcterms:modified>
</cp:coreProperties>
</file>