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56" d="100"/>
          <a:sy n="156" d="100"/>
        </p:scale>
        <p:origin x="-104" y="-54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560505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britannica.com/science/neritic-zon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ritannica.com/science/neritic-zone" TargetMode="External"/><Relationship Id="rId4" Type="http://schemas.openxmlformats.org/officeDocument/2006/relationships/hyperlink" Target="https://www.dictionary.com/browse/continental-shel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nationalgeographic.org/encyclopedia/continental-shel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sciencestruck.com/interesting-facts-about-neritic-zon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4497ba861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4497ba861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43495743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43495743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https://www.britannica.com/science/neritic-zone</a:t>
            </a: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6a6c7e8a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6a6c7e8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https://www.britannica.com/science/neritic-zone</a:t>
            </a:r>
            <a:endParaRPr/>
          </a:p>
          <a:p>
            <a:pPr marL="0" lvl="0" indent="0" algn="l" rtl="0">
              <a:spcBef>
                <a:spcPts val="0"/>
              </a:spcBef>
              <a:spcAft>
                <a:spcPts val="0"/>
              </a:spcAft>
              <a:buNone/>
            </a:pPr>
            <a:r>
              <a:rPr lang="en" u="sng">
                <a:solidFill>
                  <a:schemeClr val="hlink"/>
                </a:solidFill>
                <a:hlinkClick r:id="rId4"/>
              </a:rPr>
              <a:t>https://www.dictionary.com/browse/continental-shelf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434957434_1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434957434_1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https://www.nationalgeographic.org/encyclopedia/continental-shelf/</a:t>
            </a:r>
            <a:r>
              <a:rPr lang="en"/>
              <a:t> ,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434957434_1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434957434_1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434957434_1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434957434_1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434957434_1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434957434_1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434957434_1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434957434_1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https://sciencestruck.com/interesting-facts-about-neritic-zone</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6a6c7e8a3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6a6c7e8a3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Correct answer for #3: 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3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2548025" y="365850"/>
            <a:ext cx="6186600" cy="187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latin typeface="Architects Daughter"/>
                <a:ea typeface="Architects Daughter"/>
                <a:cs typeface="Architects Daughter"/>
                <a:sym typeface="Architects Daughter"/>
              </a:rPr>
              <a:t>Neritic Zone </a:t>
            </a:r>
            <a:endParaRPr sz="7200">
              <a:latin typeface="Architects Daughter"/>
              <a:ea typeface="Architects Daughter"/>
              <a:cs typeface="Architects Daughter"/>
              <a:sym typeface="Architects Daughter"/>
            </a:endParaRPr>
          </a:p>
        </p:txBody>
      </p:sp>
      <p:sp>
        <p:nvSpPr>
          <p:cNvPr id="135" name="Google Shape;135;p13"/>
          <p:cNvSpPr txBox="1">
            <a:spLocks noGrp="1"/>
          </p:cNvSpPr>
          <p:nvPr>
            <p:ph type="subTitle" idx="1"/>
          </p:nvPr>
        </p:nvSpPr>
        <p:spPr>
          <a:xfrm>
            <a:off x="209950" y="3616675"/>
            <a:ext cx="4257000" cy="7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Kieran Velez, Robby Frye, Davis Jorgensen, and Lilliam Urquilla </a:t>
            </a:r>
            <a:endParaRPr sz="1500"/>
          </a:p>
        </p:txBody>
      </p:sp>
      <p:pic>
        <p:nvPicPr>
          <p:cNvPr id="136" name="Google Shape;136;p13" descr="Image result for neritic zone"/>
          <p:cNvPicPr preferRelativeResize="0"/>
          <p:nvPr/>
        </p:nvPicPr>
        <p:blipFill>
          <a:blip r:embed="rId3">
            <a:alphaModFix/>
          </a:blip>
          <a:stretch>
            <a:fillRect/>
          </a:stretch>
        </p:blipFill>
        <p:spPr>
          <a:xfrm>
            <a:off x="4789700" y="1877775"/>
            <a:ext cx="4354300" cy="3265725"/>
          </a:xfrm>
          <a:prstGeom prst="rect">
            <a:avLst/>
          </a:prstGeom>
          <a:noFill/>
          <a:ln>
            <a:noFill/>
          </a:ln>
        </p:spPr>
      </p:pic>
      <p:sp>
        <p:nvSpPr>
          <p:cNvPr id="137" name="Google Shape;137;p13"/>
          <p:cNvSpPr txBox="1"/>
          <p:nvPr/>
        </p:nvSpPr>
        <p:spPr>
          <a:xfrm>
            <a:off x="349900" y="81650"/>
            <a:ext cx="174900" cy="1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R</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2"/>
          <p:cNvSpPr txBox="1">
            <a:spLocks noGrp="1"/>
          </p:cNvSpPr>
          <p:nvPr>
            <p:ph type="title"/>
          </p:nvPr>
        </p:nvSpPr>
        <p:spPr>
          <a:xfrm>
            <a:off x="1297500" y="1254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Answers</a:t>
            </a:r>
            <a:r>
              <a:rPr lang="en"/>
              <a:t>:</a:t>
            </a:r>
            <a:endParaRPr/>
          </a:p>
        </p:txBody>
      </p:sp>
      <p:sp>
        <p:nvSpPr>
          <p:cNvPr id="217" name="Google Shape;217;p22"/>
          <p:cNvSpPr txBox="1">
            <a:spLocks noGrp="1"/>
          </p:cNvSpPr>
          <p:nvPr>
            <p:ph type="body" idx="1"/>
          </p:nvPr>
        </p:nvSpPr>
        <p:spPr>
          <a:xfrm>
            <a:off x="1073100" y="517875"/>
            <a:ext cx="7263300" cy="4392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The continental shelf differs from the continental slope by the shelf is the relatively shallow part of the ocean that we can walk on and slowly slopes down until it reaches the continental slope. The slope is the part of the seafloor that drops off very drastically into the deep ocean</a:t>
            </a:r>
            <a:endParaRPr sz="1800"/>
          </a:p>
          <a:p>
            <a:pPr marL="457200" lvl="0" indent="0" algn="l" rtl="0">
              <a:spcBef>
                <a:spcPts val="1600"/>
              </a:spcBef>
              <a:spcAft>
                <a:spcPts val="0"/>
              </a:spcAft>
              <a:buNone/>
            </a:pPr>
            <a:endParaRPr sz="1000"/>
          </a:p>
          <a:p>
            <a:pPr marL="457200" lvl="0" indent="-342900" algn="l" rtl="0">
              <a:spcBef>
                <a:spcPts val="1600"/>
              </a:spcBef>
              <a:spcAft>
                <a:spcPts val="0"/>
              </a:spcAft>
              <a:buSzPts val="1800"/>
              <a:buAutoNum type="arabicPeriod"/>
            </a:pPr>
            <a:r>
              <a:rPr lang="en" sz="1800"/>
              <a:t> The reason that  plankton and other bottom dwelling organisms are able to go through the process of photosynthesis is because of the amount of sunlight that is constantly penetrating through this layer. </a:t>
            </a:r>
            <a:endParaRPr sz="1800"/>
          </a:p>
          <a:p>
            <a:pPr marL="457200" lvl="0" indent="0" algn="l" rtl="0">
              <a:spcBef>
                <a:spcPts val="1600"/>
              </a:spcBef>
              <a:spcAft>
                <a:spcPts val="0"/>
              </a:spcAft>
              <a:buNone/>
            </a:pPr>
            <a:endParaRPr sz="1000"/>
          </a:p>
          <a:p>
            <a:pPr marL="457200" lvl="0" indent="-342900" algn="l" rtl="0">
              <a:spcBef>
                <a:spcPts val="1600"/>
              </a:spcBef>
              <a:spcAft>
                <a:spcPts val="1600"/>
              </a:spcAft>
              <a:buSzPts val="1800"/>
              <a:buAutoNum type="arabicPeriod"/>
            </a:pPr>
            <a:r>
              <a:rPr lang="en" sz="1800"/>
              <a:t>The maximum depth of the neritic zone is </a:t>
            </a:r>
            <a:r>
              <a:rPr lang="en" sz="1800" b="1" u="sng"/>
              <a:t>C</a:t>
            </a:r>
            <a:r>
              <a:rPr lang="en" sz="1800"/>
              <a:t> , 660 feet. </a:t>
            </a:r>
            <a:endParaRPr sz="1800"/>
          </a:p>
        </p:txBody>
      </p:sp>
      <p:sp>
        <p:nvSpPr>
          <p:cNvPr id="218" name="Google Shape;218;p22"/>
          <p:cNvSpPr txBox="1"/>
          <p:nvPr/>
        </p:nvSpPr>
        <p:spPr>
          <a:xfrm>
            <a:off x="151625" y="116625"/>
            <a:ext cx="734700" cy="3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K</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Motto	</a:t>
            </a:r>
            <a:endParaRPr b="1"/>
          </a:p>
        </p:txBody>
      </p:sp>
      <p:sp>
        <p:nvSpPr>
          <p:cNvPr id="143" name="Google Shape;143;p14"/>
          <p:cNvSpPr txBox="1">
            <a:spLocks noGrp="1"/>
          </p:cNvSpPr>
          <p:nvPr>
            <p:ph type="body" idx="1"/>
          </p:nvPr>
        </p:nvSpPr>
        <p:spPr>
          <a:xfrm>
            <a:off x="719700" y="1387925"/>
            <a:ext cx="7704600" cy="293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4800" u="sng"/>
              <a:t>We are the place where the sun does shine!</a:t>
            </a:r>
            <a:endParaRPr sz="4800" u="sng"/>
          </a:p>
        </p:txBody>
      </p:sp>
      <p:pic>
        <p:nvPicPr>
          <p:cNvPr id="144" name="Google Shape;144;p14"/>
          <p:cNvPicPr preferRelativeResize="0"/>
          <p:nvPr/>
        </p:nvPicPr>
        <p:blipFill>
          <a:blip r:embed="rId3">
            <a:alphaModFix/>
          </a:blip>
          <a:stretch>
            <a:fillRect/>
          </a:stretch>
        </p:blipFill>
        <p:spPr>
          <a:xfrm>
            <a:off x="5022484" y="2209800"/>
            <a:ext cx="3911593" cy="2933703"/>
          </a:xfrm>
          <a:prstGeom prst="rect">
            <a:avLst/>
          </a:prstGeom>
          <a:noFill/>
          <a:ln>
            <a:noFill/>
          </a:ln>
        </p:spPr>
      </p:pic>
      <p:pic>
        <p:nvPicPr>
          <p:cNvPr id="145" name="Google Shape;145;p14"/>
          <p:cNvPicPr preferRelativeResize="0"/>
          <p:nvPr/>
        </p:nvPicPr>
        <p:blipFill>
          <a:blip r:embed="rId4">
            <a:alphaModFix/>
          </a:blip>
          <a:stretch>
            <a:fillRect/>
          </a:stretch>
        </p:blipFill>
        <p:spPr>
          <a:xfrm>
            <a:off x="7027125" y="-207637"/>
            <a:ext cx="2116874" cy="2116874"/>
          </a:xfrm>
          <a:prstGeom prst="rect">
            <a:avLst/>
          </a:prstGeom>
          <a:noFill/>
          <a:ln>
            <a:noFill/>
          </a:ln>
        </p:spPr>
      </p:pic>
      <p:sp>
        <p:nvSpPr>
          <p:cNvPr id="146" name="Google Shape;146;p14"/>
          <p:cNvSpPr txBox="1"/>
          <p:nvPr/>
        </p:nvSpPr>
        <p:spPr>
          <a:xfrm>
            <a:off x="0" y="0"/>
            <a:ext cx="233400" cy="2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D</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What is the Neritic Zone?</a:t>
            </a:r>
            <a:endParaRPr b="1"/>
          </a:p>
        </p:txBody>
      </p:sp>
      <p:sp>
        <p:nvSpPr>
          <p:cNvPr id="152" name="Google Shape;152;p15"/>
          <p:cNvSpPr txBox="1">
            <a:spLocks noGrp="1"/>
          </p:cNvSpPr>
          <p:nvPr>
            <p:ph type="body" idx="1"/>
          </p:nvPr>
        </p:nvSpPr>
        <p:spPr>
          <a:xfrm>
            <a:off x="719700" y="1104900"/>
            <a:ext cx="7704600" cy="29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a:p>
            <a:pPr marL="0" lvl="0" indent="0" algn="l" rtl="0">
              <a:spcBef>
                <a:spcPts val="1600"/>
              </a:spcBef>
              <a:spcAft>
                <a:spcPts val="0"/>
              </a:spcAft>
              <a:buNone/>
            </a:pPr>
            <a:r>
              <a:rPr lang="en" sz="1500"/>
              <a:t>The neritic zone of the ocean is the top 660 feet (200 meters) of the ocean completely lit by the sun. This sunlight allows many organisms to photosynthesize. </a:t>
            </a:r>
            <a:endParaRPr sz="1500"/>
          </a:p>
          <a:p>
            <a:pPr marL="0" lvl="0" indent="0" algn="l" rtl="0">
              <a:spcBef>
                <a:spcPts val="1600"/>
              </a:spcBef>
              <a:spcAft>
                <a:spcPts val="1600"/>
              </a:spcAft>
              <a:buNone/>
            </a:pPr>
            <a:r>
              <a:rPr lang="en" sz="1500"/>
              <a:t>This zone sits on the continental shelf, which is the relatively shallow part of the ocean compared to the depths of the open ocean. The zone goes all the way up to  the continental slope, where the land drops off from the edge of the shelf into the deep sea. We will go into more description in a later slide.</a:t>
            </a:r>
            <a:endParaRPr sz="1500"/>
          </a:p>
        </p:txBody>
      </p:sp>
      <p:pic>
        <p:nvPicPr>
          <p:cNvPr id="153" name="Google Shape;153;p15" descr="Image result for what is the continental slope"/>
          <p:cNvPicPr preferRelativeResize="0"/>
          <p:nvPr/>
        </p:nvPicPr>
        <p:blipFill>
          <a:blip r:embed="rId3">
            <a:alphaModFix/>
          </a:blip>
          <a:stretch>
            <a:fillRect/>
          </a:stretch>
        </p:blipFill>
        <p:spPr>
          <a:xfrm>
            <a:off x="6099900" y="3648900"/>
            <a:ext cx="3044100" cy="1494600"/>
          </a:xfrm>
          <a:prstGeom prst="rect">
            <a:avLst/>
          </a:prstGeom>
          <a:noFill/>
          <a:ln>
            <a:noFill/>
          </a:ln>
        </p:spPr>
      </p:pic>
      <p:sp>
        <p:nvSpPr>
          <p:cNvPr id="154" name="Google Shape;154;p15"/>
          <p:cNvSpPr txBox="1"/>
          <p:nvPr/>
        </p:nvSpPr>
        <p:spPr>
          <a:xfrm>
            <a:off x="227350" y="189475"/>
            <a:ext cx="350400" cy="3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FFFF"/>
                </a:solidFill>
              </a:rPr>
              <a:t>L</a:t>
            </a:r>
            <a:endParaRPr sz="11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Continental Shelf and Continental Slope</a:t>
            </a:r>
            <a:endParaRPr b="1"/>
          </a:p>
        </p:txBody>
      </p:sp>
      <p:sp>
        <p:nvSpPr>
          <p:cNvPr id="160" name="Google Shape;160;p16"/>
          <p:cNvSpPr txBox="1">
            <a:spLocks noGrp="1"/>
          </p:cNvSpPr>
          <p:nvPr>
            <p:ph type="body" idx="1"/>
          </p:nvPr>
        </p:nvSpPr>
        <p:spPr>
          <a:xfrm>
            <a:off x="0" y="1249550"/>
            <a:ext cx="5784900" cy="38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Our zone is located on the </a:t>
            </a:r>
            <a:r>
              <a:rPr lang="en" sz="1500" u="sng"/>
              <a:t>continental shelf</a:t>
            </a:r>
            <a:r>
              <a:rPr lang="en" sz="1500"/>
              <a:t>. The </a:t>
            </a:r>
            <a:r>
              <a:rPr lang="en" sz="1500" u="sng"/>
              <a:t>Continental Shelf </a:t>
            </a:r>
            <a:r>
              <a:rPr lang="en" sz="1500"/>
              <a:t> is the portion of the continent that is gradually sloping into the ocean water. The </a:t>
            </a:r>
            <a:r>
              <a:rPr lang="en" sz="1500" u="sng"/>
              <a:t>continental shelf</a:t>
            </a:r>
            <a:r>
              <a:rPr lang="en" sz="1500"/>
              <a:t> extends from the coast to about 330 to 660 feet out before you see a rapid drop of land. The steep descent of land into the ocean is called the </a:t>
            </a:r>
            <a:r>
              <a:rPr lang="en" sz="1500" u="sng"/>
              <a:t>continental slope</a:t>
            </a:r>
            <a:r>
              <a:rPr lang="en" sz="1500"/>
              <a:t>. </a:t>
            </a:r>
            <a:endParaRPr sz="1500"/>
          </a:p>
          <a:p>
            <a:pPr marL="0" lvl="0" indent="0" algn="l" rtl="0">
              <a:spcBef>
                <a:spcPts val="1600"/>
              </a:spcBef>
              <a:spcAft>
                <a:spcPts val="0"/>
              </a:spcAft>
              <a:buNone/>
            </a:pPr>
            <a:r>
              <a:rPr lang="en" sz="1500" u="sng"/>
              <a:t>The continental slope</a:t>
            </a:r>
            <a:r>
              <a:rPr lang="en" sz="1500"/>
              <a:t> is the area between the end of the continental shelf and the beginning of the deep sea. </a:t>
            </a:r>
            <a:r>
              <a:rPr lang="en" sz="1500" u="sng"/>
              <a:t>The continental slope</a:t>
            </a:r>
            <a:r>
              <a:rPr lang="en" sz="1500"/>
              <a:t> starts at about 330 feet out and goes to about 10, 500 feet. </a:t>
            </a:r>
            <a:endParaRPr sz="1500"/>
          </a:p>
          <a:p>
            <a:pPr marL="0" lvl="0" indent="0" algn="l" rtl="0">
              <a:spcBef>
                <a:spcPts val="1600"/>
              </a:spcBef>
              <a:spcAft>
                <a:spcPts val="1600"/>
              </a:spcAft>
              <a:buNone/>
            </a:pPr>
            <a:r>
              <a:rPr lang="en" sz="1500"/>
              <a:t>There is such a steep drop-off because continental crust is much thicker than the oceanic crust. This creates a great difference where they meet which is the continental slope.</a:t>
            </a:r>
            <a:endParaRPr sz="1500"/>
          </a:p>
        </p:txBody>
      </p:sp>
      <p:pic>
        <p:nvPicPr>
          <p:cNvPr id="161" name="Google Shape;161;p16" descr="Image result for continental slope"/>
          <p:cNvPicPr preferRelativeResize="0"/>
          <p:nvPr/>
        </p:nvPicPr>
        <p:blipFill>
          <a:blip r:embed="rId3">
            <a:alphaModFix/>
          </a:blip>
          <a:stretch>
            <a:fillRect/>
          </a:stretch>
        </p:blipFill>
        <p:spPr>
          <a:xfrm>
            <a:off x="5665800" y="1789562"/>
            <a:ext cx="3478200" cy="1947775"/>
          </a:xfrm>
          <a:prstGeom prst="rect">
            <a:avLst/>
          </a:prstGeom>
          <a:noFill/>
          <a:ln>
            <a:noFill/>
          </a:ln>
        </p:spPr>
      </p:pic>
      <p:sp>
        <p:nvSpPr>
          <p:cNvPr id="162" name="Google Shape;162;p16"/>
          <p:cNvSpPr txBox="1"/>
          <p:nvPr/>
        </p:nvSpPr>
        <p:spPr>
          <a:xfrm>
            <a:off x="81650" y="116625"/>
            <a:ext cx="198300" cy="27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R</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Depth of the Neritic Zone</a:t>
            </a:r>
            <a:endParaRPr b="1"/>
          </a:p>
        </p:txBody>
      </p:sp>
      <p:sp>
        <p:nvSpPr>
          <p:cNvPr id="168" name="Google Shape;168;p17"/>
          <p:cNvSpPr txBox="1">
            <a:spLocks noGrp="1"/>
          </p:cNvSpPr>
          <p:nvPr>
            <p:ph type="body" idx="1"/>
          </p:nvPr>
        </p:nvSpPr>
        <p:spPr>
          <a:xfrm>
            <a:off x="625175" y="1057675"/>
            <a:ext cx="7706700" cy="2750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u="sng"/>
              <a:t>Depth</a:t>
            </a:r>
            <a:endParaRPr sz="1800" b="1" u="sng"/>
          </a:p>
          <a:p>
            <a:pPr marL="914400" lvl="0" indent="-323850" algn="l" rtl="0">
              <a:spcBef>
                <a:spcPts val="1600"/>
              </a:spcBef>
              <a:spcAft>
                <a:spcPts val="0"/>
              </a:spcAft>
              <a:buSzPts val="1500"/>
              <a:buChar char="●"/>
            </a:pPr>
            <a:r>
              <a:rPr lang="en" sz="1500"/>
              <a:t>The Neritic Zone is approximately 200 meters (660 feet) in depth.</a:t>
            </a:r>
            <a:endParaRPr sz="1500"/>
          </a:p>
          <a:p>
            <a:pPr marL="914400" lvl="0" indent="-323850" algn="l" rtl="0">
              <a:spcBef>
                <a:spcPts val="0"/>
              </a:spcBef>
              <a:spcAft>
                <a:spcPts val="0"/>
              </a:spcAft>
              <a:buSzPts val="1500"/>
              <a:buChar char="●"/>
            </a:pPr>
            <a:r>
              <a:rPr lang="en" sz="1500"/>
              <a:t>Considering the fact that the ocean can reach a depth of 36,069 feet , this is a relatively very shallow layer of the ocean in comparison to the ocean as a whole</a:t>
            </a:r>
            <a:endParaRPr sz="1500"/>
          </a:p>
          <a:p>
            <a:pPr marL="0" lvl="0" indent="0" algn="l" rtl="0">
              <a:spcBef>
                <a:spcPts val="1600"/>
              </a:spcBef>
              <a:spcAft>
                <a:spcPts val="0"/>
              </a:spcAft>
              <a:buNone/>
            </a:pPr>
            <a:endParaRPr sz="1400"/>
          </a:p>
          <a:p>
            <a:pPr marL="0" lvl="0" indent="0" algn="l" rtl="0">
              <a:spcBef>
                <a:spcPts val="1600"/>
              </a:spcBef>
              <a:spcAft>
                <a:spcPts val="0"/>
              </a:spcAft>
              <a:buNone/>
            </a:pPr>
            <a:endParaRPr sz="1400">
              <a:solidFill>
                <a:srgbClr val="222222"/>
              </a:solidFill>
              <a:highlight>
                <a:srgbClr val="FFFFFF"/>
              </a:highlight>
              <a:latin typeface="Roboto"/>
              <a:ea typeface="Roboto"/>
              <a:cs typeface="Roboto"/>
              <a:sym typeface="Roboto"/>
            </a:endParaRPr>
          </a:p>
          <a:p>
            <a:pPr marL="0" lvl="0" indent="0" algn="l" rtl="0">
              <a:spcBef>
                <a:spcPts val="1600"/>
              </a:spcBef>
              <a:spcAft>
                <a:spcPts val="1600"/>
              </a:spcAft>
              <a:buNone/>
            </a:pPr>
            <a:endParaRPr sz="1400">
              <a:solidFill>
                <a:srgbClr val="222222"/>
              </a:solidFill>
              <a:highlight>
                <a:srgbClr val="FFFFFF"/>
              </a:highlight>
              <a:latin typeface="Roboto"/>
              <a:ea typeface="Roboto"/>
              <a:cs typeface="Roboto"/>
              <a:sym typeface="Roboto"/>
            </a:endParaRPr>
          </a:p>
        </p:txBody>
      </p:sp>
      <p:pic>
        <p:nvPicPr>
          <p:cNvPr id="169" name="Google Shape;169;p17" descr="Image result for neritic zone depth"/>
          <p:cNvPicPr preferRelativeResize="0"/>
          <p:nvPr/>
        </p:nvPicPr>
        <p:blipFill>
          <a:blip r:embed="rId3">
            <a:alphaModFix/>
          </a:blip>
          <a:stretch>
            <a:fillRect/>
          </a:stretch>
        </p:blipFill>
        <p:spPr>
          <a:xfrm>
            <a:off x="0" y="2704800"/>
            <a:ext cx="4338546" cy="2438700"/>
          </a:xfrm>
          <a:prstGeom prst="rect">
            <a:avLst/>
          </a:prstGeom>
          <a:noFill/>
          <a:ln>
            <a:noFill/>
          </a:ln>
        </p:spPr>
      </p:pic>
      <p:sp>
        <p:nvSpPr>
          <p:cNvPr id="170" name="Google Shape;170;p17"/>
          <p:cNvSpPr/>
          <p:nvPr/>
        </p:nvSpPr>
        <p:spPr>
          <a:xfrm>
            <a:off x="5201700" y="2703575"/>
            <a:ext cx="3942300" cy="2486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17" descr="Image result for neritic zone depth"/>
          <p:cNvPicPr preferRelativeResize="0"/>
          <p:nvPr/>
        </p:nvPicPr>
        <p:blipFill>
          <a:blip r:embed="rId4">
            <a:alphaModFix/>
          </a:blip>
          <a:stretch>
            <a:fillRect/>
          </a:stretch>
        </p:blipFill>
        <p:spPr>
          <a:xfrm>
            <a:off x="5176301" y="2703579"/>
            <a:ext cx="3993099" cy="2439921"/>
          </a:xfrm>
          <a:prstGeom prst="rect">
            <a:avLst/>
          </a:prstGeom>
          <a:noFill/>
          <a:ln>
            <a:noFill/>
          </a:ln>
          <a:effectLst>
            <a:outerShdw blurRad="57150" dist="19050" dir="5400000" algn="bl" rotWithShape="0">
              <a:srgbClr val="000000">
                <a:alpha val="50000"/>
              </a:srgbClr>
            </a:outerShdw>
          </a:effectLst>
        </p:spPr>
      </p:pic>
      <p:sp>
        <p:nvSpPr>
          <p:cNvPr id="172" name="Google Shape;172;p17"/>
          <p:cNvSpPr txBox="1"/>
          <p:nvPr/>
        </p:nvSpPr>
        <p:spPr>
          <a:xfrm>
            <a:off x="0" y="0"/>
            <a:ext cx="349800" cy="3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D</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Animal Life</a:t>
            </a:r>
            <a:endParaRPr sz="3600" b="1"/>
          </a:p>
        </p:txBody>
      </p:sp>
      <p:sp>
        <p:nvSpPr>
          <p:cNvPr id="178" name="Google Shape;178;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Sea turtles</a:t>
            </a:r>
            <a:endParaRPr sz="2400"/>
          </a:p>
          <a:p>
            <a:pPr marL="457200" lvl="0" indent="-381000" algn="l" rtl="0">
              <a:spcBef>
                <a:spcPts val="0"/>
              </a:spcBef>
              <a:spcAft>
                <a:spcPts val="0"/>
              </a:spcAft>
              <a:buSzPts val="2400"/>
              <a:buChar char="●"/>
            </a:pPr>
            <a:r>
              <a:rPr lang="en" sz="2400"/>
              <a:t>Lobsters</a:t>
            </a:r>
            <a:endParaRPr sz="2400"/>
          </a:p>
          <a:p>
            <a:pPr marL="457200" lvl="0" indent="-381000" algn="l" rtl="0">
              <a:spcBef>
                <a:spcPts val="0"/>
              </a:spcBef>
              <a:spcAft>
                <a:spcPts val="0"/>
              </a:spcAft>
              <a:buSzPts val="2400"/>
              <a:buChar char="●"/>
            </a:pPr>
            <a:r>
              <a:rPr lang="en" sz="2400"/>
              <a:t>Dolphins </a:t>
            </a:r>
            <a:endParaRPr sz="2400"/>
          </a:p>
          <a:p>
            <a:pPr marL="457200" lvl="0" indent="-381000" algn="l" rtl="0">
              <a:spcBef>
                <a:spcPts val="0"/>
              </a:spcBef>
              <a:spcAft>
                <a:spcPts val="0"/>
              </a:spcAft>
              <a:buSzPts val="2400"/>
              <a:buChar char="●"/>
            </a:pPr>
            <a:r>
              <a:rPr lang="en" sz="2400"/>
              <a:t>Marine Otters</a:t>
            </a:r>
            <a:endParaRPr sz="2400"/>
          </a:p>
          <a:p>
            <a:pPr marL="457200" lvl="0" indent="-381000" algn="l" rtl="0">
              <a:spcBef>
                <a:spcPts val="0"/>
              </a:spcBef>
              <a:spcAft>
                <a:spcPts val="0"/>
              </a:spcAft>
              <a:buSzPts val="2400"/>
              <a:buChar char="●"/>
            </a:pPr>
            <a:r>
              <a:rPr lang="en" sz="2400"/>
              <a:t>Sea Stars</a:t>
            </a:r>
            <a:endParaRPr sz="2400"/>
          </a:p>
          <a:p>
            <a:pPr marL="457200" lvl="0" indent="-381000" algn="l" rtl="0">
              <a:spcBef>
                <a:spcPts val="0"/>
              </a:spcBef>
              <a:spcAft>
                <a:spcPts val="0"/>
              </a:spcAft>
              <a:buSzPts val="2400"/>
              <a:buChar char="●"/>
            </a:pPr>
            <a:r>
              <a:rPr lang="en" sz="2400"/>
              <a:t>Sea Urchin</a:t>
            </a:r>
            <a:endParaRPr sz="2400"/>
          </a:p>
          <a:p>
            <a:pPr marL="457200" lvl="0" indent="-381000" algn="l" rtl="0">
              <a:spcBef>
                <a:spcPts val="0"/>
              </a:spcBef>
              <a:spcAft>
                <a:spcPts val="0"/>
              </a:spcAft>
              <a:buSzPts val="2400"/>
              <a:buChar char="●"/>
            </a:pPr>
            <a:r>
              <a:rPr lang="en" sz="2400"/>
              <a:t>Seahorses</a:t>
            </a:r>
            <a:endParaRPr sz="2400"/>
          </a:p>
        </p:txBody>
      </p:sp>
      <p:pic>
        <p:nvPicPr>
          <p:cNvPr id="179" name="Google Shape;179;p18"/>
          <p:cNvPicPr preferRelativeResize="0"/>
          <p:nvPr/>
        </p:nvPicPr>
        <p:blipFill>
          <a:blip r:embed="rId3">
            <a:alphaModFix/>
          </a:blip>
          <a:stretch>
            <a:fillRect/>
          </a:stretch>
        </p:blipFill>
        <p:spPr>
          <a:xfrm>
            <a:off x="4503275" y="11050"/>
            <a:ext cx="2466975" cy="1556500"/>
          </a:xfrm>
          <a:prstGeom prst="rect">
            <a:avLst/>
          </a:prstGeom>
          <a:noFill/>
          <a:ln>
            <a:noFill/>
          </a:ln>
        </p:spPr>
      </p:pic>
      <p:pic>
        <p:nvPicPr>
          <p:cNvPr id="180" name="Google Shape;180;p18" descr="Image result for sea stars"/>
          <p:cNvPicPr preferRelativeResize="0"/>
          <p:nvPr/>
        </p:nvPicPr>
        <p:blipFill rotWithShape="1">
          <a:blip r:embed="rId4">
            <a:alphaModFix/>
          </a:blip>
          <a:srcRect l="13147" r="12236"/>
          <a:stretch/>
        </p:blipFill>
        <p:spPr>
          <a:xfrm>
            <a:off x="7417825" y="3290750"/>
            <a:ext cx="1726175" cy="1847850"/>
          </a:xfrm>
          <a:prstGeom prst="rect">
            <a:avLst/>
          </a:prstGeom>
          <a:noFill/>
          <a:ln>
            <a:noFill/>
          </a:ln>
        </p:spPr>
      </p:pic>
      <p:pic>
        <p:nvPicPr>
          <p:cNvPr id="181" name="Google Shape;181;p18" descr="Image result for sea urchins" title="https://en.wikipedia.org/wiki/Sea_urchin"/>
          <p:cNvPicPr preferRelativeResize="0"/>
          <p:nvPr/>
        </p:nvPicPr>
        <p:blipFill>
          <a:blip r:embed="rId5">
            <a:alphaModFix/>
          </a:blip>
          <a:stretch>
            <a:fillRect/>
          </a:stretch>
        </p:blipFill>
        <p:spPr>
          <a:xfrm>
            <a:off x="6119825" y="3290750"/>
            <a:ext cx="1298000" cy="1847850"/>
          </a:xfrm>
          <a:prstGeom prst="rect">
            <a:avLst/>
          </a:prstGeom>
          <a:noFill/>
          <a:ln>
            <a:noFill/>
          </a:ln>
        </p:spPr>
      </p:pic>
      <p:pic>
        <p:nvPicPr>
          <p:cNvPr id="182" name="Google Shape;182;p18" descr="Image result for lobsters"/>
          <p:cNvPicPr preferRelativeResize="0"/>
          <p:nvPr/>
        </p:nvPicPr>
        <p:blipFill>
          <a:blip r:embed="rId6">
            <a:alphaModFix/>
          </a:blip>
          <a:stretch>
            <a:fillRect/>
          </a:stretch>
        </p:blipFill>
        <p:spPr>
          <a:xfrm>
            <a:off x="6970250" y="1567550"/>
            <a:ext cx="2173750" cy="1723200"/>
          </a:xfrm>
          <a:prstGeom prst="rect">
            <a:avLst/>
          </a:prstGeom>
          <a:noFill/>
          <a:ln>
            <a:noFill/>
          </a:ln>
        </p:spPr>
      </p:pic>
      <p:pic>
        <p:nvPicPr>
          <p:cNvPr id="183" name="Google Shape;183;p18"/>
          <p:cNvPicPr preferRelativeResize="0"/>
          <p:nvPr/>
        </p:nvPicPr>
        <p:blipFill>
          <a:blip r:embed="rId7">
            <a:alphaModFix/>
          </a:blip>
          <a:stretch>
            <a:fillRect/>
          </a:stretch>
        </p:blipFill>
        <p:spPr>
          <a:xfrm>
            <a:off x="4503275" y="3295650"/>
            <a:ext cx="1616550" cy="1847850"/>
          </a:xfrm>
          <a:prstGeom prst="rect">
            <a:avLst/>
          </a:prstGeom>
          <a:noFill/>
          <a:ln>
            <a:noFill/>
          </a:ln>
        </p:spPr>
      </p:pic>
      <p:pic>
        <p:nvPicPr>
          <p:cNvPr id="184" name="Google Shape;184;p18"/>
          <p:cNvPicPr preferRelativeResize="0"/>
          <p:nvPr/>
        </p:nvPicPr>
        <p:blipFill>
          <a:blip r:embed="rId8">
            <a:alphaModFix/>
          </a:blip>
          <a:stretch>
            <a:fillRect/>
          </a:stretch>
        </p:blipFill>
        <p:spPr>
          <a:xfrm>
            <a:off x="4503275" y="1567550"/>
            <a:ext cx="2466974" cy="1723200"/>
          </a:xfrm>
          <a:prstGeom prst="rect">
            <a:avLst/>
          </a:prstGeom>
          <a:noFill/>
          <a:ln>
            <a:noFill/>
          </a:ln>
        </p:spPr>
      </p:pic>
      <p:pic>
        <p:nvPicPr>
          <p:cNvPr id="185" name="Google Shape;185;p18"/>
          <p:cNvPicPr preferRelativeResize="0"/>
          <p:nvPr/>
        </p:nvPicPr>
        <p:blipFill>
          <a:blip r:embed="rId9">
            <a:alphaModFix/>
          </a:blip>
          <a:stretch>
            <a:fillRect/>
          </a:stretch>
        </p:blipFill>
        <p:spPr>
          <a:xfrm>
            <a:off x="6970250" y="0"/>
            <a:ext cx="2173752" cy="1556500"/>
          </a:xfrm>
          <a:prstGeom prst="rect">
            <a:avLst/>
          </a:prstGeom>
          <a:noFill/>
          <a:ln>
            <a:noFill/>
          </a:ln>
        </p:spPr>
      </p:pic>
      <p:sp>
        <p:nvSpPr>
          <p:cNvPr id="186" name="Google Shape;186;p18"/>
          <p:cNvSpPr txBox="1"/>
          <p:nvPr/>
        </p:nvSpPr>
        <p:spPr>
          <a:xfrm>
            <a:off x="186600" y="128300"/>
            <a:ext cx="734700" cy="3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K</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D4D4D"/>
            </a:gs>
            <a:gs pos="100000">
              <a:srgbClr val="000000"/>
            </a:gs>
          </a:gsLst>
          <a:path path="circle">
            <a:fillToRect l="50000" t="50000" r="50000" b="50000"/>
          </a:path>
          <a:tileRect/>
        </a:gradFill>
        <a:effectLst/>
      </p:bgPr>
    </p:bg>
    <p:spTree>
      <p:nvGrpSpPr>
        <p:cNvPr id="1" name="Shape 190"/>
        <p:cNvGrpSpPr/>
        <p:nvPr/>
      </p:nvGrpSpPr>
      <p:grpSpPr>
        <a:xfrm>
          <a:off x="0" y="0"/>
          <a:ext cx="0" cy="0"/>
          <a:chOff x="0" y="0"/>
          <a:chExt cx="0" cy="0"/>
        </a:xfrm>
      </p:grpSpPr>
      <p:sp>
        <p:nvSpPr>
          <p:cNvPr id="191" name="Google Shape;191;p19"/>
          <p:cNvSpPr txBox="1">
            <a:spLocks noGrp="1"/>
          </p:cNvSpPr>
          <p:nvPr>
            <p:ph type="title"/>
          </p:nvPr>
        </p:nvSpPr>
        <p:spPr>
          <a:xfrm>
            <a:off x="1269075" y="4316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Plant Life</a:t>
            </a:r>
            <a:endParaRPr b="1"/>
          </a:p>
        </p:txBody>
      </p:sp>
      <p:pic>
        <p:nvPicPr>
          <p:cNvPr id="192" name="Google Shape;192;p19"/>
          <p:cNvPicPr preferRelativeResize="0"/>
          <p:nvPr/>
        </p:nvPicPr>
        <p:blipFill>
          <a:blip r:embed="rId3">
            <a:alphaModFix/>
          </a:blip>
          <a:stretch>
            <a:fillRect/>
          </a:stretch>
        </p:blipFill>
        <p:spPr>
          <a:xfrm>
            <a:off x="0" y="3300400"/>
            <a:ext cx="3510651" cy="1843100"/>
          </a:xfrm>
          <a:prstGeom prst="rect">
            <a:avLst/>
          </a:prstGeom>
          <a:noFill/>
          <a:ln>
            <a:noFill/>
          </a:ln>
        </p:spPr>
      </p:pic>
      <p:pic>
        <p:nvPicPr>
          <p:cNvPr id="193" name="Google Shape;193;p19"/>
          <p:cNvPicPr preferRelativeResize="0"/>
          <p:nvPr/>
        </p:nvPicPr>
        <p:blipFill>
          <a:blip r:embed="rId4">
            <a:alphaModFix/>
          </a:blip>
          <a:stretch>
            <a:fillRect/>
          </a:stretch>
        </p:blipFill>
        <p:spPr>
          <a:xfrm>
            <a:off x="3510650" y="3300400"/>
            <a:ext cx="3399549" cy="1843100"/>
          </a:xfrm>
          <a:prstGeom prst="rect">
            <a:avLst/>
          </a:prstGeom>
          <a:noFill/>
          <a:ln>
            <a:noFill/>
          </a:ln>
        </p:spPr>
      </p:pic>
      <p:pic>
        <p:nvPicPr>
          <p:cNvPr id="194" name="Google Shape;194;p19" descr="Image result for sargassum natans"/>
          <p:cNvPicPr preferRelativeResize="0"/>
          <p:nvPr/>
        </p:nvPicPr>
        <p:blipFill>
          <a:blip r:embed="rId5">
            <a:alphaModFix/>
          </a:blip>
          <a:stretch>
            <a:fillRect/>
          </a:stretch>
        </p:blipFill>
        <p:spPr>
          <a:xfrm>
            <a:off x="6910200" y="2696445"/>
            <a:ext cx="2233800" cy="2447055"/>
          </a:xfrm>
          <a:prstGeom prst="rect">
            <a:avLst/>
          </a:prstGeom>
          <a:noFill/>
          <a:ln>
            <a:noFill/>
          </a:ln>
        </p:spPr>
      </p:pic>
      <p:sp>
        <p:nvSpPr>
          <p:cNvPr id="195" name="Google Shape;195;p19"/>
          <p:cNvSpPr txBox="1">
            <a:spLocks noGrp="1"/>
          </p:cNvSpPr>
          <p:nvPr>
            <p:ph type="body" idx="1"/>
          </p:nvPr>
        </p:nvSpPr>
        <p:spPr>
          <a:xfrm>
            <a:off x="1052550" y="1116150"/>
            <a:ext cx="7038900" cy="213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Plant life in the neritic zone is important to the ecosystem, both within this zone and globally. The Neritic Zone is important because it's one of the largest homes of plants  in the world.</a:t>
            </a:r>
            <a:endParaRPr sz="1800"/>
          </a:p>
          <a:p>
            <a:pPr marL="457200" lvl="0" indent="-342900" algn="l" rtl="0">
              <a:lnSpc>
                <a:spcPct val="115000"/>
              </a:lnSpc>
              <a:spcBef>
                <a:spcPts val="1600"/>
              </a:spcBef>
              <a:spcAft>
                <a:spcPts val="0"/>
              </a:spcAft>
              <a:buSzPts val="1800"/>
              <a:buChar char="●"/>
            </a:pPr>
            <a:r>
              <a:rPr lang="en" sz="1800"/>
              <a:t>Plankton</a:t>
            </a:r>
            <a:endParaRPr sz="1800"/>
          </a:p>
          <a:p>
            <a:pPr marL="457200" lvl="0" indent="-342900" algn="l" rtl="0">
              <a:lnSpc>
                <a:spcPct val="115000"/>
              </a:lnSpc>
              <a:spcBef>
                <a:spcPts val="0"/>
              </a:spcBef>
              <a:spcAft>
                <a:spcPts val="0"/>
              </a:spcAft>
              <a:buSzPts val="1800"/>
              <a:buChar char="●"/>
            </a:pPr>
            <a:r>
              <a:rPr lang="en" sz="1800"/>
              <a:t>Seaweed</a:t>
            </a:r>
            <a:endParaRPr sz="1800"/>
          </a:p>
          <a:p>
            <a:pPr marL="457200" lvl="0" indent="-342900" algn="l" rtl="0">
              <a:lnSpc>
                <a:spcPct val="115000"/>
              </a:lnSpc>
              <a:spcBef>
                <a:spcPts val="0"/>
              </a:spcBef>
              <a:spcAft>
                <a:spcPts val="0"/>
              </a:spcAft>
              <a:buSzPts val="1800"/>
              <a:buChar char="●"/>
            </a:pPr>
            <a:r>
              <a:rPr lang="en" sz="1800"/>
              <a:t>Coral reefs </a:t>
            </a:r>
            <a:endParaRPr sz="1800"/>
          </a:p>
        </p:txBody>
      </p:sp>
      <p:sp>
        <p:nvSpPr>
          <p:cNvPr id="196" name="Google Shape;196;p19"/>
          <p:cNvSpPr txBox="1"/>
          <p:nvPr/>
        </p:nvSpPr>
        <p:spPr>
          <a:xfrm>
            <a:off x="265225" y="208400"/>
            <a:ext cx="341100" cy="36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L</a:t>
            </a:r>
            <a:endParaRPr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1297550" y="405425"/>
            <a:ext cx="3682800" cy="64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Facts Worth Noting</a:t>
            </a:r>
            <a:endParaRPr b="1"/>
          </a:p>
        </p:txBody>
      </p:sp>
      <p:sp>
        <p:nvSpPr>
          <p:cNvPr id="202" name="Google Shape;202;p20"/>
          <p:cNvSpPr txBox="1">
            <a:spLocks noGrp="1"/>
          </p:cNvSpPr>
          <p:nvPr>
            <p:ph type="body" idx="1"/>
          </p:nvPr>
        </p:nvSpPr>
        <p:spPr>
          <a:xfrm>
            <a:off x="343950" y="1923300"/>
            <a:ext cx="8456100" cy="3220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Sharks are known to be the main predators in the zone. </a:t>
            </a:r>
            <a:endParaRPr sz="2000"/>
          </a:p>
          <a:p>
            <a:pPr marL="457200" lvl="0" indent="-355600" algn="l" rtl="0">
              <a:spcBef>
                <a:spcPts val="0"/>
              </a:spcBef>
              <a:spcAft>
                <a:spcPts val="0"/>
              </a:spcAft>
              <a:buSzPts val="2000"/>
              <a:buChar char="●"/>
            </a:pPr>
            <a:r>
              <a:rPr lang="en" sz="2000"/>
              <a:t>There is a high number of fish and dolphins in this area </a:t>
            </a:r>
            <a:endParaRPr sz="2000"/>
          </a:p>
          <a:p>
            <a:pPr marL="457200" lvl="0" indent="-355600" algn="l" rtl="0">
              <a:spcBef>
                <a:spcPts val="0"/>
              </a:spcBef>
              <a:spcAft>
                <a:spcPts val="0"/>
              </a:spcAft>
              <a:buSzPts val="2000"/>
              <a:buChar char="●"/>
            </a:pPr>
            <a:r>
              <a:rPr lang="en" sz="2000"/>
              <a:t>The Neritic zone only takes up about eight percent of the ocean.</a:t>
            </a:r>
            <a:endParaRPr sz="2000"/>
          </a:p>
          <a:p>
            <a:pPr marL="457200" lvl="0" indent="-355600" algn="l" rtl="0">
              <a:spcBef>
                <a:spcPts val="0"/>
              </a:spcBef>
              <a:spcAft>
                <a:spcPts val="0"/>
              </a:spcAft>
              <a:buSzPts val="2000"/>
              <a:buChar char="●"/>
            </a:pPr>
            <a:r>
              <a:rPr lang="en" sz="2000"/>
              <a:t>The neritic zone is home to the largest variety of life in the world with thousands of different species of sea life, such as coral and sea snakes that are found nowhere else in the world.</a:t>
            </a:r>
            <a:endParaRPr sz="2000"/>
          </a:p>
        </p:txBody>
      </p:sp>
      <p:pic>
        <p:nvPicPr>
          <p:cNvPr id="203" name="Google Shape;203;p20" descr="Image result for sharks in the neritic zone"/>
          <p:cNvPicPr preferRelativeResize="0"/>
          <p:nvPr/>
        </p:nvPicPr>
        <p:blipFill>
          <a:blip r:embed="rId3">
            <a:alphaModFix/>
          </a:blip>
          <a:stretch>
            <a:fillRect/>
          </a:stretch>
        </p:blipFill>
        <p:spPr>
          <a:xfrm>
            <a:off x="5703325" y="0"/>
            <a:ext cx="3440675" cy="2044200"/>
          </a:xfrm>
          <a:prstGeom prst="rect">
            <a:avLst/>
          </a:prstGeom>
          <a:noFill/>
          <a:ln>
            <a:noFill/>
          </a:ln>
        </p:spPr>
      </p:pic>
      <p:sp>
        <p:nvSpPr>
          <p:cNvPr id="204" name="Google Shape;204;p20"/>
          <p:cNvSpPr txBox="1"/>
          <p:nvPr/>
        </p:nvSpPr>
        <p:spPr>
          <a:xfrm>
            <a:off x="81650" y="93300"/>
            <a:ext cx="174900" cy="1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rPr>
              <a:t>R</a:t>
            </a:r>
            <a:endParaRPr>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Questions</a:t>
            </a:r>
            <a:r>
              <a:rPr lang="en"/>
              <a:t> </a:t>
            </a:r>
            <a:endParaRPr/>
          </a:p>
        </p:txBody>
      </p:sp>
      <p:sp>
        <p:nvSpPr>
          <p:cNvPr id="210" name="Google Shape;210;p21"/>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  How does the continental shelf differ from the continental slope? </a:t>
            </a:r>
            <a:endParaRPr sz="1800"/>
          </a:p>
          <a:p>
            <a:pPr marL="0" lvl="0" indent="0" algn="l" rtl="0">
              <a:spcBef>
                <a:spcPts val="1600"/>
              </a:spcBef>
              <a:spcAft>
                <a:spcPts val="0"/>
              </a:spcAft>
              <a:buNone/>
            </a:pPr>
            <a:r>
              <a:rPr lang="en" sz="1800"/>
              <a:t> 2.	Why are plankton and other bottom dwelling organisms able to go through the process of photosynthesis in this layer? </a:t>
            </a:r>
            <a:endParaRPr sz="1800"/>
          </a:p>
          <a:p>
            <a:pPr marL="0" lvl="0" indent="0" algn="l" rtl="0">
              <a:spcBef>
                <a:spcPts val="1600"/>
              </a:spcBef>
              <a:spcAft>
                <a:spcPts val="0"/>
              </a:spcAft>
              <a:buNone/>
            </a:pPr>
            <a:r>
              <a:rPr lang="en" sz="1800"/>
              <a:t> </a:t>
            </a:r>
            <a:endParaRPr sz="1800"/>
          </a:p>
          <a:p>
            <a:pPr marL="0" lvl="0" indent="0" algn="l" rtl="0">
              <a:spcBef>
                <a:spcPts val="1600"/>
              </a:spcBef>
              <a:spcAft>
                <a:spcPts val="0"/>
              </a:spcAft>
              <a:buNone/>
            </a:pPr>
            <a:r>
              <a:rPr lang="en" sz="1800"/>
              <a:t>3.	What is the maximum depth in the neritic zone? </a:t>
            </a:r>
            <a:endParaRPr sz="1800"/>
          </a:p>
          <a:p>
            <a:pPr marL="1371600" lvl="0" indent="-342900" algn="l" rtl="0">
              <a:spcBef>
                <a:spcPts val="1600"/>
              </a:spcBef>
              <a:spcAft>
                <a:spcPts val="0"/>
              </a:spcAft>
              <a:buSzPts val="1800"/>
              <a:buAutoNum type="alphaUcPeriod"/>
            </a:pPr>
            <a:r>
              <a:rPr lang="en" sz="1800"/>
              <a:t>65 Feet  				          C. 	660 Feet</a:t>
            </a:r>
            <a:endParaRPr sz="1800"/>
          </a:p>
          <a:p>
            <a:pPr marL="1371600" lvl="0" indent="-342900" algn="l" rtl="0">
              <a:spcBef>
                <a:spcPts val="0"/>
              </a:spcBef>
              <a:spcAft>
                <a:spcPts val="0"/>
              </a:spcAft>
              <a:buSzPts val="1800"/>
              <a:buAutoNum type="alphaUcPeriod"/>
            </a:pPr>
            <a:r>
              <a:rPr lang="en" sz="1800"/>
              <a:t>200 Feet 				D.	1312 Feet</a:t>
            </a:r>
            <a:endParaRPr sz="1800"/>
          </a:p>
        </p:txBody>
      </p:sp>
      <p:sp>
        <p:nvSpPr>
          <p:cNvPr id="211" name="Google Shape;211;p21"/>
          <p:cNvSpPr txBox="1"/>
          <p:nvPr/>
        </p:nvSpPr>
        <p:spPr>
          <a:xfrm>
            <a:off x="0" y="0"/>
            <a:ext cx="524700" cy="27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D</a:t>
            </a:r>
            <a:endParaRPr>
              <a:solidFill>
                <a:srgbClr val="FFFFFF"/>
              </a:solidFill>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604</Words>
  <Application>Microsoft Macintosh PowerPoint</Application>
  <PresentationFormat>On-screen Show (16:9)</PresentationFormat>
  <Paragraphs>64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Architects Daughter</vt:lpstr>
      <vt:lpstr>Roboto</vt:lpstr>
      <vt:lpstr>Montserrat</vt:lpstr>
      <vt:lpstr>Lato</vt:lpstr>
      <vt:lpstr>Focus</vt:lpstr>
      <vt:lpstr>Neritic Zone </vt:lpstr>
      <vt:lpstr>Motto </vt:lpstr>
      <vt:lpstr>What is the Neritic Zone?</vt:lpstr>
      <vt:lpstr>Continental Shelf and Continental Slope</vt:lpstr>
      <vt:lpstr>Depth of the Neritic Zone</vt:lpstr>
      <vt:lpstr>Animal Life</vt:lpstr>
      <vt:lpstr>Plant Life</vt:lpstr>
      <vt:lpstr>Facts Worth Noting</vt:lpstr>
      <vt:lpstr>Questions </vt:lpstr>
      <vt:lpstr>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Neritic Zone </dc:title>
  <cp:lastModifiedBy>Trudy Smart</cp:lastModifiedBy>
  <cp:revision>1</cp:revision>
  <dcterms:modified xsi:type="dcterms:W3CDTF">2018-11-18T12:44:39Z</dcterms:modified>
</cp:coreProperties>
</file>