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1"/>
  </p:notesMasterIdLst>
  <p:sldIdLst>
    <p:sldId id="256" r:id="rId2"/>
    <p:sldId id="258" r:id="rId3"/>
    <p:sldId id="257"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60"/>
  </p:normalViewPr>
  <p:slideViewPr>
    <p:cSldViewPr snapToGrid="0">
      <p:cViewPr varScale="1">
        <p:scale>
          <a:sx n="76" d="100"/>
          <a:sy n="76" d="100"/>
        </p:scale>
        <p:origin x="126" y="6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0F7DCD-0BE1-47A2-AB72-2552AF8119D9}"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4C4B83-0258-4AB6-868B-6D6BEB784C70}" type="slidenum">
              <a:rPr lang="en-US" smtClean="0"/>
              <a:t>‹#›</a:t>
            </a:fld>
            <a:endParaRPr lang="en-US"/>
          </a:p>
        </p:txBody>
      </p:sp>
    </p:spTree>
    <p:extLst>
      <p:ext uri="{BB962C8B-B14F-4D97-AF65-F5344CB8AC3E}">
        <p14:creationId xmlns:p14="http://schemas.microsoft.com/office/powerpoint/2010/main" val="137568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Textbook</a:t>
            </a:r>
            <a:r>
              <a:rPr lang="en-US" baseline="0" dirty="0" smtClean="0"/>
              <a:t> pages D74-76</a:t>
            </a:r>
            <a:endParaRPr lang="en-US" dirty="0"/>
          </a:p>
        </p:txBody>
      </p:sp>
      <p:sp>
        <p:nvSpPr>
          <p:cNvPr id="4" name="Slide Number Placeholder 3"/>
          <p:cNvSpPr>
            <a:spLocks noGrp="1"/>
          </p:cNvSpPr>
          <p:nvPr>
            <p:ph type="sldNum" sz="quarter" idx="10"/>
          </p:nvPr>
        </p:nvSpPr>
        <p:spPr/>
        <p:txBody>
          <a:bodyPr/>
          <a:lstStyle/>
          <a:p>
            <a:fld id="{7E4C4B83-0258-4AB6-868B-6D6BEB784C70}" type="slidenum">
              <a:rPr lang="en-US" smtClean="0"/>
              <a:t>1</a:t>
            </a:fld>
            <a:endParaRPr lang="en-US"/>
          </a:p>
        </p:txBody>
      </p:sp>
    </p:spTree>
    <p:extLst>
      <p:ext uri="{BB962C8B-B14F-4D97-AF65-F5344CB8AC3E}">
        <p14:creationId xmlns:p14="http://schemas.microsoft.com/office/powerpoint/2010/main" val="2661017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fld id="{97B36DC2-6011-4BA2-977C-D6D0383610A1}" type="slidenum">
              <a:rPr lang="en-GB" altLang="en-US" sz="1200">
                <a:solidFill>
                  <a:schemeClr val="tx1"/>
                </a:solidFill>
              </a:rPr>
              <a:pPr eaLnBrk="1" hangingPunct="1"/>
              <a:t>2</a:t>
            </a:fld>
            <a:endParaRPr lang="en-GB" altLang="en-US" sz="1200">
              <a:solidFill>
                <a:schemeClr val="tx1"/>
              </a:solidFill>
            </a:endParaRPr>
          </a:p>
        </p:txBody>
      </p:sp>
      <p:sp>
        <p:nvSpPr>
          <p:cNvPr id="45059" name="Rectangle 10"/>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r>
              <a:rPr lang="en-GB" altLang="en-US" sz="1200" smtClean="0">
                <a:solidFill>
                  <a:schemeClr val="tx1"/>
                </a:solidFill>
              </a:rPr>
              <a:t>Boardworks GCSE Additional Science: Chemistry </a:t>
            </a:r>
          </a:p>
          <a:p>
            <a:r>
              <a:rPr lang="en-GB" altLang="en-US" sz="1200" smtClean="0">
                <a:solidFill>
                  <a:schemeClr val="tx1"/>
                </a:solidFill>
              </a:rPr>
              <a:t>Rates of Reaction</a:t>
            </a:r>
          </a:p>
        </p:txBody>
      </p:sp>
      <p:sp>
        <p:nvSpPr>
          <p:cNvPr id="45060" name="Rectangle 2"/>
          <p:cNvSpPr>
            <a:spLocks noRot="1" noChangeArrowheads="1" noTextEdit="1"/>
          </p:cNvSpPr>
          <p:nvPr>
            <p:ph type="sldImg"/>
          </p:nvPr>
        </p:nvSpPr>
        <p:spPr>
          <a:ln/>
        </p:spPr>
      </p:sp>
      <p:sp>
        <p:nvSpPr>
          <p:cNvPr id="45061"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smtClean="0">
                <a:latin typeface="Arial" panose="020B0604020202020204" pitchFamily="34" charset="0"/>
              </a:rPr>
              <a:t>Photo credit: </a:t>
            </a:r>
            <a:r>
              <a:rPr lang="en-US" altLang="en-US" smtClean="0">
                <a:latin typeface="Arial" panose="020B0604020202020204" pitchFamily="34" charset="0"/>
              </a:rPr>
              <a:t>© 2007 Jupiterimages Corporation</a:t>
            </a:r>
            <a:endParaRPr lang="en-GB" altLang="en-US" smtClean="0">
              <a:latin typeface="Arial" panose="020B0604020202020204" pitchFamily="34" charset="0"/>
            </a:endParaRPr>
          </a:p>
        </p:txBody>
      </p:sp>
    </p:spTree>
    <p:extLst>
      <p:ext uri="{BB962C8B-B14F-4D97-AF65-F5344CB8AC3E}">
        <p14:creationId xmlns:p14="http://schemas.microsoft.com/office/powerpoint/2010/main" val="1262153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Surface area,</a:t>
            </a:r>
            <a:r>
              <a:rPr lang="en-US" baseline="0" dirty="0" smtClean="0"/>
              <a:t> temperature, concentration.</a:t>
            </a:r>
          </a:p>
          <a:p>
            <a:endParaRPr lang="en-US" dirty="0"/>
          </a:p>
        </p:txBody>
      </p:sp>
      <p:sp>
        <p:nvSpPr>
          <p:cNvPr id="4" name="Slide Number Placeholder 3"/>
          <p:cNvSpPr>
            <a:spLocks noGrp="1"/>
          </p:cNvSpPr>
          <p:nvPr>
            <p:ph type="sldNum" sz="quarter" idx="10"/>
          </p:nvPr>
        </p:nvSpPr>
        <p:spPr/>
        <p:txBody>
          <a:bodyPr/>
          <a:lstStyle/>
          <a:p>
            <a:fld id="{7E4C4B83-0258-4AB6-868B-6D6BEB784C70}" type="slidenum">
              <a:rPr lang="en-US" smtClean="0"/>
              <a:t>9</a:t>
            </a:fld>
            <a:endParaRPr lang="en-US"/>
          </a:p>
        </p:txBody>
      </p:sp>
    </p:spTree>
    <p:extLst>
      <p:ext uri="{BB962C8B-B14F-4D97-AF65-F5344CB8AC3E}">
        <p14:creationId xmlns:p14="http://schemas.microsoft.com/office/powerpoint/2010/main" val="3719798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47BE9D85-F886-45FD-B053-980EC727D663}" type="datetimeFigureOut">
              <a:rPr lang="en-US" smtClean="0"/>
              <a:t>1/16/2018</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C96BFA03-D9AB-4AEB-B5B6-E6EEF2A2E56D}"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99968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BE9D85-F886-45FD-B053-980EC727D663}"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BFA03-D9AB-4AEB-B5B6-E6EEF2A2E56D}" type="slidenum">
              <a:rPr lang="en-US" smtClean="0"/>
              <a:t>‹#›</a:t>
            </a:fld>
            <a:endParaRPr lang="en-US"/>
          </a:p>
        </p:txBody>
      </p:sp>
    </p:spTree>
    <p:extLst>
      <p:ext uri="{BB962C8B-B14F-4D97-AF65-F5344CB8AC3E}">
        <p14:creationId xmlns:p14="http://schemas.microsoft.com/office/powerpoint/2010/main" val="2821279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BE9D85-F886-45FD-B053-980EC727D663}"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BFA03-D9AB-4AEB-B5B6-E6EEF2A2E56D}" type="slidenum">
              <a:rPr lang="en-US" smtClean="0"/>
              <a:t>‹#›</a:t>
            </a:fld>
            <a:endParaRPr lang="en-US"/>
          </a:p>
        </p:txBody>
      </p:sp>
    </p:spTree>
    <p:extLst>
      <p:ext uri="{BB962C8B-B14F-4D97-AF65-F5344CB8AC3E}">
        <p14:creationId xmlns:p14="http://schemas.microsoft.com/office/powerpoint/2010/main" val="3330210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BE9D85-F886-45FD-B053-980EC727D663}"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BFA03-D9AB-4AEB-B5B6-E6EEF2A2E56D}" type="slidenum">
              <a:rPr lang="en-US" smtClean="0"/>
              <a:t>‹#›</a:t>
            </a:fld>
            <a:endParaRPr lang="en-US"/>
          </a:p>
        </p:txBody>
      </p:sp>
    </p:spTree>
    <p:extLst>
      <p:ext uri="{BB962C8B-B14F-4D97-AF65-F5344CB8AC3E}">
        <p14:creationId xmlns:p14="http://schemas.microsoft.com/office/powerpoint/2010/main" val="2408778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47BE9D85-F886-45FD-B053-980EC727D663}" type="datetimeFigureOut">
              <a:rPr lang="en-US" smtClean="0"/>
              <a:t>1/16/2018</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C96BFA03-D9AB-4AEB-B5B6-E6EEF2A2E56D}"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52549511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BE9D85-F886-45FD-B053-980EC727D663}"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6BFA03-D9AB-4AEB-B5B6-E6EEF2A2E56D}" type="slidenum">
              <a:rPr lang="en-US" smtClean="0"/>
              <a:t>‹#›</a:t>
            </a:fld>
            <a:endParaRPr lang="en-US"/>
          </a:p>
        </p:txBody>
      </p:sp>
    </p:spTree>
    <p:extLst>
      <p:ext uri="{BB962C8B-B14F-4D97-AF65-F5344CB8AC3E}">
        <p14:creationId xmlns:p14="http://schemas.microsoft.com/office/powerpoint/2010/main" val="3481655869"/>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BE9D85-F886-45FD-B053-980EC727D663}"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6BFA03-D9AB-4AEB-B5B6-E6EEF2A2E56D}" type="slidenum">
              <a:rPr lang="en-US" smtClean="0"/>
              <a:t>‹#›</a:t>
            </a:fld>
            <a:endParaRPr lang="en-US"/>
          </a:p>
        </p:txBody>
      </p:sp>
    </p:spTree>
    <p:extLst>
      <p:ext uri="{BB962C8B-B14F-4D97-AF65-F5344CB8AC3E}">
        <p14:creationId xmlns:p14="http://schemas.microsoft.com/office/powerpoint/2010/main" val="1278183957"/>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BE9D85-F886-45FD-B053-980EC727D663}"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6BFA03-D9AB-4AEB-B5B6-E6EEF2A2E56D}" type="slidenum">
              <a:rPr lang="en-US" smtClean="0"/>
              <a:t>‹#›</a:t>
            </a:fld>
            <a:endParaRPr lang="en-US"/>
          </a:p>
        </p:txBody>
      </p:sp>
    </p:spTree>
    <p:extLst>
      <p:ext uri="{BB962C8B-B14F-4D97-AF65-F5344CB8AC3E}">
        <p14:creationId xmlns:p14="http://schemas.microsoft.com/office/powerpoint/2010/main" val="1470775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BE9D85-F886-45FD-B053-980EC727D663}"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6BFA03-D9AB-4AEB-B5B6-E6EEF2A2E56D}" type="slidenum">
              <a:rPr lang="en-US" smtClean="0"/>
              <a:t>‹#›</a:t>
            </a:fld>
            <a:endParaRPr lang="en-US"/>
          </a:p>
        </p:txBody>
      </p:sp>
    </p:spTree>
    <p:extLst>
      <p:ext uri="{BB962C8B-B14F-4D97-AF65-F5344CB8AC3E}">
        <p14:creationId xmlns:p14="http://schemas.microsoft.com/office/powerpoint/2010/main" val="3103900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47BE9D85-F886-45FD-B053-980EC727D663}" type="datetimeFigureOut">
              <a:rPr lang="en-US" smtClean="0"/>
              <a:t>1/16/2018</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C96BFA03-D9AB-4AEB-B5B6-E6EEF2A2E56D}"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48257858"/>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47BE9D85-F886-45FD-B053-980EC727D663}" type="datetimeFigureOut">
              <a:rPr lang="en-US" smtClean="0"/>
              <a:t>1/16/2018</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C96BFA03-D9AB-4AEB-B5B6-E6EEF2A2E56D}" type="slidenum">
              <a:rPr lang="en-US" smtClean="0"/>
              <a:t>‹#›</a:t>
            </a:fld>
            <a:endParaRPr lang="en-US"/>
          </a:p>
        </p:txBody>
      </p:sp>
    </p:spTree>
    <p:extLst>
      <p:ext uri="{BB962C8B-B14F-4D97-AF65-F5344CB8AC3E}">
        <p14:creationId xmlns:p14="http://schemas.microsoft.com/office/powerpoint/2010/main" val="999707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47BE9D85-F886-45FD-B053-980EC727D663}" type="datetimeFigureOut">
              <a:rPr lang="en-US" smtClean="0"/>
              <a:t>1/16/2018</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C96BFA03-D9AB-4AEB-B5B6-E6EEF2A2E56D}"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1515281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t>
            </a:r>
            <a:endParaRPr lang="en-US" dirty="0"/>
          </a:p>
        </p:txBody>
      </p:sp>
      <p:sp>
        <p:nvSpPr>
          <p:cNvPr id="3" name="Subtitle 2"/>
          <p:cNvSpPr>
            <a:spLocks noGrp="1"/>
          </p:cNvSpPr>
          <p:nvPr>
            <p:ph type="subTitle" idx="1"/>
          </p:nvPr>
        </p:nvSpPr>
        <p:spPr>
          <a:xfrm>
            <a:off x="3543300" y="2236103"/>
            <a:ext cx="5105400" cy="1650097"/>
          </a:xfrm>
        </p:spPr>
        <p:txBody>
          <a:bodyPr>
            <a:normAutofit/>
          </a:bodyPr>
          <a:lstStyle/>
          <a:p>
            <a:r>
              <a:rPr lang="en-US" sz="3600" dirty="0" smtClean="0"/>
              <a:t>#46 Rate </a:t>
            </a:r>
          </a:p>
          <a:p>
            <a:r>
              <a:rPr lang="en-US" sz="3600" dirty="0" smtClean="0"/>
              <a:t>of reactions </a:t>
            </a:r>
            <a:endParaRPr lang="en-US" sz="3600" dirty="0"/>
          </a:p>
        </p:txBody>
      </p:sp>
    </p:spTree>
    <p:extLst>
      <p:ext uri="{BB962C8B-B14F-4D97-AF65-F5344CB8AC3E}">
        <p14:creationId xmlns:p14="http://schemas.microsoft.com/office/powerpoint/2010/main" val="1225165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1969" name="Picture 17" descr="30882102_credi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6338" y="2809876"/>
            <a:ext cx="2070100"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51678" y="382385"/>
            <a:ext cx="10178322" cy="862215"/>
          </a:xfrm>
        </p:spPr>
        <p:txBody>
          <a:bodyPr/>
          <a:lstStyle/>
          <a:p>
            <a:r>
              <a:rPr lang="en-US" dirty="0" smtClean="0"/>
              <a:t>*Rate of reactions </a:t>
            </a:r>
            <a:endParaRPr lang="en-US" dirty="0"/>
          </a:p>
        </p:txBody>
      </p:sp>
      <p:sp>
        <p:nvSpPr>
          <p:cNvPr id="3" name="Content Placeholder 2"/>
          <p:cNvSpPr>
            <a:spLocks noGrp="1"/>
          </p:cNvSpPr>
          <p:nvPr>
            <p:ph idx="1"/>
          </p:nvPr>
        </p:nvSpPr>
        <p:spPr>
          <a:xfrm>
            <a:off x="1111978" y="1223423"/>
            <a:ext cx="10178322" cy="3593591"/>
          </a:xfrm>
        </p:spPr>
        <p:txBody>
          <a:bodyPr>
            <a:normAutofit/>
          </a:bodyPr>
          <a:lstStyle/>
          <a:p>
            <a:pPr marL="0" indent="0">
              <a:buNone/>
            </a:pPr>
            <a:r>
              <a:rPr lang="en-US" sz="3600" dirty="0" smtClean="0">
                <a:solidFill>
                  <a:schemeClr val="tx1"/>
                </a:solidFill>
              </a:rPr>
              <a:t>The speed of how fast or slow a substance reacts is known as the </a:t>
            </a:r>
            <a:r>
              <a:rPr lang="en-US" sz="3600" u="sng" dirty="0" smtClean="0">
                <a:solidFill>
                  <a:schemeClr val="tx1"/>
                </a:solidFill>
              </a:rPr>
              <a:t>rate of reaction. </a:t>
            </a:r>
            <a:endParaRPr lang="en-US" sz="3600" u="sng" dirty="0">
              <a:solidFill>
                <a:schemeClr val="tx1"/>
              </a:solidFill>
            </a:endParaRPr>
          </a:p>
        </p:txBody>
      </p:sp>
      <p:pic>
        <p:nvPicPr>
          <p:cNvPr id="1021958" name="Picture 6" descr="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16838" y="2800350"/>
            <a:ext cx="2189162" cy="311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1960" name="Picture 8" descr="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7588" y="2800350"/>
            <a:ext cx="2057400" cy="311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3" name="Text Box 9"/>
          <p:cNvSpPr txBox="1">
            <a:spLocks noChangeArrowheads="1"/>
          </p:cNvSpPr>
          <p:nvPr/>
        </p:nvSpPr>
        <p:spPr bwMode="auto">
          <a:xfrm>
            <a:off x="2749551" y="2806700"/>
            <a:ext cx="113347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sz="2200" b="1">
                <a:solidFill>
                  <a:schemeClr val="bg1"/>
                </a:solidFill>
              </a:rPr>
              <a:t>rusting</a:t>
            </a:r>
          </a:p>
        </p:txBody>
      </p:sp>
      <p:sp>
        <p:nvSpPr>
          <p:cNvPr id="21514" name="Text Box 10"/>
          <p:cNvSpPr txBox="1">
            <a:spLocks noChangeArrowheads="1"/>
          </p:cNvSpPr>
          <p:nvPr/>
        </p:nvSpPr>
        <p:spPr bwMode="auto">
          <a:xfrm>
            <a:off x="5487989" y="2806700"/>
            <a:ext cx="1087437"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algn="ctr" eaLnBrk="1" hangingPunct="1"/>
            <a:r>
              <a:rPr lang="en-GB" altLang="en-US" sz="2200" b="1">
                <a:solidFill>
                  <a:schemeClr val="bg1"/>
                </a:solidFill>
              </a:rPr>
              <a:t>baking</a:t>
            </a:r>
          </a:p>
        </p:txBody>
      </p:sp>
      <p:sp>
        <p:nvSpPr>
          <p:cNvPr id="21515" name="Text Box 11"/>
          <p:cNvSpPr txBox="1">
            <a:spLocks noChangeArrowheads="1"/>
          </p:cNvSpPr>
          <p:nvPr/>
        </p:nvSpPr>
        <p:spPr bwMode="auto">
          <a:xfrm>
            <a:off x="8064500" y="2806700"/>
            <a:ext cx="14922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sz="2200" b="1">
                <a:solidFill>
                  <a:schemeClr val="bg1"/>
                </a:solidFill>
              </a:rPr>
              <a:t>explosion</a:t>
            </a:r>
          </a:p>
        </p:txBody>
      </p:sp>
      <p:sp>
        <p:nvSpPr>
          <p:cNvPr id="1021964" name="Text Box 12"/>
          <p:cNvSpPr txBox="1">
            <a:spLocks noChangeArrowheads="1"/>
          </p:cNvSpPr>
          <p:nvPr/>
        </p:nvSpPr>
        <p:spPr bwMode="auto">
          <a:xfrm>
            <a:off x="2919414" y="5992813"/>
            <a:ext cx="860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b="1">
                <a:solidFill>
                  <a:srgbClr val="FF6600"/>
                </a:solidFill>
              </a:rPr>
              <a:t>slow</a:t>
            </a:r>
          </a:p>
        </p:txBody>
      </p:sp>
      <p:sp>
        <p:nvSpPr>
          <p:cNvPr id="1021965" name="Text Box 13"/>
          <p:cNvSpPr txBox="1">
            <a:spLocks noChangeArrowheads="1"/>
          </p:cNvSpPr>
          <p:nvPr/>
        </p:nvSpPr>
        <p:spPr bwMode="auto">
          <a:xfrm>
            <a:off x="5694364" y="5992813"/>
            <a:ext cx="727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b="1">
                <a:solidFill>
                  <a:srgbClr val="FF6600"/>
                </a:solidFill>
              </a:rPr>
              <a:t>fast</a:t>
            </a:r>
          </a:p>
        </p:txBody>
      </p:sp>
      <p:sp>
        <p:nvSpPr>
          <p:cNvPr id="1021966" name="Text Box 14"/>
          <p:cNvSpPr txBox="1">
            <a:spLocks noChangeArrowheads="1"/>
          </p:cNvSpPr>
          <p:nvPr/>
        </p:nvSpPr>
        <p:spPr bwMode="auto">
          <a:xfrm>
            <a:off x="8143876" y="5992813"/>
            <a:ext cx="14398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b="1">
                <a:solidFill>
                  <a:srgbClr val="FF6600"/>
                </a:solidFill>
              </a:rPr>
              <a:t>very fast</a:t>
            </a:r>
          </a:p>
        </p:txBody>
      </p:sp>
    </p:spTree>
    <p:extLst>
      <p:ext uri="{BB962C8B-B14F-4D97-AF65-F5344CB8AC3E}">
        <p14:creationId xmlns:p14="http://schemas.microsoft.com/office/powerpoint/2010/main" val="31645421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1021960"/>
                                        </p:tgtEl>
                                        <p:attrNameLst>
                                          <p:attrName>style.visibility</p:attrName>
                                        </p:attrNameLst>
                                      </p:cBhvr>
                                      <p:to>
                                        <p:strVal val="visible"/>
                                      </p:to>
                                    </p:set>
                                    <p:animEffect transition="in" filter="box(out)">
                                      <p:cBhvr>
                                        <p:cTn id="7" dur="500"/>
                                        <p:tgtEl>
                                          <p:spTgt spid="1021960"/>
                                        </p:tgtEl>
                                      </p:cBhvr>
                                    </p:animEffect>
                                  </p:childTnLst>
                                </p:cTn>
                              </p:par>
                              <p:par>
                                <p:cTn id="8" presetID="4" presetClass="entr" presetSubtype="32" fill="hold" nodeType="withEffect">
                                  <p:stCondLst>
                                    <p:cond delay="0"/>
                                  </p:stCondLst>
                                  <p:childTnLst>
                                    <p:set>
                                      <p:cBhvr>
                                        <p:cTn id="9" dur="1" fill="hold">
                                          <p:stCondLst>
                                            <p:cond delay="0"/>
                                          </p:stCondLst>
                                        </p:cTn>
                                        <p:tgtEl>
                                          <p:spTgt spid="1021969"/>
                                        </p:tgtEl>
                                        <p:attrNameLst>
                                          <p:attrName>style.visibility</p:attrName>
                                        </p:attrNameLst>
                                      </p:cBhvr>
                                      <p:to>
                                        <p:strVal val="visible"/>
                                      </p:to>
                                    </p:set>
                                    <p:animEffect transition="in" filter="box(out)">
                                      <p:cBhvr>
                                        <p:cTn id="10" dur="500"/>
                                        <p:tgtEl>
                                          <p:spTgt spid="1021969"/>
                                        </p:tgtEl>
                                      </p:cBhvr>
                                    </p:animEffect>
                                  </p:childTnLst>
                                </p:cTn>
                              </p:par>
                              <p:par>
                                <p:cTn id="11" presetID="4" presetClass="entr" presetSubtype="32" fill="hold" nodeType="withEffect">
                                  <p:stCondLst>
                                    <p:cond delay="0"/>
                                  </p:stCondLst>
                                  <p:childTnLst>
                                    <p:set>
                                      <p:cBhvr>
                                        <p:cTn id="12" dur="1" fill="hold">
                                          <p:stCondLst>
                                            <p:cond delay="0"/>
                                          </p:stCondLst>
                                        </p:cTn>
                                        <p:tgtEl>
                                          <p:spTgt spid="1021958"/>
                                        </p:tgtEl>
                                        <p:attrNameLst>
                                          <p:attrName>style.visibility</p:attrName>
                                        </p:attrNameLst>
                                      </p:cBhvr>
                                      <p:to>
                                        <p:strVal val="visible"/>
                                      </p:to>
                                    </p:set>
                                    <p:animEffect transition="in" filter="box(out)">
                                      <p:cBhvr>
                                        <p:cTn id="13" dur="500"/>
                                        <p:tgtEl>
                                          <p:spTgt spid="1021958"/>
                                        </p:tgtEl>
                                      </p:cBhvr>
                                    </p:animEffect>
                                  </p:childTnLst>
                                </p:cTn>
                              </p:par>
                              <p:par>
                                <p:cTn id="14" presetID="4" presetClass="entr" presetSubtype="32" fill="hold" grpId="0" nodeType="withEffect">
                                  <p:stCondLst>
                                    <p:cond delay="0"/>
                                  </p:stCondLst>
                                  <p:childTnLst>
                                    <p:set>
                                      <p:cBhvr>
                                        <p:cTn id="15" dur="1" fill="hold">
                                          <p:stCondLst>
                                            <p:cond delay="0"/>
                                          </p:stCondLst>
                                        </p:cTn>
                                        <p:tgtEl>
                                          <p:spTgt spid="1021964"/>
                                        </p:tgtEl>
                                        <p:attrNameLst>
                                          <p:attrName>style.visibility</p:attrName>
                                        </p:attrNameLst>
                                      </p:cBhvr>
                                      <p:to>
                                        <p:strVal val="visible"/>
                                      </p:to>
                                    </p:set>
                                    <p:animEffect transition="in" filter="box(out)">
                                      <p:cBhvr>
                                        <p:cTn id="16" dur="500"/>
                                        <p:tgtEl>
                                          <p:spTgt spid="1021964"/>
                                        </p:tgtEl>
                                      </p:cBhvr>
                                    </p:animEffect>
                                  </p:childTnLst>
                                </p:cTn>
                              </p:par>
                              <p:par>
                                <p:cTn id="17" presetID="4" presetClass="entr" presetSubtype="32" fill="hold" grpId="0" nodeType="withEffect">
                                  <p:stCondLst>
                                    <p:cond delay="0"/>
                                  </p:stCondLst>
                                  <p:childTnLst>
                                    <p:set>
                                      <p:cBhvr>
                                        <p:cTn id="18" dur="1" fill="hold">
                                          <p:stCondLst>
                                            <p:cond delay="0"/>
                                          </p:stCondLst>
                                        </p:cTn>
                                        <p:tgtEl>
                                          <p:spTgt spid="1021965"/>
                                        </p:tgtEl>
                                        <p:attrNameLst>
                                          <p:attrName>style.visibility</p:attrName>
                                        </p:attrNameLst>
                                      </p:cBhvr>
                                      <p:to>
                                        <p:strVal val="visible"/>
                                      </p:to>
                                    </p:set>
                                    <p:animEffect transition="in" filter="box(out)">
                                      <p:cBhvr>
                                        <p:cTn id="19" dur="500"/>
                                        <p:tgtEl>
                                          <p:spTgt spid="1021965"/>
                                        </p:tgtEl>
                                      </p:cBhvr>
                                    </p:animEffect>
                                  </p:childTnLst>
                                </p:cTn>
                              </p:par>
                              <p:par>
                                <p:cTn id="20" presetID="4" presetClass="entr" presetSubtype="32" fill="hold" grpId="0" nodeType="withEffect">
                                  <p:stCondLst>
                                    <p:cond delay="0"/>
                                  </p:stCondLst>
                                  <p:childTnLst>
                                    <p:set>
                                      <p:cBhvr>
                                        <p:cTn id="21" dur="1" fill="hold">
                                          <p:stCondLst>
                                            <p:cond delay="0"/>
                                          </p:stCondLst>
                                        </p:cTn>
                                        <p:tgtEl>
                                          <p:spTgt spid="1021966"/>
                                        </p:tgtEl>
                                        <p:attrNameLst>
                                          <p:attrName>style.visibility</p:attrName>
                                        </p:attrNameLst>
                                      </p:cBhvr>
                                      <p:to>
                                        <p:strVal val="visible"/>
                                      </p:to>
                                    </p:set>
                                    <p:animEffect transition="in" filter="box(out)">
                                      <p:cBhvr>
                                        <p:cTn id="22" dur="500"/>
                                        <p:tgtEl>
                                          <p:spTgt spid="10219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1964" grpId="0"/>
      <p:bldP spid="1021965" grpId="0"/>
      <p:bldP spid="102196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*Rate of reactions </a:t>
            </a:r>
            <a:endParaRPr lang="en-US" dirty="0"/>
          </a:p>
        </p:txBody>
      </p:sp>
      <p:sp>
        <p:nvSpPr>
          <p:cNvPr id="3" name="Content Placeholder 2"/>
          <p:cNvSpPr>
            <a:spLocks noGrp="1"/>
          </p:cNvSpPr>
          <p:nvPr>
            <p:ph idx="1"/>
          </p:nvPr>
        </p:nvSpPr>
        <p:spPr>
          <a:xfrm>
            <a:off x="1251678" y="1587501"/>
            <a:ext cx="10178322" cy="3593591"/>
          </a:xfrm>
        </p:spPr>
        <p:txBody>
          <a:bodyPr/>
          <a:lstStyle/>
          <a:p>
            <a:r>
              <a:rPr lang="en-US" sz="2800" dirty="0" smtClean="0">
                <a:solidFill>
                  <a:schemeClr val="tx1"/>
                </a:solidFill>
              </a:rPr>
              <a:t>T</a:t>
            </a:r>
            <a:r>
              <a:rPr lang="en-US" sz="2800" dirty="0">
                <a:solidFill>
                  <a:schemeClr val="tx1"/>
                </a:solidFill>
              </a:rPr>
              <a:t>he rate of reactions depend on:</a:t>
            </a:r>
          </a:p>
          <a:p>
            <a:pPr lvl="1"/>
            <a:r>
              <a:rPr lang="en-US" sz="2800" dirty="0">
                <a:solidFill>
                  <a:schemeClr val="tx1"/>
                </a:solidFill>
              </a:rPr>
              <a:t>How often things collide together </a:t>
            </a:r>
          </a:p>
          <a:p>
            <a:pPr lvl="1"/>
            <a:r>
              <a:rPr lang="en-US" sz="2800" dirty="0">
                <a:solidFill>
                  <a:schemeClr val="tx1"/>
                </a:solidFill>
              </a:rPr>
              <a:t>The amount of energy that is needed or released </a:t>
            </a:r>
          </a:p>
          <a:p>
            <a:endParaRPr lang="en-US" sz="2800" dirty="0" smtClean="0">
              <a:solidFill>
                <a:schemeClr val="tx1"/>
              </a:solidFill>
            </a:endParaRPr>
          </a:p>
          <a:p>
            <a:r>
              <a:rPr lang="en-US" sz="2800" dirty="0" smtClean="0">
                <a:solidFill>
                  <a:schemeClr val="tx1"/>
                </a:solidFill>
              </a:rPr>
              <a:t>Things that increase the number of collisions will speed up the rate of reactions.</a:t>
            </a:r>
            <a:endParaRPr lang="en-US" sz="2800" dirty="0">
              <a:solidFill>
                <a:schemeClr val="tx1"/>
              </a:solidFill>
            </a:endParaRPr>
          </a:p>
          <a:p>
            <a:pPr lvl="1"/>
            <a:endParaRPr lang="en-US" dirty="0"/>
          </a:p>
        </p:txBody>
      </p:sp>
    </p:spTree>
    <p:extLst>
      <p:ext uri="{BB962C8B-B14F-4D97-AF65-F5344CB8AC3E}">
        <p14:creationId xmlns:p14="http://schemas.microsoft.com/office/powerpoint/2010/main" val="3747882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*Increased temperature </a:t>
            </a:r>
            <a:endParaRPr lang="en-US" dirty="0"/>
          </a:p>
        </p:txBody>
      </p:sp>
      <p:sp>
        <p:nvSpPr>
          <p:cNvPr id="3" name="Content Placeholder 2"/>
          <p:cNvSpPr>
            <a:spLocks noGrp="1"/>
          </p:cNvSpPr>
          <p:nvPr>
            <p:ph idx="1"/>
          </p:nvPr>
        </p:nvSpPr>
        <p:spPr>
          <a:xfrm>
            <a:off x="1162778" y="1346201"/>
            <a:ext cx="10178322" cy="2768599"/>
          </a:xfrm>
        </p:spPr>
        <p:txBody>
          <a:bodyPr>
            <a:noAutofit/>
          </a:bodyPr>
          <a:lstStyle/>
          <a:p>
            <a:r>
              <a:rPr lang="en-US" sz="2800" dirty="0" smtClean="0">
                <a:solidFill>
                  <a:schemeClr val="tx1"/>
                </a:solidFill>
              </a:rPr>
              <a:t>When you increase the temperature of a reaction, more collisions between particles occur.</a:t>
            </a:r>
          </a:p>
          <a:p>
            <a:r>
              <a:rPr lang="en-US" sz="2800" dirty="0" smtClean="0">
                <a:solidFill>
                  <a:schemeClr val="tx1"/>
                </a:solidFill>
              </a:rPr>
              <a:t>The most common way to make particles move faster is to add energy to the reactants which will raise the temperature.</a:t>
            </a:r>
          </a:p>
          <a:p>
            <a:endParaRPr lang="en-US" sz="2800" dirty="0">
              <a:solidFill>
                <a:schemeClr val="tx1"/>
              </a:solidFill>
            </a:endParaRPr>
          </a:p>
        </p:txBody>
      </p:sp>
      <p:sp>
        <p:nvSpPr>
          <p:cNvPr id="5" name="TextBox 4"/>
          <p:cNvSpPr txBox="1"/>
          <p:nvPr/>
        </p:nvSpPr>
        <p:spPr>
          <a:xfrm>
            <a:off x="972278" y="3562238"/>
            <a:ext cx="6660422" cy="3385542"/>
          </a:xfrm>
          <a:prstGeom prst="rect">
            <a:avLst/>
          </a:prstGeom>
          <a:noFill/>
        </p:spPr>
        <p:txBody>
          <a:bodyPr wrap="square" rtlCol="0">
            <a:spAutoFit/>
          </a:bodyPr>
          <a:lstStyle/>
          <a:p>
            <a:r>
              <a:rPr lang="en-US" sz="2800" i="1" dirty="0">
                <a:solidFill>
                  <a:srgbClr val="7030A0"/>
                </a:solidFill>
              </a:rPr>
              <a:t>Example </a:t>
            </a:r>
            <a:r>
              <a:rPr lang="en-US" sz="2800" dirty="0">
                <a:solidFill>
                  <a:srgbClr val="7030A0"/>
                </a:solidFill>
              </a:rPr>
              <a:t>– </a:t>
            </a:r>
          </a:p>
          <a:p>
            <a:r>
              <a:rPr lang="en-US" sz="2800" i="1" dirty="0">
                <a:solidFill>
                  <a:srgbClr val="7030A0"/>
                </a:solidFill>
              </a:rPr>
              <a:t>when cooking in most occasions chemical reactions go very slow or do not take place at all until you add heat to the reactants. Adding heat increases the amount of energy and makes particles move faster and collide more with other particles  </a:t>
            </a:r>
          </a:p>
          <a:p>
            <a:endParaRPr lang="en-US" dirty="0"/>
          </a:p>
        </p:txBody>
      </p:sp>
      <p:pic>
        <p:nvPicPr>
          <p:cNvPr id="1030" name="Picture 6" descr="Image result for temperature rate of re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2700" y="3562238"/>
            <a:ext cx="4323968" cy="27084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8531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153785"/>
            <a:ext cx="10178322" cy="1492132"/>
          </a:xfrm>
        </p:spPr>
        <p:txBody>
          <a:bodyPr/>
          <a:lstStyle/>
          <a:p>
            <a:pPr algn="ctr"/>
            <a:r>
              <a:rPr lang="en-US" dirty="0" smtClean="0"/>
              <a:t>What is this cartoon saying about temperature </a:t>
            </a:r>
            <a:endParaRPr lang="en-US" dirty="0"/>
          </a:p>
        </p:txBody>
      </p:sp>
      <p:pic>
        <p:nvPicPr>
          <p:cNvPr id="4" name="Picture 6" descr="CA9 pat carto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1678" y="1836417"/>
            <a:ext cx="9937021" cy="478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8002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*Increased concentration</a:t>
            </a:r>
            <a:endParaRPr lang="en-US" dirty="0"/>
          </a:p>
        </p:txBody>
      </p:sp>
      <p:sp>
        <p:nvSpPr>
          <p:cNvPr id="3" name="Content Placeholder 2"/>
          <p:cNvSpPr>
            <a:spLocks noGrp="1"/>
          </p:cNvSpPr>
          <p:nvPr>
            <p:ph idx="1"/>
          </p:nvPr>
        </p:nvSpPr>
        <p:spPr>
          <a:xfrm>
            <a:off x="1251678" y="1470026"/>
            <a:ext cx="10178322" cy="3593591"/>
          </a:xfrm>
        </p:spPr>
        <p:txBody>
          <a:bodyPr/>
          <a:lstStyle/>
          <a:p>
            <a:pPr marL="0" indent="0">
              <a:buNone/>
            </a:pPr>
            <a:r>
              <a:rPr lang="en-GB" altLang="en-US" sz="2800" dirty="0" smtClean="0">
                <a:solidFill>
                  <a:schemeClr val="tx1"/>
                </a:solidFill>
              </a:rPr>
              <a:t>When increasing concentration</a:t>
            </a:r>
            <a:r>
              <a:rPr lang="en-GB" altLang="en-US" sz="2800" dirty="0">
                <a:solidFill>
                  <a:schemeClr val="tx1"/>
                </a:solidFill>
              </a:rPr>
              <a:t>, there are more particles in the same amount of space. This means that the particles are more likely to collide and therefore more likely to </a:t>
            </a:r>
            <a:r>
              <a:rPr lang="en-GB" altLang="en-US" sz="2800" dirty="0" smtClean="0">
                <a:solidFill>
                  <a:schemeClr val="tx1"/>
                </a:solidFill>
              </a:rPr>
              <a:t>react with on another.</a:t>
            </a:r>
          </a:p>
          <a:p>
            <a:pPr marL="0" indent="0">
              <a:buNone/>
            </a:pPr>
            <a:endParaRPr lang="en-GB" altLang="en-US" dirty="0">
              <a:solidFill>
                <a:srgbClr val="000066"/>
              </a:solidFill>
              <a:cs typeface="Arial" panose="020B0604020202020204" pitchFamily="34" charset="0"/>
            </a:endParaRPr>
          </a:p>
          <a:p>
            <a:pPr marL="0" indent="0">
              <a:buNone/>
            </a:pPr>
            <a:endParaRPr lang="en-US" altLang="en-US" dirty="0">
              <a:solidFill>
                <a:srgbClr val="000066"/>
              </a:solidFill>
              <a:cs typeface="Arial" panose="020B0604020202020204" pitchFamily="34" charset="0"/>
            </a:endParaRPr>
          </a:p>
          <a:p>
            <a:endParaRPr lang="en-US" dirty="0"/>
          </a:p>
        </p:txBody>
      </p:sp>
      <p:grpSp>
        <p:nvGrpSpPr>
          <p:cNvPr id="4" name="Group 14"/>
          <p:cNvGrpSpPr>
            <a:grpSpLocks/>
          </p:cNvGrpSpPr>
          <p:nvPr/>
        </p:nvGrpSpPr>
        <p:grpSpPr bwMode="auto">
          <a:xfrm>
            <a:off x="1722438" y="3833626"/>
            <a:ext cx="3078162" cy="2457450"/>
            <a:chOff x="605" y="2486"/>
            <a:chExt cx="1939" cy="1548"/>
          </a:xfrm>
        </p:grpSpPr>
        <p:pic>
          <p:nvPicPr>
            <p:cNvPr id="5" name="Picture 6" descr="low concentr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 y="2486"/>
              <a:ext cx="1248"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9"/>
            <p:cNvSpPr txBox="1">
              <a:spLocks noChangeArrowheads="1"/>
            </p:cNvSpPr>
            <p:nvPr/>
          </p:nvSpPr>
          <p:spPr bwMode="auto">
            <a:xfrm>
              <a:off x="605" y="3746"/>
              <a:ext cx="193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algn="ctr" eaLnBrk="1" hangingPunct="1"/>
              <a:r>
                <a:rPr lang="en-GB" altLang="en-US" b="1">
                  <a:solidFill>
                    <a:srgbClr val="FF6600"/>
                  </a:solidFill>
                </a:rPr>
                <a:t>lower concentration</a:t>
              </a:r>
            </a:p>
          </p:txBody>
        </p:sp>
      </p:grpSp>
      <p:grpSp>
        <p:nvGrpSpPr>
          <p:cNvPr id="7" name="Group 15"/>
          <p:cNvGrpSpPr>
            <a:grpSpLocks/>
          </p:cNvGrpSpPr>
          <p:nvPr/>
        </p:nvGrpSpPr>
        <p:grpSpPr bwMode="auto">
          <a:xfrm>
            <a:off x="7094538" y="3833626"/>
            <a:ext cx="3213100" cy="2455862"/>
            <a:chOff x="3133" y="2487"/>
            <a:chExt cx="2024" cy="1547"/>
          </a:xfrm>
        </p:grpSpPr>
        <p:pic>
          <p:nvPicPr>
            <p:cNvPr id="8" name="Picture 7" descr="high concen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0" y="2487"/>
              <a:ext cx="1248"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8"/>
            <p:cNvSpPr txBox="1">
              <a:spLocks noChangeArrowheads="1"/>
            </p:cNvSpPr>
            <p:nvPr/>
          </p:nvSpPr>
          <p:spPr bwMode="auto">
            <a:xfrm>
              <a:off x="3133" y="3746"/>
              <a:ext cx="20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algn="ctr" eaLnBrk="1" hangingPunct="1"/>
              <a:r>
                <a:rPr lang="en-GB" altLang="en-US" b="1">
                  <a:solidFill>
                    <a:srgbClr val="FF6600"/>
                  </a:solidFill>
                </a:rPr>
                <a:t>higher concentration</a:t>
              </a:r>
            </a:p>
          </p:txBody>
        </p:sp>
      </p:grpSp>
      <p:sp>
        <p:nvSpPr>
          <p:cNvPr id="10" name="AutoShape 12"/>
          <p:cNvSpPr>
            <a:spLocks noChangeArrowheads="1"/>
          </p:cNvSpPr>
          <p:nvPr/>
        </p:nvSpPr>
        <p:spPr bwMode="auto">
          <a:xfrm>
            <a:off x="5370513" y="4659126"/>
            <a:ext cx="1219200" cy="330200"/>
          </a:xfrm>
          <a:prstGeom prst="rightArrow">
            <a:avLst>
              <a:gd name="adj1" fmla="val 50000"/>
              <a:gd name="adj2" fmla="val 92308"/>
            </a:avLst>
          </a:prstGeom>
          <a:solidFill>
            <a:srgbClr val="FF6600"/>
          </a:solidFill>
          <a:ln w="25400">
            <a:noFill/>
            <a:miter lim="800000"/>
            <a:headEnd/>
            <a:tailEnd/>
          </a:ln>
          <a:effectLst>
            <a:outerShdw dist="40161" dir="4293903" algn="ctr" rotWithShape="0">
              <a:srgbClr val="5F5F5F">
                <a:alpha val="50000"/>
              </a:srgbClr>
            </a:outerShdw>
          </a:effectLst>
        </p:spPr>
        <p:txBody>
          <a:bodyPr wrap="none" anchor="ctr"/>
          <a:lstStyle/>
          <a:p>
            <a:pPr>
              <a:defRPr/>
            </a:pPr>
            <a:endParaRPr lang="en-US">
              <a:latin typeface="Arial" charset="0"/>
            </a:endParaRPr>
          </a:p>
        </p:txBody>
      </p:sp>
    </p:spTree>
    <p:extLst>
      <p:ext uri="{BB962C8B-B14F-4D97-AF65-F5344CB8AC3E}">
        <p14:creationId xmlns:p14="http://schemas.microsoft.com/office/powerpoint/2010/main" val="3667977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*Increased surface area</a:t>
            </a:r>
            <a:endParaRPr lang="en-US" dirty="0"/>
          </a:p>
        </p:txBody>
      </p:sp>
      <p:sp>
        <p:nvSpPr>
          <p:cNvPr id="3" name="Content Placeholder 2"/>
          <p:cNvSpPr>
            <a:spLocks noGrp="1"/>
          </p:cNvSpPr>
          <p:nvPr>
            <p:ph idx="1"/>
          </p:nvPr>
        </p:nvSpPr>
        <p:spPr>
          <a:xfrm>
            <a:off x="1251678" y="1315213"/>
            <a:ext cx="10178322" cy="3593591"/>
          </a:xfrm>
        </p:spPr>
        <p:txBody>
          <a:bodyPr>
            <a:noAutofit/>
          </a:bodyPr>
          <a:lstStyle/>
          <a:p>
            <a:r>
              <a:rPr lang="en-US" sz="2800" dirty="0" smtClean="0">
                <a:solidFill>
                  <a:schemeClr val="tx1"/>
                </a:solidFill>
              </a:rPr>
              <a:t>Chemical reactions of solids only take place on the surface of the particle. </a:t>
            </a:r>
          </a:p>
          <a:p>
            <a:r>
              <a:rPr lang="en-US" sz="2800" dirty="0" smtClean="0">
                <a:solidFill>
                  <a:schemeClr val="tx1"/>
                </a:solidFill>
              </a:rPr>
              <a:t>Splitting the solid into multiple pieces increases the number of surfaces/surface area in which the particle can collide with</a:t>
            </a:r>
            <a:endParaRPr lang="en-US" sz="2800" dirty="0">
              <a:solidFill>
                <a:schemeClr val="tx1"/>
              </a:solidFill>
            </a:endParaRPr>
          </a:p>
          <a:p>
            <a:r>
              <a:rPr lang="en-US" sz="2800" dirty="0" smtClean="0">
                <a:solidFill>
                  <a:schemeClr val="tx1"/>
                </a:solidFill>
              </a:rPr>
              <a:t>The smaller the piece, the larger the surface area, and greater chance of collisions</a:t>
            </a:r>
            <a:endParaRPr lang="en-US" sz="2800" dirty="0">
              <a:solidFill>
                <a:schemeClr val="tx1"/>
              </a:solidFill>
            </a:endParaRPr>
          </a:p>
        </p:txBody>
      </p:sp>
      <p:grpSp>
        <p:nvGrpSpPr>
          <p:cNvPr id="4" name="Group 28"/>
          <p:cNvGrpSpPr>
            <a:grpSpLocks/>
          </p:cNvGrpSpPr>
          <p:nvPr/>
        </p:nvGrpSpPr>
        <p:grpSpPr bwMode="auto">
          <a:xfrm>
            <a:off x="1036639" y="4835525"/>
            <a:ext cx="2573337" cy="1739900"/>
            <a:chOff x="277" y="1678"/>
            <a:chExt cx="1621" cy="1096"/>
          </a:xfrm>
        </p:grpSpPr>
        <p:sp>
          <p:nvSpPr>
            <p:cNvPr id="5" name="Text Box 13"/>
            <p:cNvSpPr txBox="1">
              <a:spLocks noChangeArrowheads="1"/>
            </p:cNvSpPr>
            <p:nvPr/>
          </p:nvSpPr>
          <p:spPr bwMode="auto">
            <a:xfrm>
              <a:off x="277" y="2486"/>
              <a:ext cx="162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b="1">
                  <a:solidFill>
                    <a:srgbClr val="FF6600"/>
                  </a:solidFill>
                </a:rPr>
                <a:t>low surface area</a:t>
              </a:r>
            </a:p>
          </p:txBody>
        </p:sp>
        <p:pic>
          <p:nvPicPr>
            <p:cNvPr id="6" name="Picture 26" descr="cub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9" y="1678"/>
              <a:ext cx="850" cy="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7" name="Picture 25" descr="cube - tw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88372" y="4835525"/>
            <a:ext cx="1481138" cy="134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29"/>
          <p:cNvGrpSpPr>
            <a:grpSpLocks/>
          </p:cNvGrpSpPr>
          <p:nvPr/>
        </p:nvGrpSpPr>
        <p:grpSpPr bwMode="auto">
          <a:xfrm>
            <a:off x="8721725" y="4770437"/>
            <a:ext cx="2708275" cy="1739900"/>
            <a:chOff x="3777" y="1678"/>
            <a:chExt cx="1706" cy="1096"/>
          </a:xfrm>
        </p:grpSpPr>
        <p:sp>
          <p:nvSpPr>
            <p:cNvPr id="9" name="Text Box 14"/>
            <p:cNvSpPr txBox="1">
              <a:spLocks noChangeArrowheads="1"/>
            </p:cNvSpPr>
            <p:nvPr/>
          </p:nvSpPr>
          <p:spPr bwMode="auto">
            <a:xfrm>
              <a:off x="3777" y="2486"/>
              <a:ext cx="170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b="1">
                  <a:solidFill>
                    <a:srgbClr val="FF6600"/>
                  </a:solidFill>
                </a:rPr>
                <a:t>high surface area</a:t>
              </a:r>
            </a:p>
          </p:txBody>
        </p:sp>
        <p:pic>
          <p:nvPicPr>
            <p:cNvPr id="10" name="Picture 27" descr="cube - fou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60" y="1678"/>
              <a:ext cx="933" cy="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AutoShape 10"/>
          <p:cNvSpPr>
            <a:spLocks noChangeArrowheads="1"/>
          </p:cNvSpPr>
          <p:nvPr/>
        </p:nvSpPr>
        <p:spPr bwMode="auto">
          <a:xfrm>
            <a:off x="7502525" y="5280024"/>
            <a:ext cx="1219200" cy="330200"/>
          </a:xfrm>
          <a:prstGeom prst="rightArrow">
            <a:avLst>
              <a:gd name="adj1" fmla="val 50000"/>
              <a:gd name="adj2" fmla="val 92308"/>
            </a:avLst>
          </a:prstGeom>
          <a:solidFill>
            <a:srgbClr val="FF6600"/>
          </a:solidFill>
          <a:ln w="25400">
            <a:noFill/>
            <a:miter lim="800000"/>
            <a:headEnd/>
            <a:tailEnd/>
          </a:ln>
          <a:effectLst>
            <a:outerShdw dist="40161" dir="4293903" algn="ctr" rotWithShape="0">
              <a:srgbClr val="5F5F5F">
                <a:alpha val="50000"/>
              </a:srgbClr>
            </a:outerShdw>
          </a:effectLst>
        </p:spPr>
        <p:txBody>
          <a:bodyPr wrap="none" anchor="ctr"/>
          <a:lstStyle/>
          <a:p>
            <a:pPr>
              <a:defRPr/>
            </a:pPr>
            <a:endParaRPr lang="en-US">
              <a:latin typeface="Arial" charset="0"/>
            </a:endParaRPr>
          </a:p>
        </p:txBody>
      </p:sp>
      <p:sp>
        <p:nvSpPr>
          <p:cNvPr id="12" name="AutoShape 10"/>
          <p:cNvSpPr>
            <a:spLocks noChangeArrowheads="1"/>
          </p:cNvSpPr>
          <p:nvPr/>
        </p:nvSpPr>
        <p:spPr bwMode="auto">
          <a:xfrm>
            <a:off x="3724276" y="5345112"/>
            <a:ext cx="1219200" cy="330200"/>
          </a:xfrm>
          <a:prstGeom prst="rightArrow">
            <a:avLst>
              <a:gd name="adj1" fmla="val 50000"/>
              <a:gd name="adj2" fmla="val 92308"/>
            </a:avLst>
          </a:prstGeom>
          <a:solidFill>
            <a:srgbClr val="FF6600"/>
          </a:solidFill>
          <a:ln w="25400">
            <a:noFill/>
            <a:miter lim="800000"/>
            <a:headEnd/>
            <a:tailEnd/>
          </a:ln>
          <a:effectLst>
            <a:outerShdw dist="40161" dir="4293903" algn="ctr" rotWithShape="0">
              <a:srgbClr val="5F5F5F">
                <a:alpha val="50000"/>
              </a:srgbClr>
            </a:outerShdw>
          </a:effectLst>
        </p:spPr>
        <p:txBody>
          <a:bodyPr wrap="none" anchor="ctr"/>
          <a:lstStyle/>
          <a:p>
            <a:pPr>
              <a:defRPr/>
            </a:pPr>
            <a:endParaRPr lang="en-US">
              <a:latin typeface="Arial" charset="0"/>
            </a:endParaRPr>
          </a:p>
        </p:txBody>
      </p:sp>
    </p:spTree>
    <p:extLst>
      <p:ext uri="{BB962C8B-B14F-4D97-AF65-F5344CB8AC3E}">
        <p14:creationId xmlns:p14="http://schemas.microsoft.com/office/powerpoint/2010/main" val="3031324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18039" y="3517900"/>
            <a:ext cx="9245600" cy="3340100"/>
          </a:xfrm>
          <a:prstGeom prst="rect">
            <a:avLst/>
          </a:prstGeom>
        </p:spPr>
      </p:pic>
      <p:sp>
        <p:nvSpPr>
          <p:cNvPr id="2" name="Title 1"/>
          <p:cNvSpPr>
            <a:spLocks noGrp="1"/>
          </p:cNvSpPr>
          <p:nvPr>
            <p:ph type="title"/>
          </p:nvPr>
        </p:nvSpPr>
        <p:spPr/>
        <p:txBody>
          <a:bodyPr/>
          <a:lstStyle/>
          <a:p>
            <a:r>
              <a:rPr lang="en-US" dirty="0" smtClean="0"/>
              <a:t>*Adding a catalyst </a:t>
            </a:r>
            <a:endParaRPr lang="en-US" dirty="0"/>
          </a:p>
        </p:txBody>
      </p:sp>
      <p:sp>
        <p:nvSpPr>
          <p:cNvPr id="3" name="Content Placeholder 2"/>
          <p:cNvSpPr>
            <a:spLocks noGrp="1"/>
          </p:cNvSpPr>
          <p:nvPr>
            <p:ph idx="1"/>
          </p:nvPr>
        </p:nvSpPr>
        <p:spPr>
          <a:xfrm>
            <a:off x="940528" y="1268151"/>
            <a:ext cx="10800622" cy="3593591"/>
          </a:xfrm>
        </p:spPr>
        <p:txBody>
          <a:bodyPr/>
          <a:lstStyle/>
          <a:p>
            <a:r>
              <a:rPr lang="en-US" sz="2800" dirty="0" smtClean="0">
                <a:solidFill>
                  <a:schemeClr val="tx1"/>
                </a:solidFill>
              </a:rPr>
              <a:t>A catalyst is a substance that increases the rate of reaction without being used in the reaction.</a:t>
            </a:r>
          </a:p>
          <a:p>
            <a:r>
              <a:rPr lang="en-US" sz="2800" dirty="0" smtClean="0">
                <a:solidFill>
                  <a:schemeClr val="tx1"/>
                </a:solidFill>
              </a:rPr>
              <a:t>A catalyst never produces more product, they only produce the same amount of product faster. </a:t>
            </a:r>
            <a:r>
              <a:rPr lang="en-US" sz="2800" dirty="0">
                <a:solidFill>
                  <a:schemeClr val="tx1"/>
                </a:solidFill>
              </a:rPr>
              <a:t> </a:t>
            </a:r>
            <a:r>
              <a:rPr lang="en-US" sz="2800" dirty="0" smtClean="0">
                <a:solidFill>
                  <a:schemeClr val="tx1"/>
                </a:solidFill>
              </a:rPr>
              <a:t>At the end of a chemical reaction a catalyst remains unchanged.</a:t>
            </a:r>
          </a:p>
          <a:p>
            <a:endParaRPr lang="en-US" dirty="0"/>
          </a:p>
        </p:txBody>
      </p:sp>
    </p:spTree>
    <p:extLst>
      <p:ext uri="{BB962C8B-B14F-4D97-AF65-F5344CB8AC3E}">
        <p14:creationId xmlns:p14="http://schemas.microsoft.com/office/powerpoint/2010/main" val="1852554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check </a:t>
            </a:r>
            <a:endParaRPr lang="en-US" dirty="0"/>
          </a:p>
        </p:txBody>
      </p:sp>
      <p:sp>
        <p:nvSpPr>
          <p:cNvPr id="3" name="Content Placeholder 2"/>
          <p:cNvSpPr>
            <a:spLocks noGrp="1"/>
          </p:cNvSpPr>
          <p:nvPr>
            <p:ph idx="1"/>
          </p:nvPr>
        </p:nvSpPr>
        <p:spPr>
          <a:xfrm>
            <a:off x="1016000" y="1320800"/>
            <a:ext cx="10883900" cy="4558793"/>
          </a:xfrm>
        </p:spPr>
        <p:txBody>
          <a:bodyPr>
            <a:normAutofit/>
          </a:bodyPr>
          <a:lstStyle/>
          <a:p>
            <a:pPr marL="514350" indent="-514350">
              <a:buFont typeface="+mj-lt"/>
              <a:buAutoNum type="arabicPeriod"/>
            </a:pPr>
            <a:r>
              <a:rPr lang="en-US" sz="3200" dirty="0" smtClean="0">
                <a:solidFill>
                  <a:schemeClr val="tx1"/>
                </a:solidFill>
              </a:rPr>
              <a:t>Changing the _______ affects the frequency of solid reactants</a:t>
            </a:r>
          </a:p>
          <a:p>
            <a:pPr marL="514350" indent="-514350">
              <a:buFont typeface="+mj-lt"/>
              <a:buAutoNum type="arabicPeriod"/>
            </a:pPr>
            <a:r>
              <a:rPr lang="en-US" sz="3200" dirty="0" smtClean="0">
                <a:solidFill>
                  <a:schemeClr val="tx1"/>
                </a:solidFill>
              </a:rPr>
              <a:t>Changing the _______ affects the frequency and energy of collisions</a:t>
            </a:r>
          </a:p>
          <a:p>
            <a:pPr marL="514350" indent="-514350">
              <a:buFont typeface="+mj-lt"/>
              <a:buAutoNum type="arabicPeriod"/>
            </a:pPr>
            <a:r>
              <a:rPr lang="en-US" sz="3200" dirty="0" smtClean="0">
                <a:solidFill>
                  <a:schemeClr val="tx1"/>
                </a:solidFill>
              </a:rPr>
              <a:t>Changing the _______ affects the frequency of dissolved reactants </a:t>
            </a:r>
            <a:endParaRPr lang="en-US" sz="3200" dirty="0">
              <a:solidFill>
                <a:schemeClr val="tx1"/>
              </a:solidFill>
            </a:endParaRPr>
          </a:p>
          <a:p>
            <a:pPr marL="514350" indent="-514350">
              <a:buFont typeface="+mj-lt"/>
              <a:buAutoNum type="arabicPeriod"/>
            </a:pPr>
            <a:r>
              <a:rPr lang="en-US" sz="3200" dirty="0" smtClean="0">
                <a:solidFill>
                  <a:schemeClr val="tx1"/>
                </a:solidFill>
              </a:rPr>
              <a:t>Explain a catalyst in your own words. </a:t>
            </a:r>
          </a:p>
          <a:p>
            <a:endParaRPr lang="en-US" dirty="0"/>
          </a:p>
        </p:txBody>
      </p:sp>
    </p:spTree>
    <p:extLst>
      <p:ext uri="{BB962C8B-B14F-4D97-AF65-F5344CB8AC3E}">
        <p14:creationId xmlns:p14="http://schemas.microsoft.com/office/powerpoint/2010/main" val="87038181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99</TotalTime>
  <Words>386</Words>
  <Application>Microsoft Office PowerPoint</Application>
  <PresentationFormat>Widescreen</PresentationFormat>
  <Paragraphs>50</Paragraphs>
  <Slides>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Gill Sans MT</vt:lpstr>
      <vt:lpstr>Impact</vt:lpstr>
      <vt:lpstr>Badge</vt:lpstr>
      <vt:lpstr> </vt:lpstr>
      <vt:lpstr>*Rate of reactions </vt:lpstr>
      <vt:lpstr>*Rate of reactions </vt:lpstr>
      <vt:lpstr>*Increased temperature </vt:lpstr>
      <vt:lpstr>What is this cartoon saying about temperature </vt:lpstr>
      <vt:lpstr>*Increased concentration</vt:lpstr>
      <vt:lpstr>*Increased surface area</vt:lpstr>
      <vt:lpstr>*Adding a catalyst </vt:lpstr>
      <vt:lpstr>Concept check </vt:lpstr>
    </vt:vector>
  </TitlesOfParts>
  <Company>Charlotte Mecklenburg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 Brittany S.</dc:creator>
  <cp:lastModifiedBy>Smart, Brittany S.</cp:lastModifiedBy>
  <cp:revision>12</cp:revision>
  <dcterms:created xsi:type="dcterms:W3CDTF">2018-01-16T14:24:25Z</dcterms:created>
  <dcterms:modified xsi:type="dcterms:W3CDTF">2018-01-16T16:03:38Z</dcterms:modified>
</cp:coreProperties>
</file>